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78" r:id="rId2"/>
    <p:sldId id="261" r:id="rId3"/>
    <p:sldId id="267" r:id="rId4"/>
    <p:sldId id="279" r:id="rId5"/>
    <p:sldId id="268" r:id="rId6"/>
    <p:sldId id="270" r:id="rId7"/>
    <p:sldId id="256" r:id="rId8"/>
    <p:sldId id="262" r:id="rId9"/>
    <p:sldId id="281" r:id="rId10"/>
    <p:sldId id="280" r:id="rId11"/>
    <p:sldId id="260" r:id="rId12"/>
    <p:sldId id="285" r:id="rId13"/>
    <p:sldId id="27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rsGodbold" initials="M" lastIdx="0" clrIdx="0">
    <p:extLst>
      <p:ext uri="{19B8F6BF-5375-455C-9EA6-DF929625EA0E}">
        <p15:presenceInfo xmlns:p15="http://schemas.microsoft.com/office/powerpoint/2012/main" userId="MrsGodbol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F3A6F3C-E1ED-4509-B133-4AA23B7B6CEC}" type="datetimeFigureOut">
              <a:rPr lang="en-GB" smtClean="0"/>
              <a:t>23/03/2020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13047D-C4AA-45E1-A418-83F10D3714FB}" type="slidenum">
              <a:rPr lang="en-GB" smtClean="0"/>
              <a:t>‹#›</a:t>
            </a:fld>
            <a:endParaRPr lang="en-GB"/>
          </a:p>
        </p:txBody>
      </p:sp>
    </p:spTree>
    <p:extLst>
      <p:ext uri="{BB962C8B-B14F-4D97-AF65-F5344CB8AC3E}">
        <p14:creationId xmlns:p14="http://schemas.microsoft.com/office/powerpoint/2010/main" val="1330121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F3A6F3C-E1ED-4509-B133-4AA23B7B6CEC}" type="datetimeFigureOut">
              <a:rPr lang="en-GB" smtClean="0"/>
              <a:t>23/03/2020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13047D-C4AA-45E1-A418-83F10D3714FB}" type="slidenum">
              <a:rPr lang="en-GB" smtClean="0"/>
              <a:t>‹#›</a:t>
            </a:fld>
            <a:endParaRPr lang="en-GB"/>
          </a:p>
        </p:txBody>
      </p:sp>
    </p:spTree>
    <p:extLst>
      <p:ext uri="{BB962C8B-B14F-4D97-AF65-F5344CB8AC3E}">
        <p14:creationId xmlns:p14="http://schemas.microsoft.com/office/powerpoint/2010/main" val="1394875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F3A6F3C-E1ED-4509-B133-4AA23B7B6CEC}" type="datetimeFigureOut">
              <a:rPr lang="en-GB" smtClean="0"/>
              <a:t>23/03/2020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13047D-C4AA-45E1-A418-83F10D3714FB}" type="slidenum">
              <a:rPr lang="en-GB" smtClean="0"/>
              <a:t>‹#›</a:t>
            </a:fld>
            <a:endParaRPr lang="en-GB"/>
          </a:p>
        </p:txBody>
      </p:sp>
    </p:spTree>
    <p:extLst>
      <p:ext uri="{BB962C8B-B14F-4D97-AF65-F5344CB8AC3E}">
        <p14:creationId xmlns:p14="http://schemas.microsoft.com/office/powerpoint/2010/main" val="2303062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F3A6F3C-E1ED-4509-B133-4AA23B7B6CEC}" type="datetimeFigureOut">
              <a:rPr lang="en-GB" smtClean="0"/>
              <a:t>23/03/2020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13047D-C4AA-45E1-A418-83F10D3714FB}" type="slidenum">
              <a:rPr lang="en-GB" smtClean="0"/>
              <a:t>‹#›</a:t>
            </a:fld>
            <a:endParaRPr lang="en-GB"/>
          </a:p>
        </p:txBody>
      </p:sp>
    </p:spTree>
    <p:extLst>
      <p:ext uri="{BB962C8B-B14F-4D97-AF65-F5344CB8AC3E}">
        <p14:creationId xmlns:p14="http://schemas.microsoft.com/office/powerpoint/2010/main" val="886215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3A6F3C-E1ED-4509-B133-4AA23B7B6CEC}" type="datetimeFigureOut">
              <a:rPr lang="en-GB" smtClean="0"/>
              <a:t>23/03/2020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13047D-C4AA-45E1-A418-83F10D3714FB}" type="slidenum">
              <a:rPr lang="en-GB" smtClean="0"/>
              <a:t>‹#›</a:t>
            </a:fld>
            <a:endParaRPr lang="en-GB"/>
          </a:p>
        </p:txBody>
      </p:sp>
    </p:spTree>
    <p:extLst>
      <p:ext uri="{BB962C8B-B14F-4D97-AF65-F5344CB8AC3E}">
        <p14:creationId xmlns:p14="http://schemas.microsoft.com/office/powerpoint/2010/main" val="3830769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F3A6F3C-E1ED-4509-B133-4AA23B7B6CEC}" type="datetimeFigureOut">
              <a:rPr lang="en-GB" smtClean="0"/>
              <a:t>23/03/2020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13047D-C4AA-45E1-A418-83F10D3714FB}" type="slidenum">
              <a:rPr lang="en-GB" smtClean="0"/>
              <a:t>‹#›</a:t>
            </a:fld>
            <a:endParaRPr lang="en-GB"/>
          </a:p>
        </p:txBody>
      </p:sp>
    </p:spTree>
    <p:extLst>
      <p:ext uri="{BB962C8B-B14F-4D97-AF65-F5344CB8AC3E}">
        <p14:creationId xmlns:p14="http://schemas.microsoft.com/office/powerpoint/2010/main" val="3031217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F3A6F3C-E1ED-4509-B133-4AA23B7B6CEC}" type="datetimeFigureOut">
              <a:rPr lang="en-GB" smtClean="0"/>
              <a:t>23/03/2020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213047D-C4AA-45E1-A418-83F10D3714FB}" type="slidenum">
              <a:rPr lang="en-GB" smtClean="0"/>
              <a:t>‹#›</a:t>
            </a:fld>
            <a:endParaRPr lang="en-GB"/>
          </a:p>
        </p:txBody>
      </p:sp>
    </p:spTree>
    <p:extLst>
      <p:ext uri="{BB962C8B-B14F-4D97-AF65-F5344CB8AC3E}">
        <p14:creationId xmlns:p14="http://schemas.microsoft.com/office/powerpoint/2010/main" val="1307186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F3A6F3C-E1ED-4509-B133-4AA23B7B6CEC}" type="datetimeFigureOut">
              <a:rPr lang="en-GB" smtClean="0"/>
              <a:t>23/03/2020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213047D-C4AA-45E1-A418-83F10D3714FB}" type="slidenum">
              <a:rPr lang="en-GB" smtClean="0"/>
              <a:t>‹#›</a:t>
            </a:fld>
            <a:endParaRPr lang="en-GB"/>
          </a:p>
        </p:txBody>
      </p:sp>
    </p:spTree>
    <p:extLst>
      <p:ext uri="{BB962C8B-B14F-4D97-AF65-F5344CB8AC3E}">
        <p14:creationId xmlns:p14="http://schemas.microsoft.com/office/powerpoint/2010/main" val="2075133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3A6F3C-E1ED-4509-B133-4AA23B7B6CEC}" type="datetimeFigureOut">
              <a:rPr lang="en-GB" smtClean="0"/>
              <a:t>23/03/2020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213047D-C4AA-45E1-A418-83F10D3714FB}" type="slidenum">
              <a:rPr lang="en-GB" smtClean="0"/>
              <a:t>‹#›</a:t>
            </a:fld>
            <a:endParaRPr lang="en-GB"/>
          </a:p>
        </p:txBody>
      </p:sp>
    </p:spTree>
    <p:extLst>
      <p:ext uri="{BB962C8B-B14F-4D97-AF65-F5344CB8AC3E}">
        <p14:creationId xmlns:p14="http://schemas.microsoft.com/office/powerpoint/2010/main" val="672298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3A6F3C-E1ED-4509-B133-4AA23B7B6CEC}" type="datetimeFigureOut">
              <a:rPr lang="en-GB" smtClean="0"/>
              <a:t>23/03/2020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13047D-C4AA-45E1-A418-83F10D3714FB}" type="slidenum">
              <a:rPr lang="en-GB" smtClean="0"/>
              <a:t>‹#›</a:t>
            </a:fld>
            <a:endParaRPr lang="en-GB"/>
          </a:p>
        </p:txBody>
      </p:sp>
    </p:spTree>
    <p:extLst>
      <p:ext uri="{BB962C8B-B14F-4D97-AF65-F5344CB8AC3E}">
        <p14:creationId xmlns:p14="http://schemas.microsoft.com/office/powerpoint/2010/main" val="644019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3A6F3C-E1ED-4509-B133-4AA23B7B6CEC}" type="datetimeFigureOut">
              <a:rPr lang="en-GB" smtClean="0"/>
              <a:t>23/03/2020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13047D-C4AA-45E1-A418-83F10D3714FB}" type="slidenum">
              <a:rPr lang="en-GB" smtClean="0"/>
              <a:t>‹#›</a:t>
            </a:fld>
            <a:endParaRPr lang="en-GB"/>
          </a:p>
        </p:txBody>
      </p:sp>
    </p:spTree>
    <p:extLst>
      <p:ext uri="{BB962C8B-B14F-4D97-AF65-F5344CB8AC3E}">
        <p14:creationId xmlns:p14="http://schemas.microsoft.com/office/powerpoint/2010/main" val="37299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3A6F3C-E1ED-4509-B133-4AA23B7B6CEC}" type="datetimeFigureOut">
              <a:rPr lang="en-GB" smtClean="0"/>
              <a:t>23/03/2020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13047D-C4AA-45E1-A418-83F10D3714FB}" type="slidenum">
              <a:rPr lang="en-GB" smtClean="0"/>
              <a:t>‹#›</a:t>
            </a:fld>
            <a:endParaRPr lang="en-GB"/>
          </a:p>
        </p:txBody>
      </p:sp>
    </p:spTree>
    <p:extLst>
      <p:ext uri="{BB962C8B-B14F-4D97-AF65-F5344CB8AC3E}">
        <p14:creationId xmlns:p14="http://schemas.microsoft.com/office/powerpoint/2010/main" val="277103134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1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www.youtube.com/watch?v=iHoErQuFw_4&amp;safe=active&amp;fbclid=IwAR2p_gk245EEHDlPDbPu4f9TqObHIxUZCyypPxTgCoNXxKWC0bhdZ5N_3B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hyperlink" Target="https://www.bbc.co.uk/cbeebies/shows/alphablocks" TargetMode="External"/><Relationship Id="rId5" Type="http://schemas.openxmlformats.org/officeDocument/2006/relationships/image" Target="../media/image4.png"/><Relationship Id="rId10" Type="http://schemas.openxmlformats.org/officeDocument/2006/relationships/hyperlink" Target="http://www.bbc.co.uk/schools/websites/4_11/site/science.shtml" TargetMode="External"/><Relationship Id="rId4" Type="http://schemas.openxmlformats.org/officeDocument/2006/relationships/image" Target="../media/image3.png"/><Relationship Id="rId9" Type="http://schemas.openxmlformats.org/officeDocument/2006/relationships/hyperlink" Target="https://www.topmarks.co.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GyK8iEO5-GI" TargetMode="External"/><Relationship Id="rId2" Type="http://schemas.openxmlformats.org/officeDocument/2006/relationships/hyperlink" Target="https://www.youtube.com/watch?v=8g6EJX_qLSU" TargetMode="Externa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hyperlink" Target="https://pbskids.org/peg/games/happy-camel" TargetMode="External"/><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0287" y="234000"/>
            <a:ext cx="8487177" cy="6309420"/>
          </a:xfrm>
          <a:prstGeom prst="rect">
            <a:avLst/>
          </a:prstGeom>
          <a:noFill/>
        </p:spPr>
        <p:txBody>
          <a:bodyPr wrap="square" rtlCol="0">
            <a:spAutoFit/>
          </a:bodyPr>
          <a:lstStyle/>
          <a:p>
            <a:r>
              <a:rPr lang="en-GB" sz="2800" dirty="0" smtClean="0"/>
              <a:t>Monday March 23</a:t>
            </a:r>
            <a:r>
              <a:rPr lang="en-GB" sz="2800" baseline="30000" dirty="0" smtClean="0"/>
              <a:t>rd</a:t>
            </a:r>
            <a:r>
              <a:rPr lang="en-GB" sz="2800" dirty="0" smtClean="0"/>
              <a:t> 2020 OWLS LEARNING</a:t>
            </a:r>
          </a:p>
          <a:p>
            <a:endParaRPr lang="en-GB" sz="2800" dirty="0"/>
          </a:p>
          <a:p>
            <a:r>
              <a:rPr lang="en-GB" sz="2800" dirty="0" smtClean="0"/>
              <a:t>Slide 1 – Ideas for hands on learning for reception.</a:t>
            </a:r>
          </a:p>
          <a:p>
            <a:r>
              <a:rPr lang="en-GB" sz="2800" dirty="0" smtClean="0"/>
              <a:t>Slides 2-5 </a:t>
            </a:r>
            <a:r>
              <a:rPr lang="en-GB" sz="2800" dirty="0" smtClean="0">
                <a:solidFill>
                  <a:srgbClr val="FF0000"/>
                </a:solidFill>
              </a:rPr>
              <a:t>Phonics and spelling </a:t>
            </a:r>
          </a:p>
          <a:p>
            <a:r>
              <a:rPr lang="en-GB" sz="2800" dirty="0" smtClean="0"/>
              <a:t>Slides 6 to 9 – </a:t>
            </a:r>
            <a:r>
              <a:rPr lang="en-GB" sz="2800" dirty="0" smtClean="0">
                <a:solidFill>
                  <a:srgbClr val="FF0000"/>
                </a:solidFill>
              </a:rPr>
              <a:t>Maths</a:t>
            </a:r>
            <a:r>
              <a:rPr lang="en-GB" sz="2800" dirty="0" smtClean="0"/>
              <a:t> To compare weight</a:t>
            </a:r>
          </a:p>
          <a:p>
            <a:r>
              <a:rPr lang="en-GB" sz="2800" dirty="0" smtClean="0"/>
              <a:t>Slides 9 to 11 – </a:t>
            </a:r>
            <a:r>
              <a:rPr lang="en-GB" sz="2800" dirty="0" smtClean="0">
                <a:solidFill>
                  <a:srgbClr val="FF0000"/>
                </a:solidFill>
              </a:rPr>
              <a:t>English</a:t>
            </a:r>
            <a:r>
              <a:rPr lang="en-GB" sz="2800" dirty="0" smtClean="0"/>
              <a:t> To create a character. If you click on the link hopefully it will be a video of the story so far to go with the lesson. </a:t>
            </a:r>
          </a:p>
          <a:p>
            <a:r>
              <a:rPr lang="en-GB" sz="2800" dirty="0" smtClean="0"/>
              <a:t>Slides 17 – </a:t>
            </a:r>
            <a:r>
              <a:rPr lang="en-GB" sz="2800" dirty="0" smtClean="0">
                <a:solidFill>
                  <a:srgbClr val="FF0000"/>
                </a:solidFill>
              </a:rPr>
              <a:t>PE</a:t>
            </a:r>
            <a:r>
              <a:rPr lang="en-GB" sz="2800" dirty="0" smtClean="0"/>
              <a:t> Basket Ball</a:t>
            </a:r>
          </a:p>
          <a:p>
            <a:r>
              <a:rPr lang="en-GB" sz="2800" dirty="0"/>
              <a:t> </a:t>
            </a:r>
            <a:r>
              <a:rPr lang="en-GB" sz="2800" dirty="0" smtClean="0"/>
              <a:t>                   </a:t>
            </a:r>
            <a:r>
              <a:rPr lang="en-GB" sz="2800" dirty="0" smtClean="0">
                <a:solidFill>
                  <a:srgbClr val="FF0000"/>
                </a:solidFill>
              </a:rPr>
              <a:t>Philosophy</a:t>
            </a:r>
            <a:r>
              <a:rPr lang="en-GB" sz="2800" dirty="0" smtClean="0"/>
              <a:t> – consider the question, </a:t>
            </a:r>
            <a:r>
              <a:rPr lang="en-GB" sz="2800" b="1" dirty="0" smtClean="0"/>
              <a:t>‘How </a:t>
            </a:r>
            <a:r>
              <a:rPr lang="en-GB" sz="2800" b="1" dirty="0"/>
              <a:t>often do you have to be brave to be a brave person?’</a:t>
            </a:r>
          </a:p>
          <a:p>
            <a:endParaRPr lang="en-GB" sz="2800" dirty="0" smtClean="0">
              <a:solidFill>
                <a:srgbClr val="FF0000"/>
              </a:solidFill>
            </a:endParaRPr>
          </a:p>
          <a:p>
            <a:endParaRPr lang="en-GB" dirty="0" smtClean="0"/>
          </a:p>
          <a:p>
            <a:endParaRPr lang="en-GB" dirty="0" smtClean="0"/>
          </a:p>
          <a:p>
            <a:endParaRPr lang="en-GB" dirty="0" smtClean="0"/>
          </a:p>
          <a:p>
            <a:endParaRPr lang="en-GB" dirty="0"/>
          </a:p>
        </p:txBody>
      </p:sp>
    </p:spTree>
    <p:extLst>
      <p:ext uri="{BB962C8B-B14F-4D97-AF65-F5344CB8AC3E}">
        <p14:creationId xmlns:p14="http://schemas.microsoft.com/office/powerpoint/2010/main" val="2992516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51692" y="0"/>
            <a:ext cx="3165232" cy="2111185"/>
          </a:xfrm>
          <a:prstGeom prst="rect">
            <a:avLst/>
          </a:prstGeom>
        </p:spPr>
      </p:pic>
      <p:pic>
        <p:nvPicPr>
          <p:cNvPr id="7" name="Picture 6"/>
          <p:cNvPicPr>
            <a:picLocks noChangeAspect="1"/>
          </p:cNvPicPr>
          <p:nvPr/>
        </p:nvPicPr>
        <p:blipFill>
          <a:blip r:embed="rId2"/>
          <a:stretch>
            <a:fillRect/>
          </a:stretch>
        </p:blipFill>
        <p:spPr>
          <a:xfrm>
            <a:off x="4274732" y="97047"/>
            <a:ext cx="3405341" cy="2271336"/>
          </a:xfrm>
          <a:prstGeom prst="rect">
            <a:avLst/>
          </a:prstGeom>
        </p:spPr>
      </p:pic>
      <p:pic>
        <p:nvPicPr>
          <p:cNvPr id="8" name="Picture 7"/>
          <p:cNvPicPr>
            <a:picLocks noChangeAspect="1"/>
          </p:cNvPicPr>
          <p:nvPr/>
        </p:nvPicPr>
        <p:blipFill>
          <a:blip r:embed="rId2"/>
          <a:stretch>
            <a:fillRect/>
          </a:stretch>
        </p:blipFill>
        <p:spPr>
          <a:xfrm>
            <a:off x="8437881" y="176212"/>
            <a:ext cx="3167964" cy="2113007"/>
          </a:xfrm>
          <a:prstGeom prst="rect">
            <a:avLst/>
          </a:prstGeom>
        </p:spPr>
      </p:pic>
      <p:pic>
        <p:nvPicPr>
          <p:cNvPr id="9" name="Picture 8"/>
          <p:cNvPicPr>
            <a:picLocks noChangeAspect="1"/>
          </p:cNvPicPr>
          <p:nvPr/>
        </p:nvPicPr>
        <p:blipFill>
          <a:blip r:embed="rId2"/>
          <a:stretch>
            <a:fillRect/>
          </a:stretch>
        </p:blipFill>
        <p:spPr>
          <a:xfrm>
            <a:off x="801858" y="3524443"/>
            <a:ext cx="3953022" cy="2636635"/>
          </a:xfrm>
          <a:prstGeom prst="rect">
            <a:avLst/>
          </a:prstGeom>
        </p:spPr>
      </p:pic>
      <p:pic>
        <p:nvPicPr>
          <p:cNvPr id="10" name="Picture 9"/>
          <p:cNvPicPr>
            <a:picLocks noChangeAspect="1"/>
          </p:cNvPicPr>
          <p:nvPr/>
        </p:nvPicPr>
        <p:blipFill>
          <a:blip r:embed="rId2"/>
          <a:stretch>
            <a:fillRect/>
          </a:stretch>
        </p:blipFill>
        <p:spPr>
          <a:xfrm>
            <a:off x="5810114" y="3524443"/>
            <a:ext cx="4133333" cy="2756901"/>
          </a:xfrm>
          <a:prstGeom prst="rect">
            <a:avLst/>
          </a:prstGeom>
        </p:spPr>
      </p:pic>
      <p:pic>
        <p:nvPicPr>
          <p:cNvPr id="11" name="Picture 10"/>
          <p:cNvPicPr>
            <a:picLocks noChangeAspect="1"/>
          </p:cNvPicPr>
          <p:nvPr/>
        </p:nvPicPr>
        <p:blipFill>
          <a:blip r:embed="rId3"/>
          <a:stretch>
            <a:fillRect/>
          </a:stretch>
        </p:blipFill>
        <p:spPr>
          <a:xfrm>
            <a:off x="464233" y="795137"/>
            <a:ext cx="916365" cy="520910"/>
          </a:xfrm>
          <a:prstGeom prst="rect">
            <a:avLst/>
          </a:prstGeom>
        </p:spPr>
      </p:pic>
      <p:pic>
        <p:nvPicPr>
          <p:cNvPr id="12" name="Picture 11"/>
          <p:cNvPicPr>
            <a:picLocks noChangeAspect="1"/>
          </p:cNvPicPr>
          <p:nvPr/>
        </p:nvPicPr>
        <p:blipFill>
          <a:blip r:embed="rId4"/>
          <a:stretch>
            <a:fillRect/>
          </a:stretch>
        </p:blipFill>
        <p:spPr>
          <a:xfrm>
            <a:off x="2453848" y="1156060"/>
            <a:ext cx="866128" cy="576369"/>
          </a:xfrm>
          <a:prstGeom prst="rect">
            <a:avLst/>
          </a:prstGeom>
        </p:spPr>
      </p:pic>
      <p:pic>
        <p:nvPicPr>
          <p:cNvPr id="13" name="Picture 12"/>
          <p:cNvPicPr>
            <a:picLocks noChangeAspect="1"/>
          </p:cNvPicPr>
          <p:nvPr/>
        </p:nvPicPr>
        <p:blipFill>
          <a:blip r:embed="rId5"/>
          <a:stretch>
            <a:fillRect/>
          </a:stretch>
        </p:blipFill>
        <p:spPr>
          <a:xfrm>
            <a:off x="6553160" y="1470278"/>
            <a:ext cx="914479" cy="524301"/>
          </a:xfrm>
          <a:prstGeom prst="rect">
            <a:avLst/>
          </a:prstGeom>
        </p:spPr>
      </p:pic>
      <p:pic>
        <p:nvPicPr>
          <p:cNvPr id="14" name="Picture 13"/>
          <p:cNvPicPr>
            <a:picLocks noChangeAspect="1"/>
          </p:cNvPicPr>
          <p:nvPr/>
        </p:nvPicPr>
        <p:blipFill>
          <a:blip r:embed="rId3"/>
          <a:stretch>
            <a:fillRect/>
          </a:stretch>
        </p:blipFill>
        <p:spPr>
          <a:xfrm>
            <a:off x="3516924" y="5252251"/>
            <a:ext cx="916365" cy="520910"/>
          </a:xfrm>
          <a:prstGeom prst="rect">
            <a:avLst/>
          </a:prstGeom>
        </p:spPr>
      </p:pic>
      <p:pic>
        <p:nvPicPr>
          <p:cNvPr id="15" name="Picture 14"/>
          <p:cNvPicPr>
            <a:picLocks noChangeAspect="1"/>
          </p:cNvPicPr>
          <p:nvPr/>
        </p:nvPicPr>
        <p:blipFill>
          <a:blip r:embed="rId5"/>
          <a:stretch>
            <a:fillRect/>
          </a:stretch>
        </p:blipFill>
        <p:spPr>
          <a:xfrm>
            <a:off x="8536705" y="1055592"/>
            <a:ext cx="914479" cy="524301"/>
          </a:xfrm>
          <a:prstGeom prst="rect">
            <a:avLst/>
          </a:prstGeom>
        </p:spPr>
      </p:pic>
      <p:pic>
        <p:nvPicPr>
          <p:cNvPr id="16" name="Picture 15"/>
          <p:cNvPicPr>
            <a:picLocks noChangeAspect="1"/>
          </p:cNvPicPr>
          <p:nvPr/>
        </p:nvPicPr>
        <p:blipFill>
          <a:blip r:embed="rId5"/>
          <a:stretch>
            <a:fillRect/>
          </a:stretch>
        </p:blipFill>
        <p:spPr>
          <a:xfrm>
            <a:off x="6095920" y="4803345"/>
            <a:ext cx="914479" cy="524301"/>
          </a:xfrm>
          <a:prstGeom prst="rect">
            <a:avLst/>
          </a:prstGeom>
        </p:spPr>
      </p:pic>
      <p:sp>
        <p:nvSpPr>
          <p:cNvPr id="17" name="TextBox 16"/>
          <p:cNvSpPr txBox="1"/>
          <p:nvPr/>
        </p:nvSpPr>
        <p:spPr>
          <a:xfrm>
            <a:off x="9576188" y="3642431"/>
            <a:ext cx="1674056" cy="1200329"/>
          </a:xfrm>
          <a:prstGeom prst="rect">
            <a:avLst/>
          </a:prstGeom>
          <a:noFill/>
        </p:spPr>
        <p:txBody>
          <a:bodyPr wrap="square" rtlCol="0">
            <a:spAutoFit/>
          </a:bodyPr>
          <a:lstStyle/>
          <a:p>
            <a:r>
              <a:rPr lang="en-GB" b="1" dirty="0" smtClean="0"/>
              <a:t>Extension –Is this correct? Can you explain why?</a:t>
            </a:r>
            <a:endParaRPr lang="en-GB" b="1" dirty="0"/>
          </a:p>
        </p:txBody>
      </p:sp>
      <p:pic>
        <p:nvPicPr>
          <p:cNvPr id="18" name="Picture 17"/>
          <p:cNvPicPr>
            <a:picLocks noChangeAspect="1"/>
          </p:cNvPicPr>
          <p:nvPr/>
        </p:nvPicPr>
        <p:blipFill>
          <a:blip r:embed="rId6"/>
          <a:stretch>
            <a:fillRect/>
          </a:stretch>
        </p:blipFill>
        <p:spPr>
          <a:xfrm>
            <a:off x="4393226" y="754927"/>
            <a:ext cx="919090" cy="689317"/>
          </a:xfrm>
          <a:prstGeom prst="rect">
            <a:avLst/>
          </a:prstGeom>
        </p:spPr>
      </p:pic>
      <p:pic>
        <p:nvPicPr>
          <p:cNvPr id="19" name="Picture 18"/>
          <p:cNvPicPr>
            <a:picLocks noChangeAspect="1"/>
          </p:cNvPicPr>
          <p:nvPr/>
        </p:nvPicPr>
        <p:blipFill>
          <a:blip r:embed="rId7"/>
          <a:stretch>
            <a:fillRect/>
          </a:stretch>
        </p:blipFill>
        <p:spPr>
          <a:xfrm>
            <a:off x="8702041" y="4954730"/>
            <a:ext cx="866041" cy="866041"/>
          </a:xfrm>
          <a:prstGeom prst="rect">
            <a:avLst/>
          </a:prstGeom>
        </p:spPr>
      </p:pic>
      <p:pic>
        <p:nvPicPr>
          <p:cNvPr id="20" name="Picture 19"/>
          <p:cNvPicPr>
            <a:picLocks noChangeAspect="1"/>
          </p:cNvPicPr>
          <p:nvPr/>
        </p:nvPicPr>
        <p:blipFill>
          <a:blip r:embed="rId8"/>
          <a:stretch>
            <a:fillRect/>
          </a:stretch>
        </p:blipFill>
        <p:spPr>
          <a:xfrm>
            <a:off x="1166235" y="4119262"/>
            <a:ext cx="768073" cy="956291"/>
          </a:xfrm>
          <a:prstGeom prst="rect">
            <a:avLst/>
          </a:prstGeom>
        </p:spPr>
      </p:pic>
      <p:pic>
        <p:nvPicPr>
          <p:cNvPr id="21" name="Picture 20"/>
          <p:cNvPicPr>
            <a:picLocks noChangeAspect="1"/>
          </p:cNvPicPr>
          <p:nvPr/>
        </p:nvPicPr>
        <p:blipFill>
          <a:blip r:embed="rId9"/>
          <a:stretch>
            <a:fillRect/>
          </a:stretch>
        </p:blipFill>
        <p:spPr>
          <a:xfrm>
            <a:off x="10525199" y="845513"/>
            <a:ext cx="941067" cy="941067"/>
          </a:xfrm>
          <a:prstGeom prst="rect">
            <a:avLst/>
          </a:prstGeom>
        </p:spPr>
      </p:pic>
    </p:spTree>
    <p:extLst>
      <p:ext uri="{BB962C8B-B14F-4D97-AF65-F5344CB8AC3E}">
        <p14:creationId xmlns:p14="http://schemas.microsoft.com/office/powerpoint/2010/main" val="3981352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823" y="187749"/>
            <a:ext cx="9931791" cy="646331"/>
          </a:xfrm>
          <a:prstGeom prst="rect">
            <a:avLst/>
          </a:prstGeom>
          <a:noFill/>
        </p:spPr>
        <p:txBody>
          <a:bodyPr wrap="square" rtlCol="0">
            <a:spAutoFit/>
          </a:bodyPr>
          <a:lstStyle/>
          <a:p>
            <a:r>
              <a:rPr lang="en-GB" dirty="0" smtClean="0">
                <a:latin typeface="+mj-lt"/>
              </a:rPr>
              <a:t>English </a:t>
            </a:r>
            <a:r>
              <a:rPr lang="en-GB" dirty="0" smtClean="0">
                <a:solidFill>
                  <a:srgbClr val="FF0000"/>
                </a:solidFill>
                <a:latin typeface="+mj-lt"/>
              </a:rPr>
              <a:t>Learning Objective  </a:t>
            </a:r>
            <a:r>
              <a:rPr lang="en-GB" dirty="0" smtClean="0">
                <a:latin typeface="+mj-lt"/>
              </a:rPr>
              <a:t>To create your own </a:t>
            </a:r>
            <a:r>
              <a:rPr lang="en-GB" sz="1600" dirty="0" smtClean="0">
                <a:latin typeface="+mj-lt"/>
              </a:rPr>
              <a:t>character</a:t>
            </a:r>
          </a:p>
          <a:p>
            <a:endParaRPr lang="en-GB" dirty="0"/>
          </a:p>
        </p:txBody>
      </p:sp>
      <p:sp>
        <p:nvSpPr>
          <p:cNvPr id="3" name="TextBox 2"/>
          <p:cNvSpPr txBox="1"/>
          <p:nvPr/>
        </p:nvSpPr>
        <p:spPr>
          <a:xfrm>
            <a:off x="553791" y="526303"/>
            <a:ext cx="10422110" cy="307777"/>
          </a:xfrm>
          <a:prstGeom prst="rect">
            <a:avLst/>
          </a:prstGeom>
          <a:noFill/>
        </p:spPr>
        <p:txBody>
          <a:bodyPr wrap="square" rtlCol="0">
            <a:spAutoFit/>
          </a:bodyPr>
          <a:lstStyle/>
          <a:p>
            <a:r>
              <a:rPr lang="en-GB" sz="1400" b="1" dirty="0" smtClean="0"/>
              <a:t>Red the story of The Adventures of the Egg box Dragon so far below.</a:t>
            </a:r>
            <a:endParaRPr lang="en-GB" sz="1400" b="1" dirty="0"/>
          </a:p>
        </p:txBody>
      </p:sp>
      <p:pic>
        <p:nvPicPr>
          <p:cNvPr id="4" name="Picture 3"/>
          <p:cNvPicPr>
            <a:picLocks noChangeAspect="1"/>
          </p:cNvPicPr>
          <p:nvPr/>
        </p:nvPicPr>
        <p:blipFill>
          <a:blip r:embed="rId2"/>
          <a:stretch>
            <a:fillRect/>
          </a:stretch>
        </p:blipFill>
        <p:spPr>
          <a:xfrm>
            <a:off x="188822" y="834080"/>
            <a:ext cx="11840046" cy="6023920"/>
          </a:xfrm>
          <a:prstGeom prst="rect">
            <a:avLst/>
          </a:prstGeom>
        </p:spPr>
      </p:pic>
    </p:spTree>
    <p:extLst>
      <p:ext uri="{BB962C8B-B14F-4D97-AF65-F5344CB8AC3E}">
        <p14:creationId xmlns:p14="http://schemas.microsoft.com/office/powerpoint/2010/main" val="35040626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511341" y="263402"/>
            <a:ext cx="4371975" cy="3162300"/>
          </a:xfrm>
          <a:prstGeom prst="rect">
            <a:avLst/>
          </a:prstGeom>
        </p:spPr>
      </p:pic>
      <p:sp>
        <p:nvSpPr>
          <p:cNvPr id="5" name="TextBox 4"/>
          <p:cNvSpPr txBox="1"/>
          <p:nvPr/>
        </p:nvSpPr>
        <p:spPr>
          <a:xfrm>
            <a:off x="168812" y="2025908"/>
            <a:ext cx="8398412" cy="4832092"/>
          </a:xfrm>
          <a:prstGeom prst="rect">
            <a:avLst/>
          </a:prstGeom>
          <a:noFill/>
        </p:spPr>
        <p:txBody>
          <a:bodyPr wrap="square" rtlCol="0">
            <a:spAutoFit/>
          </a:bodyPr>
          <a:lstStyle/>
          <a:p>
            <a:r>
              <a:rPr lang="en-GB" sz="2800" dirty="0" smtClean="0"/>
              <a:t>I hope you are enjoying the story so far.</a:t>
            </a:r>
          </a:p>
          <a:p>
            <a:endParaRPr lang="en-GB" sz="2800" dirty="0"/>
          </a:p>
          <a:p>
            <a:r>
              <a:rPr lang="en-GB" sz="2800" dirty="0" smtClean="0"/>
              <a:t>Your task for today is to imagine you are a new character in the story. You can decide how old you are, What you like to do (for fun or for a job depending on your age.) Think about your name, what you look like and what item you might have lost. Have a go at role playing, being your character and explaining to someone what you have lost and how you feel about it. Note down your ideas as tomorrow you will be writing a letter to The Egg Box Dragon asking for his help to find your item. </a:t>
            </a:r>
            <a:endParaRPr lang="en-GB" sz="2800" dirty="0"/>
          </a:p>
        </p:txBody>
      </p:sp>
      <p:sp>
        <p:nvSpPr>
          <p:cNvPr id="6" name="TextBox 5"/>
          <p:cNvSpPr txBox="1"/>
          <p:nvPr/>
        </p:nvSpPr>
        <p:spPr>
          <a:xfrm>
            <a:off x="8707900" y="3826413"/>
            <a:ext cx="2836985" cy="1754326"/>
          </a:xfrm>
          <a:prstGeom prst="rect">
            <a:avLst/>
          </a:prstGeom>
          <a:noFill/>
        </p:spPr>
        <p:txBody>
          <a:bodyPr wrap="square" rtlCol="0">
            <a:spAutoFit/>
          </a:bodyPr>
          <a:lstStyle/>
          <a:p>
            <a:r>
              <a:rPr lang="en-GB" dirty="0"/>
              <a:t>Y</a:t>
            </a:r>
            <a:r>
              <a:rPr lang="en-GB" dirty="0" smtClean="0"/>
              <a:t>ou can draw a picture of your character and write all of the useful information around the edge</a:t>
            </a:r>
            <a:r>
              <a:rPr lang="en-GB" dirty="0"/>
              <a:t>.</a:t>
            </a:r>
            <a:r>
              <a:rPr lang="en-GB" dirty="0" smtClean="0"/>
              <a:t> (For example he is 10 years old/ loves football.) </a:t>
            </a:r>
            <a:endParaRPr lang="en-GB" dirty="0"/>
          </a:p>
        </p:txBody>
      </p:sp>
      <p:pic>
        <p:nvPicPr>
          <p:cNvPr id="2" name="Picture 1"/>
          <p:cNvPicPr>
            <a:picLocks noChangeAspect="1"/>
          </p:cNvPicPr>
          <p:nvPr/>
        </p:nvPicPr>
        <p:blipFill>
          <a:blip r:embed="rId3"/>
          <a:stretch>
            <a:fillRect/>
          </a:stretch>
        </p:blipFill>
        <p:spPr>
          <a:xfrm>
            <a:off x="168812" y="233529"/>
            <a:ext cx="5858764" cy="1792379"/>
          </a:xfrm>
          <a:prstGeom prst="rect">
            <a:avLst/>
          </a:prstGeom>
        </p:spPr>
      </p:pic>
    </p:spTree>
    <p:extLst>
      <p:ext uri="{BB962C8B-B14F-4D97-AF65-F5344CB8AC3E}">
        <p14:creationId xmlns:p14="http://schemas.microsoft.com/office/powerpoint/2010/main" val="1850798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7127" y="309093"/>
            <a:ext cx="9491729" cy="2308324"/>
          </a:xfrm>
          <a:prstGeom prst="rect">
            <a:avLst/>
          </a:prstGeom>
          <a:noFill/>
        </p:spPr>
        <p:txBody>
          <a:bodyPr wrap="square" rtlCol="0">
            <a:spAutoFit/>
          </a:bodyPr>
          <a:lstStyle/>
          <a:p>
            <a:r>
              <a:rPr lang="en-GB" sz="2400" dirty="0" smtClean="0">
                <a:solidFill>
                  <a:srgbClr val="FF0000"/>
                </a:solidFill>
              </a:rPr>
              <a:t>PE </a:t>
            </a:r>
            <a:r>
              <a:rPr lang="en-GB" sz="2400" dirty="0" smtClean="0"/>
              <a:t>– In PE we have been learning the skills to play basketball. If you have access to a ball you could go out into the garden and practise your dribbling skills.  If you do not have a ball why not try the Yoga linked on Gooderstone’s Facebook page.</a:t>
            </a:r>
            <a:r>
              <a:rPr lang="en-GB" sz="2400" dirty="0">
                <a:hlinkClick r:id="rId2"/>
              </a:rPr>
              <a:t> https://www.youtube.com/watch?v=iHoErQuFw_4&amp;safe=active&amp;fbclid=IwAR2p_gk245EEHDlPDbPu4f9TqObHIxUZCyypPxTgCoNXxKWC0bhdZ5N_3Bg</a:t>
            </a:r>
            <a:endParaRPr lang="en-GB" sz="2400" dirty="0"/>
          </a:p>
        </p:txBody>
      </p:sp>
      <p:pic>
        <p:nvPicPr>
          <p:cNvPr id="3" name="Picture 2"/>
          <p:cNvPicPr>
            <a:picLocks noChangeAspect="1"/>
          </p:cNvPicPr>
          <p:nvPr/>
        </p:nvPicPr>
        <p:blipFill>
          <a:blip r:embed="rId3"/>
          <a:stretch>
            <a:fillRect/>
          </a:stretch>
        </p:blipFill>
        <p:spPr>
          <a:xfrm>
            <a:off x="5794667" y="2671279"/>
            <a:ext cx="4959301" cy="3877272"/>
          </a:xfrm>
          <a:prstGeom prst="rect">
            <a:avLst/>
          </a:prstGeom>
        </p:spPr>
      </p:pic>
      <p:sp>
        <p:nvSpPr>
          <p:cNvPr id="4" name="TextBox 3"/>
          <p:cNvSpPr txBox="1"/>
          <p:nvPr/>
        </p:nvSpPr>
        <p:spPr>
          <a:xfrm>
            <a:off x="301332" y="3447701"/>
            <a:ext cx="5493335" cy="3046988"/>
          </a:xfrm>
          <a:prstGeom prst="rect">
            <a:avLst/>
          </a:prstGeom>
          <a:noFill/>
        </p:spPr>
        <p:txBody>
          <a:bodyPr wrap="square" rtlCol="0">
            <a:spAutoFit/>
          </a:bodyPr>
          <a:lstStyle/>
          <a:p>
            <a:r>
              <a:rPr lang="en-GB" sz="2400" b="1" dirty="0" smtClean="0">
                <a:solidFill>
                  <a:srgbClr val="FF0000"/>
                </a:solidFill>
              </a:rPr>
              <a:t>Philosophy </a:t>
            </a:r>
          </a:p>
          <a:p>
            <a:r>
              <a:rPr lang="en-GB" sz="2400" b="1" dirty="0" smtClean="0"/>
              <a:t>Children are often told they are brave in a range of circumstances – when they are hurt, when they visit the dentist, when they do something for the first time but can you answer the question ‘how often do you have to be brave to be a brave person?’</a:t>
            </a:r>
          </a:p>
        </p:txBody>
      </p:sp>
      <p:sp>
        <p:nvSpPr>
          <p:cNvPr id="5" name="Rectangle 4"/>
          <p:cNvSpPr/>
          <p:nvPr/>
        </p:nvSpPr>
        <p:spPr>
          <a:xfrm>
            <a:off x="3048000" y="2274838"/>
            <a:ext cx="6096000" cy="369332"/>
          </a:xfrm>
          <a:prstGeom prst="rect">
            <a:avLst/>
          </a:prstGeom>
        </p:spPr>
        <p:txBody>
          <a:bodyPr>
            <a:spAutoFit/>
          </a:bodyPr>
          <a:lstStyle/>
          <a:p>
            <a:endParaRPr lang="en-GB" b="1" dirty="0"/>
          </a:p>
        </p:txBody>
      </p:sp>
    </p:spTree>
    <p:extLst>
      <p:ext uri="{BB962C8B-B14F-4D97-AF65-F5344CB8AC3E}">
        <p14:creationId xmlns:p14="http://schemas.microsoft.com/office/powerpoint/2010/main" val="561387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5106" y="-40062"/>
            <a:ext cx="5922499" cy="2585323"/>
          </a:xfrm>
          <a:prstGeom prst="rect">
            <a:avLst/>
          </a:prstGeom>
          <a:noFill/>
        </p:spPr>
        <p:txBody>
          <a:bodyPr wrap="square" rtlCol="0">
            <a:spAutoFit/>
          </a:bodyPr>
          <a:lstStyle/>
          <a:p>
            <a:endParaRPr lang="en-GB" sz="2400" dirty="0" smtClean="0"/>
          </a:p>
          <a:p>
            <a:r>
              <a:rPr lang="en-GB" sz="2400" b="1" dirty="0" smtClean="0"/>
              <a:t>Reception</a:t>
            </a:r>
            <a:r>
              <a:rPr lang="en-GB" sz="2400" dirty="0" smtClean="0"/>
              <a:t> – Here are some great fun suggestions for your child to continue their learning at home. </a:t>
            </a:r>
          </a:p>
          <a:p>
            <a:endParaRPr lang="en-GB" sz="2400" dirty="0"/>
          </a:p>
          <a:p>
            <a:r>
              <a:rPr lang="en-GB" sz="2400" dirty="0" smtClean="0"/>
              <a:t> </a:t>
            </a:r>
          </a:p>
          <a:p>
            <a:endParaRPr lang="en-GB" dirty="0"/>
          </a:p>
        </p:txBody>
      </p:sp>
      <p:sp>
        <p:nvSpPr>
          <p:cNvPr id="8" name="TextBox 7"/>
          <p:cNvSpPr txBox="1"/>
          <p:nvPr/>
        </p:nvSpPr>
        <p:spPr>
          <a:xfrm>
            <a:off x="241808" y="3336400"/>
            <a:ext cx="2628900" cy="1477328"/>
          </a:xfrm>
          <a:prstGeom prst="rect">
            <a:avLst/>
          </a:prstGeom>
          <a:noFill/>
        </p:spPr>
        <p:txBody>
          <a:bodyPr wrap="square" rtlCol="0">
            <a:spAutoFit/>
          </a:bodyPr>
          <a:lstStyle/>
          <a:p>
            <a:r>
              <a:rPr lang="en-GB" dirty="0" smtClean="0"/>
              <a:t>Explore 2D shapes with </a:t>
            </a:r>
          </a:p>
          <a:p>
            <a:r>
              <a:rPr lang="en-GB" dirty="0" smtClean="0"/>
              <a:t>Lollypop sticks or you could go on a nature walk and make shapes from sticks.</a:t>
            </a:r>
            <a:endParaRPr lang="en-GB" dirty="0"/>
          </a:p>
        </p:txBody>
      </p:sp>
      <p:sp>
        <p:nvSpPr>
          <p:cNvPr id="10" name="TextBox 9"/>
          <p:cNvSpPr txBox="1"/>
          <p:nvPr/>
        </p:nvSpPr>
        <p:spPr>
          <a:xfrm>
            <a:off x="3017105" y="3763413"/>
            <a:ext cx="3356986" cy="1477328"/>
          </a:xfrm>
          <a:prstGeom prst="rect">
            <a:avLst/>
          </a:prstGeom>
          <a:noFill/>
        </p:spPr>
        <p:txBody>
          <a:bodyPr wrap="square" rtlCol="0">
            <a:spAutoFit/>
          </a:bodyPr>
          <a:lstStyle/>
          <a:p>
            <a:r>
              <a:rPr lang="en-GB" dirty="0" smtClean="0"/>
              <a:t>Challenge your children to find shapes in your home or out on a walk. Can they name the 2D and 3D shapes. Can they describe them.</a:t>
            </a:r>
            <a:endParaRPr lang="en-GB" dirty="0"/>
          </a:p>
        </p:txBody>
      </p:sp>
      <p:pic>
        <p:nvPicPr>
          <p:cNvPr id="13" name="Picture 12"/>
          <p:cNvPicPr>
            <a:picLocks noChangeAspect="1"/>
          </p:cNvPicPr>
          <p:nvPr/>
        </p:nvPicPr>
        <p:blipFill>
          <a:blip r:embed="rId2"/>
          <a:stretch>
            <a:fillRect/>
          </a:stretch>
        </p:blipFill>
        <p:spPr>
          <a:xfrm>
            <a:off x="209130" y="1489741"/>
            <a:ext cx="2628900" cy="1743075"/>
          </a:xfrm>
          <a:prstGeom prst="rect">
            <a:avLst/>
          </a:prstGeom>
        </p:spPr>
      </p:pic>
      <p:pic>
        <p:nvPicPr>
          <p:cNvPr id="14" name="Picture 13"/>
          <p:cNvPicPr>
            <a:picLocks noChangeAspect="1"/>
          </p:cNvPicPr>
          <p:nvPr/>
        </p:nvPicPr>
        <p:blipFill>
          <a:blip r:embed="rId3"/>
          <a:stretch>
            <a:fillRect/>
          </a:stretch>
        </p:blipFill>
        <p:spPr>
          <a:xfrm>
            <a:off x="2980854" y="2321622"/>
            <a:ext cx="791471" cy="1290638"/>
          </a:xfrm>
          <a:prstGeom prst="rect">
            <a:avLst/>
          </a:prstGeom>
        </p:spPr>
      </p:pic>
      <p:pic>
        <p:nvPicPr>
          <p:cNvPr id="15" name="Picture 14"/>
          <p:cNvPicPr>
            <a:picLocks noChangeAspect="1"/>
          </p:cNvPicPr>
          <p:nvPr/>
        </p:nvPicPr>
        <p:blipFill>
          <a:blip r:embed="rId4"/>
          <a:stretch>
            <a:fillRect/>
          </a:stretch>
        </p:blipFill>
        <p:spPr>
          <a:xfrm>
            <a:off x="3119097" y="1252599"/>
            <a:ext cx="1525247" cy="1014983"/>
          </a:xfrm>
          <a:prstGeom prst="rect">
            <a:avLst/>
          </a:prstGeom>
        </p:spPr>
      </p:pic>
      <p:pic>
        <p:nvPicPr>
          <p:cNvPr id="16" name="Picture 15"/>
          <p:cNvPicPr>
            <a:picLocks noChangeAspect="1"/>
          </p:cNvPicPr>
          <p:nvPr/>
        </p:nvPicPr>
        <p:blipFill>
          <a:blip r:embed="rId5"/>
          <a:stretch>
            <a:fillRect/>
          </a:stretch>
        </p:blipFill>
        <p:spPr>
          <a:xfrm>
            <a:off x="3772325" y="2318980"/>
            <a:ext cx="1393035" cy="1393035"/>
          </a:xfrm>
          <a:prstGeom prst="rect">
            <a:avLst/>
          </a:prstGeom>
        </p:spPr>
      </p:pic>
      <p:pic>
        <p:nvPicPr>
          <p:cNvPr id="17" name="Picture 16"/>
          <p:cNvPicPr>
            <a:picLocks noChangeAspect="1"/>
          </p:cNvPicPr>
          <p:nvPr/>
        </p:nvPicPr>
        <p:blipFill>
          <a:blip r:embed="rId6"/>
          <a:stretch>
            <a:fillRect/>
          </a:stretch>
        </p:blipFill>
        <p:spPr>
          <a:xfrm>
            <a:off x="4695598" y="1252599"/>
            <a:ext cx="1290528" cy="877749"/>
          </a:xfrm>
          <a:prstGeom prst="rect">
            <a:avLst/>
          </a:prstGeom>
        </p:spPr>
      </p:pic>
      <p:pic>
        <p:nvPicPr>
          <p:cNvPr id="18" name="Picture 17"/>
          <p:cNvPicPr>
            <a:picLocks noChangeAspect="1"/>
          </p:cNvPicPr>
          <p:nvPr/>
        </p:nvPicPr>
        <p:blipFill>
          <a:blip r:embed="rId7"/>
          <a:stretch>
            <a:fillRect/>
          </a:stretch>
        </p:blipFill>
        <p:spPr>
          <a:xfrm>
            <a:off x="5171627" y="2194284"/>
            <a:ext cx="895350" cy="1228725"/>
          </a:xfrm>
          <a:prstGeom prst="rect">
            <a:avLst/>
          </a:prstGeom>
        </p:spPr>
      </p:pic>
      <p:pic>
        <p:nvPicPr>
          <p:cNvPr id="19" name="Picture 18"/>
          <p:cNvPicPr>
            <a:picLocks noChangeAspect="1"/>
          </p:cNvPicPr>
          <p:nvPr/>
        </p:nvPicPr>
        <p:blipFill>
          <a:blip r:embed="rId8"/>
          <a:stretch>
            <a:fillRect/>
          </a:stretch>
        </p:blipFill>
        <p:spPr>
          <a:xfrm>
            <a:off x="7373023" y="175469"/>
            <a:ext cx="2763180" cy="3436791"/>
          </a:xfrm>
          <a:prstGeom prst="rect">
            <a:avLst/>
          </a:prstGeom>
        </p:spPr>
      </p:pic>
      <p:sp>
        <p:nvSpPr>
          <p:cNvPr id="20" name="TextBox 19"/>
          <p:cNvSpPr txBox="1"/>
          <p:nvPr/>
        </p:nvSpPr>
        <p:spPr>
          <a:xfrm>
            <a:off x="7001962" y="3712015"/>
            <a:ext cx="4081073" cy="1477328"/>
          </a:xfrm>
          <a:prstGeom prst="rect">
            <a:avLst/>
          </a:prstGeom>
          <a:noFill/>
        </p:spPr>
        <p:txBody>
          <a:bodyPr wrap="square" rtlCol="0">
            <a:spAutoFit/>
          </a:bodyPr>
          <a:lstStyle/>
          <a:p>
            <a:r>
              <a:rPr lang="en-GB" dirty="0" smtClean="0"/>
              <a:t>You could read a favourite book together then create a box to help your child retell or act out the story. They could have a go at writing their version of the story using their phonics knowledge to help them. </a:t>
            </a:r>
            <a:endParaRPr lang="en-GB" dirty="0"/>
          </a:p>
        </p:txBody>
      </p:sp>
      <p:sp>
        <p:nvSpPr>
          <p:cNvPr id="21" name="TextBox 20"/>
          <p:cNvSpPr txBox="1"/>
          <p:nvPr/>
        </p:nvSpPr>
        <p:spPr>
          <a:xfrm>
            <a:off x="186220" y="4850559"/>
            <a:ext cx="5585490" cy="2246769"/>
          </a:xfrm>
          <a:prstGeom prst="rect">
            <a:avLst/>
          </a:prstGeom>
          <a:noFill/>
        </p:spPr>
        <p:txBody>
          <a:bodyPr wrap="square" rtlCol="0">
            <a:spAutoFit/>
          </a:bodyPr>
          <a:lstStyle/>
          <a:p>
            <a:r>
              <a:rPr lang="en-GB" sz="3200" dirty="0" smtClean="0"/>
              <a:t>Useful websites</a:t>
            </a:r>
          </a:p>
          <a:p>
            <a:r>
              <a:rPr lang="en-GB" dirty="0">
                <a:hlinkClick r:id="rId9"/>
              </a:rPr>
              <a:t>https://www.topmarks.co.uk</a:t>
            </a:r>
            <a:r>
              <a:rPr lang="en-GB" dirty="0" smtClean="0">
                <a:hlinkClick r:id="rId9"/>
              </a:rPr>
              <a:t>/</a:t>
            </a:r>
            <a:endParaRPr lang="en-GB" dirty="0" smtClean="0"/>
          </a:p>
          <a:p>
            <a:r>
              <a:rPr lang="en-GB" dirty="0">
                <a:hlinkClick r:id="rId10"/>
              </a:rPr>
              <a:t>http://</a:t>
            </a:r>
            <a:r>
              <a:rPr lang="en-GB" dirty="0" smtClean="0">
                <a:hlinkClick r:id="rId10"/>
              </a:rPr>
              <a:t>www.bbc.co.uk/schools/websites/4_11/site/science.shtml</a:t>
            </a:r>
            <a:endParaRPr lang="en-GB" dirty="0" smtClean="0"/>
          </a:p>
          <a:p>
            <a:r>
              <a:rPr lang="en-GB" dirty="0">
                <a:hlinkClick r:id="rId11"/>
              </a:rPr>
              <a:t>https://</a:t>
            </a:r>
            <a:r>
              <a:rPr lang="en-GB" dirty="0" smtClean="0">
                <a:hlinkClick r:id="rId11"/>
              </a:rPr>
              <a:t>www.bbc.co.uk/cbeebies/shows/alphablocks</a:t>
            </a:r>
            <a:endParaRPr lang="en-GB" dirty="0" smtClean="0"/>
          </a:p>
          <a:p>
            <a:endParaRPr lang="en-GB" dirty="0" smtClean="0"/>
          </a:p>
          <a:p>
            <a:endParaRPr lang="en-GB" dirty="0"/>
          </a:p>
        </p:txBody>
      </p:sp>
      <p:pic>
        <p:nvPicPr>
          <p:cNvPr id="22" name="Picture 21"/>
          <p:cNvPicPr>
            <a:picLocks noChangeAspect="1"/>
          </p:cNvPicPr>
          <p:nvPr/>
        </p:nvPicPr>
        <p:blipFill>
          <a:blip r:embed="rId12"/>
          <a:stretch>
            <a:fillRect/>
          </a:stretch>
        </p:blipFill>
        <p:spPr>
          <a:xfrm>
            <a:off x="5771710" y="5240741"/>
            <a:ext cx="6541575" cy="1316850"/>
          </a:xfrm>
          <a:prstGeom prst="rect">
            <a:avLst/>
          </a:prstGeom>
        </p:spPr>
      </p:pic>
    </p:spTree>
    <p:extLst>
      <p:ext uri="{BB962C8B-B14F-4D97-AF65-F5344CB8AC3E}">
        <p14:creationId xmlns:p14="http://schemas.microsoft.com/office/powerpoint/2010/main" val="2229822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0166" y="295422"/>
            <a:ext cx="4234376" cy="4247317"/>
          </a:xfrm>
          <a:prstGeom prst="rect">
            <a:avLst/>
          </a:prstGeom>
          <a:noFill/>
        </p:spPr>
        <p:txBody>
          <a:bodyPr wrap="square" rtlCol="0">
            <a:spAutoFit/>
          </a:bodyPr>
          <a:lstStyle/>
          <a:p>
            <a:r>
              <a:rPr lang="en-GB" sz="2400" dirty="0" smtClean="0">
                <a:solidFill>
                  <a:srgbClr val="FF0000"/>
                </a:solidFill>
              </a:rPr>
              <a:t>Reception phonics </a:t>
            </a:r>
            <a:r>
              <a:rPr lang="en-GB" sz="2400" dirty="0" smtClean="0"/>
              <a:t>‘</a:t>
            </a:r>
            <a:r>
              <a:rPr lang="en-GB" sz="2400" dirty="0" err="1" smtClean="0"/>
              <a:t>th</a:t>
            </a:r>
            <a:r>
              <a:rPr lang="en-GB" sz="2400" dirty="0" smtClean="0"/>
              <a:t>’ sound.</a:t>
            </a:r>
          </a:p>
          <a:p>
            <a:r>
              <a:rPr lang="en-GB" sz="2400" dirty="0" smtClean="0"/>
              <a:t>Can you think of words that have the ‘</a:t>
            </a:r>
            <a:r>
              <a:rPr lang="en-GB" sz="2400" dirty="0" err="1" smtClean="0"/>
              <a:t>th</a:t>
            </a:r>
            <a:r>
              <a:rPr lang="en-GB" sz="2400" dirty="0" smtClean="0"/>
              <a:t>’ sound in . Have a go at spelling some and try writing them in a sentence. </a:t>
            </a:r>
          </a:p>
          <a:p>
            <a:r>
              <a:rPr lang="en-GB" sz="2400" dirty="0" smtClean="0"/>
              <a:t> .</a:t>
            </a:r>
          </a:p>
          <a:p>
            <a:endParaRPr lang="en-GB" dirty="0" smtClean="0"/>
          </a:p>
          <a:p>
            <a:endParaRPr lang="en-GB" dirty="0"/>
          </a:p>
          <a:p>
            <a:endParaRPr lang="en-GB" sz="2400" dirty="0" smtClean="0"/>
          </a:p>
          <a:p>
            <a:endParaRPr lang="en-GB" sz="2400" dirty="0"/>
          </a:p>
          <a:p>
            <a:endParaRPr lang="en-GB" sz="2400" dirty="0" smtClean="0"/>
          </a:p>
          <a:p>
            <a:endParaRPr lang="en-GB" dirty="0"/>
          </a:p>
        </p:txBody>
      </p:sp>
      <p:pic>
        <p:nvPicPr>
          <p:cNvPr id="9" name="Picture 8"/>
          <p:cNvPicPr>
            <a:picLocks noChangeAspect="1"/>
          </p:cNvPicPr>
          <p:nvPr/>
        </p:nvPicPr>
        <p:blipFill>
          <a:blip r:embed="rId2"/>
          <a:stretch>
            <a:fillRect/>
          </a:stretch>
        </p:blipFill>
        <p:spPr>
          <a:xfrm>
            <a:off x="4714315" y="295422"/>
            <a:ext cx="3794956" cy="2686317"/>
          </a:xfrm>
          <a:prstGeom prst="rect">
            <a:avLst/>
          </a:prstGeom>
        </p:spPr>
      </p:pic>
      <p:pic>
        <p:nvPicPr>
          <p:cNvPr id="10" name="Picture 9"/>
          <p:cNvPicPr>
            <a:picLocks noChangeAspect="1"/>
          </p:cNvPicPr>
          <p:nvPr/>
        </p:nvPicPr>
        <p:blipFill>
          <a:blip r:embed="rId3"/>
          <a:stretch>
            <a:fillRect/>
          </a:stretch>
        </p:blipFill>
        <p:spPr>
          <a:xfrm>
            <a:off x="9216249" y="2308952"/>
            <a:ext cx="2719164" cy="2907125"/>
          </a:xfrm>
          <a:prstGeom prst="rect">
            <a:avLst/>
          </a:prstGeom>
        </p:spPr>
      </p:pic>
      <p:pic>
        <p:nvPicPr>
          <p:cNvPr id="11" name="Picture 10"/>
          <p:cNvPicPr>
            <a:picLocks noChangeAspect="1"/>
          </p:cNvPicPr>
          <p:nvPr/>
        </p:nvPicPr>
        <p:blipFill>
          <a:blip r:embed="rId4"/>
          <a:stretch>
            <a:fillRect/>
          </a:stretch>
        </p:blipFill>
        <p:spPr>
          <a:xfrm>
            <a:off x="609600" y="2369514"/>
            <a:ext cx="3916068" cy="4488486"/>
          </a:xfrm>
          <a:prstGeom prst="rect">
            <a:avLst/>
          </a:prstGeom>
        </p:spPr>
      </p:pic>
      <p:sp>
        <p:nvSpPr>
          <p:cNvPr id="12" name="TextBox 11"/>
          <p:cNvSpPr txBox="1"/>
          <p:nvPr/>
        </p:nvSpPr>
        <p:spPr>
          <a:xfrm>
            <a:off x="4444673" y="3578503"/>
            <a:ext cx="2296085" cy="1477328"/>
          </a:xfrm>
          <a:prstGeom prst="rect">
            <a:avLst/>
          </a:prstGeom>
          <a:noFill/>
        </p:spPr>
        <p:txBody>
          <a:bodyPr wrap="square" rtlCol="0">
            <a:spAutoFit/>
          </a:bodyPr>
          <a:lstStyle/>
          <a:p>
            <a:r>
              <a:rPr lang="en-GB" b="1" dirty="0" smtClean="0"/>
              <a:t>Which on of these pictures have the ‘</a:t>
            </a:r>
            <a:r>
              <a:rPr lang="en-GB" b="1" dirty="0" err="1" smtClean="0"/>
              <a:t>th</a:t>
            </a:r>
            <a:r>
              <a:rPr lang="en-GB" b="1" dirty="0" smtClean="0"/>
              <a:t>’ sound in? When you find them have a go at writing the word.</a:t>
            </a:r>
            <a:endParaRPr lang="en-GB" b="1" dirty="0"/>
          </a:p>
        </p:txBody>
      </p:sp>
      <p:sp>
        <p:nvSpPr>
          <p:cNvPr id="13" name="TextBox 12"/>
          <p:cNvSpPr txBox="1"/>
          <p:nvPr/>
        </p:nvSpPr>
        <p:spPr>
          <a:xfrm>
            <a:off x="7500729" y="5105674"/>
            <a:ext cx="4155337" cy="1477328"/>
          </a:xfrm>
          <a:prstGeom prst="rect">
            <a:avLst/>
          </a:prstGeom>
          <a:noFill/>
        </p:spPr>
        <p:txBody>
          <a:bodyPr wrap="square" rtlCol="0">
            <a:spAutoFit/>
          </a:bodyPr>
          <a:lstStyle/>
          <a:p>
            <a:r>
              <a:rPr lang="en-GB" dirty="0" smtClean="0"/>
              <a:t>Can you practice your letter formation and remember the single sounds you have learnt so far? Perhaps you could have a go at writing the letters with you finger in flour? </a:t>
            </a:r>
            <a:endParaRPr lang="en-GB" dirty="0"/>
          </a:p>
        </p:txBody>
      </p:sp>
      <p:pic>
        <p:nvPicPr>
          <p:cNvPr id="14" name="Picture 13"/>
          <p:cNvPicPr>
            <a:picLocks noChangeAspect="1"/>
          </p:cNvPicPr>
          <p:nvPr/>
        </p:nvPicPr>
        <p:blipFill>
          <a:blip r:embed="rId5"/>
          <a:stretch>
            <a:fillRect/>
          </a:stretch>
        </p:blipFill>
        <p:spPr>
          <a:xfrm>
            <a:off x="8539044" y="0"/>
            <a:ext cx="3117022" cy="2078015"/>
          </a:xfrm>
          <a:prstGeom prst="rect">
            <a:avLst/>
          </a:prstGeom>
        </p:spPr>
      </p:pic>
    </p:spTree>
    <p:extLst>
      <p:ext uri="{BB962C8B-B14F-4D97-AF65-F5344CB8AC3E}">
        <p14:creationId xmlns:p14="http://schemas.microsoft.com/office/powerpoint/2010/main" val="2796914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88440" y="0"/>
            <a:ext cx="8471038" cy="6599583"/>
          </a:xfrm>
          <a:prstGeom prst="rect">
            <a:avLst/>
          </a:prstGeom>
        </p:spPr>
      </p:pic>
      <p:sp>
        <p:nvSpPr>
          <p:cNvPr id="3" name="TextBox 2"/>
          <p:cNvSpPr txBox="1"/>
          <p:nvPr/>
        </p:nvSpPr>
        <p:spPr>
          <a:xfrm>
            <a:off x="384313" y="251791"/>
            <a:ext cx="2928730" cy="4247317"/>
          </a:xfrm>
          <a:prstGeom prst="rect">
            <a:avLst/>
          </a:prstGeom>
          <a:noFill/>
        </p:spPr>
        <p:txBody>
          <a:bodyPr wrap="square" rtlCol="0">
            <a:spAutoFit/>
          </a:bodyPr>
          <a:lstStyle/>
          <a:p>
            <a:r>
              <a:rPr lang="en-GB" dirty="0" smtClean="0"/>
              <a:t>Year 1 and 2 phonics</a:t>
            </a:r>
          </a:p>
          <a:p>
            <a:r>
              <a:rPr lang="en-GB" dirty="0" smtClean="0"/>
              <a:t>Ways to make the ‘</a:t>
            </a:r>
            <a:r>
              <a:rPr lang="en-GB" dirty="0" err="1" smtClean="0"/>
              <a:t>ie</a:t>
            </a:r>
            <a:r>
              <a:rPr lang="en-GB" dirty="0" smtClean="0"/>
              <a:t>’ sound. </a:t>
            </a:r>
          </a:p>
          <a:p>
            <a:endParaRPr lang="en-GB" dirty="0"/>
          </a:p>
          <a:p>
            <a:endParaRPr lang="en-GB" dirty="0" smtClean="0"/>
          </a:p>
          <a:p>
            <a:r>
              <a:rPr lang="en-GB" dirty="0" smtClean="0"/>
              <a:t>Can you sound out  the words on this sheet?</a:t>
            </a:r>
          </a:p>
          <a:p>
            <a:endParaRPr lang="en-GB" dirty="0"/>
          </a:p>
          <a:p>
            <a:r>
              <a:rPr lang="en-GB" dirty="0" smtClean="0"/>
              <a:t>Have a go at writing a ‘silly sentence’ using all of these ‘</a:t>
            </a:r>
            <a:r>
              <a:rPr lang="en-GB" dirty="0" err="1" smtClean="0"/>
              <a:t>ie</a:t>
            </a:r>
            <a:r>
              <a:rPr lang="en-GB" dirty="0" smtClean="0"/>
              <a:t>’ sounds </a:t>
            </a:r>
          </a:p>
          <a:p>
            <a:endParaRPr lang="en-GB" dirty="0"/>
          </a:p>
          <a:p>
            <a:r>
              <a:rPr lang="en-GB" dirty="0" smtClean="0"/>
              <a:t>For Example</a:t>
            </a:r>
          </a:p>
          <a:p>
            <a:r>
              <a:rPr lang="en-GB" dirty="0" smtClean="0"/>
              <a:t>R</a:t>
            </a:r>
            <a:r>
              <a:rPr lang="en-GB" dirty="0" smtClean="0">
                <a:solidFill>
                  <a:srgbClr val="FF0000"/>
                </a:solidFill>
              </a:rPr>
              <a:t>igh</a:t>
            </a:r>
            <a:r>
              <a:rPr lang="en-GB" dirty="0" smtClean="0"/>
              <a:t>t I will eat p</a:t>
            </a:r>
            <a:r>
              <a:rPr lang="en-GB" dirty="0" smtClean="0">
                <a:solidFill>
                  <a:srgbClr val="FF0000"/>
                </a:solidFill>
              </a:rPr>
              <a:t>ie</a:t>
            </a:r>
            <a:r>
              <a:rPr lang="en-GB" dirty="0" smtClean="0"/>
              <a:t> on my b</a:t>
            </a:r>
            <a:r>
              <a:rPr lang="en-GB" dirty="0" smtClean="0">
                <a:solidFill>
                  <a:srgbClr val="FF0000"/>
                </a:solidFill>
              </a:rPr>
              <a:t>i</a:t>
            </a:r>
            <a:r>
              <a:rPr lang="en-GB" dirty="0" smtClean="0"/>
              <a:t>k</a:t>
            </a:r>
            <a:r>
              <a:rPr lang="en-GB" dirty="0" smtClean="0">
                <a:solidFill>
                  <a:srgbClr val="FF0000"/>
                </a:solidFill>
              </a:rPr>
              <a:t>e</a:t>
            </a:r>
            <a:r>
              <a:rPr lang="en-GB" dirty="0" smtClean="0"/>
              <a:t> and cr</a:t>
            </a:r>
            <a:r>
              <a:rPr lang="en-GB" dirty="0" smtClean="0">
                <a:solidFill>
                  <a:srgbClr val="FF0000"/>
                </a:solidFill>
              </a:rPr>
              <a:t>y</a:t>
            </a:r>
            <a:r>
              <a:rPr lang="en-GB" dirty="0" smtClean="0"/>
              <a:t>.</a:t>
            </a:r>
          </a:p>
          <a:p>
            <a:endParaRPr lang="en-GB" dirty="0"/>
          </a:p>
        </p:txBody>
      </p:sp>
    </p:spTree>
    <p:extLst>
      <p:ext uri="{BB962C8B-B14F-4D97-AF65-F5344CB8AC3E}">
        <p14:creationId xmlns:p14="http://schemas.microsoft.com/office/powerpoint/2010/main" val="3273981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8822028" cy="5628068"/>
          </a:xfrm>
          <a:prstGeom prst="rect">
            <a:avLst/>
          </a:prstGeom>
        </p:spPr>
      </p:pic>
      <p:sp>
        <p:nvSpPr>
          <p:cNvPr id="5" name="TextBox 4"/>
          <p:cNvSpPr txBox="1"/>
          <p:nvPr/>
        </p:nvSpPr>
        <p:spPr>
          <a:xfrm>
            <a:off x="7868992" y="270458"/>
            <a:ext cx="3464417" cy="830997"/>
          </a:xfrm>
          <a:prstGeom prst="rect">
            <a:avLst/>
          </a:prstGeom>
          <a:noFill/>
        </p:spPr>
        <p:txBody>
          <a:bodyPr wrap="square" rtlCol="0">
            <a:spAutoFit/>
          </a:bodyPr>
          <a:lstStyle/>
          <a:p>
            <a:r>
              <a:rPr lang="en-GB" sz="2400" b="1" dirty="0" smtClean="0"/>
              <a:t>For spelling you can pick 5 to learn each week</a:t>
            </a:r>
            <a:endParaRPr lang="en-GB" sz="2400" b="1" dirty="0"/>
          </a:p>
        </p:txBody>
      </p:sp>
      <p:pic>
        <p:nvPicPr>
          <p:cNvPr id="6" name="Picture 5"/>
          <p:cNvPicPr>
            <a:picLocks noChangeAspect="1"/>
          </p:cNvPicPr>
          <p:nvPr/>
        </p:nvPicPr>
        <p:blipFill>
          <a:blip r:embed="rId3"/>
          <a:stretch>
            <a:fillRect/>
          </a:stretch>
        </p:blipFill>
        <p:spPr>
          <a:xfrm>
            <a:off x="7373386" y="1249251"/>
            <a:ext cx="4917135" cy="3403268"/>
          </a:xfrm>
          <a:prstGeom prst="rect">
            <a:avLst/>
          </a:prstGeom>
        </p:spPr>
      </p:pic>
      <p:sp>
        <p:nvSpPr>
          <p:cNvPr id="7" name="TextBox 6"/>
          <p:cNvSpPr txBox="1"/>
          <p:nvPr/>
        </p:nvSpPr>
        <p:spPr>
          <a:xfrm>
            <a:off x="8937938" y="4778062"/>
            <a:ext cx="2395471" cy="1384995"/>
          </a:xfrm>
          <a:prstGeom prst="rect">
            <a:avLst/>
          </a:prstGeom>
          <a:noFill/>
        </p:spPr>
        <p:txBody>
          <a:bodyPr wrap="square" rtlCol="0">
            <a:spAutoFit/>
          </a:bodyPr>
          <a:lstStyle/>
          <a:p>
            <a:r>
              <a:rPr lang="en-GB" sz="2800" b="1" dirty="0" smtClean="0"/>
              <a:t>Some ideas of fun ways to teach spelling</a:t>
            </a:r>
            <a:endParaRPr lang="en-GB" sz="2800" b="1" dirty="0"/>
          </a:p>
        </p:txBody>
      </p:sp>
    </p:spTree>
    <p:extLst>
      <p:ext uri="{BB962C8B-B14F-4D97-AF65-F5344CB8AC3E}">
        <p14:creationId xmlns:p14="http://schemas.microsoft.com/office/powerpoint/2010/main" val="2681151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23527" y="553792"/>
            <a:ext cx="3928056" cy="523220"/>
          </a:xfrm>
          <a:prstGeom prst="rect">
            <a:avLst/>
          </a:prstGeom>
          <a:noFill/>
        </p:spPr>
        <p:txBody>
          <a:bodyPr wrap="square" rtlCol="0">
            <a:spAutoFit/>
          </a:bodyPr>
          <a:lstStyle/>
          <a:p>
            <a:endParaRPr lang="en-GB" sz="2800" dirty="0"/>
          </a:p>
        </p:txBody>
      </p:sp>
      <p:pic>
        <p:nvPicPr>
          <p:cNvPr id="4" name="Picture 3"/>
          <p:cNvPicPr>
            <a:picLocks noChangeAspect="1"/>
          </p:cNvPicPr>
          <p:nvPr/>
        </p:nvPicPr>
        <p:blipFill>
          <a:blip r:embed="rId2"/>
          <a:stretch>
            <a:fillRect/>
          </a:stretch>
        </p:blipFill>
        <p:spPr>
          <a:xfrm>
            <a:off x="344557" y="815402"/>
            <a:ext cx="4851415" cy="3915624"/>
          </a:xfrm>
          <a:prstGeom prst="rect">
            <a:avLst/>
          </a:prstGeom>
        </p:spPr>
      </p:pic>
      <p:sp>
        <p:nvSpPr>
          <p:cNvPr id="5" name="TextBox 4"/>
          <p:cNvSpPr txBox="1"/>
          <p:nvPr/>
        </p:nvSpPr>
        <p:spPr>
          <a:xfrm>
            <a:off x="344557" y="159026"/>
            <a:ext cx="5711686" cy="461665"/>
          </a:xfrm>
          <a:prstGeom prst="rect">
            <a:avLst/>
          </a:prstGeom>
          <a:noFill/>
        </p:spPr>
        <p:txBody>
          <a:bodyPr wrap="square" rtlCol="0">
            <a:spAutoFit/>
          </a:bodyPr>
          <a:lstStyle/>
          <a:p>
            <a:r>
              <a:rPr lang="en-GB" sz="2400" dirty="0" smtClean="0">
                <a:solidFill>
                  <a:srgbClr val="FF0000"/>
                </a:solidFill>
              </a:rPr>
              <a:t>Year 2 Spelling Rule </a:t>
            </a:r>
            <a:r>
              <a:rPr lang="en-GB" sz="2400" dirty="0" smtClean="0"/>
              <a:t>– adding ‘un’ to a word.</a:t>
            </a:r>
            <a:endParaRPr lang="en-GB" sz="2400" dirty="0"/>
          </a:p>
        </p:txBody>
      </p:sp>
      <p:pic>
        <p:nvPicPr>
          <p:cNvPr id="6" name="Picture 5"/>
          <p:cNvPicPr>
            <a:picLocks noChangeAspect="1"/>
          </p:cNvPicPr>
          <p:nvPr/>
        </p:nvPicPr>
        <p:blipFill>
          <a:blip r:embed="rId3"/>
          <a:stretch>
            <a:fillRect/>
          </a:stretch>
        </p:blipFill>
        <p:spPr>
          <a:xfrm>
            <a:off x="6056243" y="195468"/>
            <a:ext cx="4389942" cy="3233531"/>
          </a:xfrm>
          <a:prstGeom prst="rect">
            <a:avLst/>
          </a:prstGeom>
        </p:spPr>
      </p:pic>
      <p:pic>
        <p:nvPicPr>
          <p:cNvPr id="7" name="Picture 6"/>
          <p:cNvPicPr>
            <a:picLocks noChangeAspect="1"/>
          </p:cNvPicPr>
          <p:nvPr/>
        </p:nvPicPr>
        <p:blipFill>
          <a:blip r:embed="rId4"/>
          <a:stretch>
            <a:fillRect/>
          </a:stretch>
        </p:blipFill>
        <p:spPr>
          <a:xfrm>
            <a:off x="5195972" y="3576529"/>
            <a:ext cx="6183166" cy="3281471"/>
          </a:xfrm>
          <a:prstGeom prst="rect">
            <a:avLst/>
          </a:prstGeom>
        </p:spPr>
      </p:pic>
    </p:spTree>
    <p:extLst>
      <p:ext uri="{BB962C8B-B14F-4D97-AF65-F5344CB8AC3E}">
        <p14:creationId xmlns:p14="http://schemas.microsoft.com/office/powerpoint/2010/main" val="470860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666137" y="950997"/>
            <a:ext cx="7061982" cy="5355312"/>
          </a:xfrm>
          <a:prstGeom prst="rect">
            <a:avLst/>
          </a:prstGeom>
          <a:noFill/>
        </p:spPr>
        <p:txBody>
          <a:bodyPr wrap="square" rtlCol="0">
            <a:spAutoFit/>
          </a:bodyPr>
          <a:lstStyle/>
          <a:p>
            <a:endParaRPr lang="en-GB" sz="2800" dirty="0" smtClean="0">
              <a:solidFill>
                <a:srgbClr val="FF0000"/>
              </a:solidFill>
              <a:latin typeface="+mj-lt"/>
            </a:endParaRPr>
          </a:p>
          <a:p>
            <a:r>
              <a:rPr lang="en-GB" b="1" dirty="0" smtClean="0">
                <a:solidFill>
                  <a:srgbClr val="FF0000"/>
                </a:solidFill>
                <a:latin typeface="+mj-lt"/>
              </a:rPr>
              <a:t>WARM UP </a:t>
            </a:r>
            <a:r>
              <a:rPr lang="en-GB" dirty="0" smtClean="0">
                <a:solidFill>
                  <a:srgbClr val="FF0000"/>
                </a:solidFill>
                <a:latin typeface="+mj-lt"/>
              </a:rPr>
              <a:t>10 times tables for year 2. Look at the link below for a song to help</a:t>
            </a:r>
          </a:p>
          <a:p>
            <a:endParaRPr lang="en-GB" dirty="0">
              <a:solidFill>
                <a:srgbClr val="FF0000"/>
              </a:solidFill>
              <a:latin typeface="+mj-lt"/>
            </a:endParaRPr>
          </a:p>
          <a:p>
            <a:r>
              <a:rPr lang="en-GB" dirty="0" smtClean="0">
                <a:solidFill>
                  <a:srgbClr val="FF0000"/>
                </a:solidFill>
                <a:latin typeface="+mj-lt"/>
              </a:rPr>
              <a:t>Reception Counting songs, there were 10 in the bed, 10 fat sausages.</a:t>
            </a:r>
          </a:p>
          <a:p>
            <a:endParaRPr lang="en-GB" dirty="0" smtClean="0">
              <a:solidFill>
                <a:srgbClr val="FF0000"/>
              </a:solidFill>
              <a:latin typeface="+mj-lt"/>
            </a:endParaRPr>
          </a:p>
          <a:p>
            <a:r>
              <a:rPr lang="en-GB" dirty="0" smtClean="0">
                <a:solidFill>
                  <a:srgbClr val="FF0000"/>
                </a:solidFill>
                <a:latin typeface="+mj-lt"/>
              </a:rPr>
              <a:t>Number bonds to 10 or 20 if secure with number bonds to 10) for year 1.</a:t>
            </a:r>
          </a:p>
          <a:p>
            <a:endParaRPr lang="en-GB" dirty="0" smtClean="0">
              <a:solidFill>
                <a:srgbClr val="FF0000"/>
              </a:solidFill>
              <a:latin typeface="+mj-lt"/>
            </a:endParaRPr>
          </a:p>
          <a:p>
            <a:endParaRPr lang="en-GB" dirty="0" smtClean="0">
              <a:solidFill>
                <a:srgbClr val="FF0000"/>
              </a:solidFill>
              <a:latin typeface="+mj-lt"/>
            </a:endParaRPr>
          </a:p>
          <a:p>
            <a:r>
              <a:rPr lang="en-GB" dirty="0">
                <a:hlinkClick r:id="rId2"/>
              </a:rPr>
              <a:t>https://www.youtube.com/watch?v=8g6EJX_qLSU</a:t>
            </a:r>
            <a:endParaRPr lang="en-GB" dirty="0" smtClean="0">
              <a:latin typeface="+mj-lt"/>
            </a:endParaRPr>
          </a:p>
          <a:p>
            <a:r>
              <a:rPr lang="en-GB" sz="2800" dirty="0" smtClean="0"/>
              <a:t>A song to support learning 10 times tables</a:t>
            </a:r>
          </a:p>
          <a:p>
            <a:r>
              <a:rPr lang="en-GB" sz="2800" dirty="0" smtClean="0">
                <a:latin typeface="+mj-lt"/>
              </a:rPr>
              <a:t>    </a:t>
            </a:r>
            <a:r>
              <a:rPr lang="en-GB" sz="3200" dirty="0">
                <a:hlinkClick r:id="rId3"/>
              </a:rPr>
              <a:t>https://</a:t>
            </a:r>
            <a:r>
              <a:rPr lang="en-GB" sz="3200" dirty="0" smtClean="0">
                <a:hlinkClick r:id="rId3"/>
              </a:rPr>
              <a:t>www.youtube.com/watch?v=GyK8iEO5-GI</a:t>
            </a:r>
            <a:r>
              <a:rPr lang="en-GB" sz="3200" dirty="0" smtClean="0"/>
              <a:t> A great song for recapping number bonds to 10. </a:t>
            </a:r>
            <a:endParaRPr lang="en-GB" sz="3200" b="1" dirty="0">
              <a:solidFill>
                <a:srgbClr val="FF0000"/>
              </a:solidFill>
              <a:latin typeface="+mj-lt"/>
            </a:endParaRPr>
          </a:p>
        </p:txBody>
      </p:sp>
      <p:pic>
        <p:nvPicPr>
          <p:cNvPr id="2" name="Picture 1"/>
          <p:cNvPicPr>
            <a:picLocks noChangeAspect="1"/>
          </p:cNvPicPr>
          <p:nvPr/>
        </p:nvPicPr>
        <p:blipFill>
          <a:blip r:embed="rId4"/>
          <a:stretch>
            <a:fillRect/>
          </a:stretch>
        </p:blipFill>
        <p:spPr>
          <a:xfrm>
            <a:off x="7901887" y="2886914"/>
            <a:ext cx="4036602" cy="3023555"/>
          </a:xfrm>
          <a:prstGeom prst="rect">
            <a:avLst/>
          </a:prstGeom>
        </p:spPr>
      </p:pic>
      <p:sp>
        <p:nvSpPr>
          <p:cNvPr id="3" name="TextBox 2"/>
          <p:cNvSpPr txBox="1"/>
          <p:nvPr/>
        </p:nvSpPr>
        <p:spPr>
          <a:xfrm>
            <a:off x="7901887" y="172251"/>
            <a:ext cx="4184096" cy="2308324"/>
          </a:xfrm>
          <a:prstGeom prst="rect">
            <a:avLst/>
          </a:prstGeom>
          <a:noFill/>
        </p:spPr>
        <p:txBody>
          <a:bodyPr wrap="square" rtlCol="0">
            <a:spAutoFit/>
          </a:bodyPr>
          <a:lstStyle/>
          <a:p>
            <a:r>
              <a:rPr lang="en-GB" dirty="0" smtClean="0"/>
              <a:t>NOTE Year 1</a:t>
            </a:r>
            <a:r>
              <a:rPr lang="en-GB" dirty="0"/>
              <a:t> - </a:t>
            </a:r>
            <a:r>
              <a:rPr lang="en-GB" b="1" dirty="0"/>
              <a:t>Number </a:t>
            </a:r>
            <a:r>
              <a:rPr lang="en-GB" b="1" dirty="0" smtClean="0"/>
              <a:t>Bonds</a:t>
            </a:r>
            <a:endParaRPr lang="en-GB" dirty="0"/>
          </a:p>
          <a:p>
            <a:r>
              <a:rPr lang="en-GB" dirty="0"/>
              <a:t>N</a:t>
            </a:r>
            <a:r>
              <a:rPr lang="en-GB" b="1" dirty="0" smtClean="0"/>
              <a:t>umber </a:t>
            </a:r>
            <a:r>
              <a:rPr lang="en-GB" b="1" dirty="0"/>
              <a:t>bonds to </a:t>
            </a:r>
            <a:r>
              <a:rPr lang="en-GB" b="1" dirty="0" smtClean="0"/>
              <a:t>ten or twenty</a:t>
            </a:r>
            <a:r>
              <a:rPr lang="en-GB" dirty="0" smtClean="0"/>
              <a:t> </a:t>
            </a:r>
            <a:r>
              <a:rPr lang="en-GB" dirty="0"/>
              <a:t>are useful when calculating quickly. Once the addition facts, or </a:t>
            </a:r>
            <a:r>
              <a:rPr lang="en-GB" b="1" dirty="0"/>
              <a:t>number bonds</a:t>
            </a:r>
            <a:r>
              <a:rPr lang="en-GB" dirty="0"/>
              <a:t>, are learnt by heart, children may then learn the associated subtraction facts. For example, if 17 + 3 = </a:t>
            </a:r>
            <a:r>
              <a:rPr lang="en-GB" b="1" dirty="0"/>
              <a:t>20</a:t>
            </a:r>
            <a:r>
              <a:rPr lang="en-GB" dirty="0"/>
              <a:t>, then </a:t>
            </a:r>
            <a:r>
              <a:rPr lang="en-GB" b="1" dirty="0"/>
              <a:t>20</a:t>
            </a:r>
            <a:r>
              <a:rPr lang="en-GB" dirty="0"/>
              <a:t> - 3 = 17 or </a:t>
            </a:r>
            <a:r>
              <a:rPr lang="en-GB" b="1" dirty="0"/>
              <a:t>20</a:t>
            </a:r>
            <a:r>
              <a:rPr lang="en-GB" dirty="0"/>
              <a:t> - 17 = 3</a:t>
            </a:r>
          </a:p>
        </p:txBody>
      </p:sp>
    </p:spTree>
    <p:extLst>
      <p:ext uri="{BB962C8B-B14F-4D97-AF65-F5344CB8AC3E}">
        <p14:creationId xmlns:p14="http://schemas.microsoft.com/office/powerpoint/2010/main" val="1404726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80305" y="338213"/>
            <a:ext cx="7469746" cy="461665"/>
          </a:xfrm>
          <a:prstGeom prst="rect">
            <a:avLst/>
          </a:prstGeom>
          <a:noFill/>
        </p:spPr>
        <p:txBody>
          <a:bodyPr wrap="square" rtlCol="0">
            <a:spAutoFit/>
          </a:bodyPr>
          <a:lstStyle/>
          <a:p>
            <a:r>
              <a:rPr lang="en-GB" sz="2400" dirty="0" smtClean="0"/>
              <a:t>Learning Objective – To compare weight.</a:t>
            </a:r>
            <a:endParaRPr lang="en-GB" sz="2400" dirty="0"/>
          </a:p>
        </p:txBody>
      </p:sp>
      <p:pic>
        <p:nvPicPr>
          <p:cNvPr id="28" name="Picture 2" descr="Rock, Stone, Nature, Pebble, Black, Isolated, Texture"/>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63773" y="1151426"/>
            <a:ext cx="2408838" cy="159334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9" name="Picture 28"/>
          <p:cNvPicPr>
            <a:picLocks noChangeAspect="1"/>
          </p:cNvPicPr>
          <p:nvPr/>
        </p:nvPicPr>
        <p:blipFill>
          <a:blip r:embed="rId4"/>
          <a:stretch>
            <a:fillRect/>
          </a:stretch>
        </p:blipFill>
        <p:spPr>
          <a:xfrm>
            <a:off x="2672611" y="1020669"/>
            <a:ext cx="2078916" cy="1603387"/>
          </a:xfrm>
          <a:prstGeom prst="rect">
            <a:avLst/>
          </a:prstGeom>
        </p:spPr>
      </p:pic>
      <p:pic>
        <p:nvPicPr>
          <p:cNvPr id="30" name="Picture 29"/>
          <p:cNvPicPr>
            <a:picLocks noChangeAspect="1"/>
          </p:cNvPicPr>
          <p:nvPr/>
        </p:nvPicPr>
        <p:blipFill>
          <a:blip r:embed="rId5"/>
          <a:stretch>
            <a:fillRect/>
          </a:stretch>
        </p:blipFill>
        <p:spPr>
          <a:xfrm>
            <a:off x="4971245" y="182164"/>
            <a:ext cx="3151905" cy="1914310"/>
          </a:xfrm>
          <a:prstGeom prst="rect">
            <a:avLst/>
          </a:prstGeom>
        </p:spPr>
      </p:pic>
      <p:pic>
        <p:nvPicPr>
          <p:cNvPr id="31" name="Picture 30"/>
          <p:cNvPicPr>
            <a:picLocks noChangeAspect="1"/>
          </p:cNvPicPr>
          <p:nvPr/>
        </p:nvPicPr>
        <p:blipFill>
          <a:blip r:embed="rId6"/>
          <a:stretch>
            <a:fillRect/>
          </a:stretch>
        </p:blipFill>
        <p:spPr>
          <a:xfrm>
            <a:off x="-229697" y="2644807"/>
            <a:ext cx="8535140" cy="4566300"/>
          </a:xfrm>
          <a:prstGeom prst="rect">
            <a:avLst/>
          </a:prstGeom>
        </p:spPr>
      </p:pic>
      <p:sp>
        <p:nvSpPr>
          <p:cNvPr id="32" name="TextBox 31"/>
          <p:cNvSpPr txBox="1"/>
          <p:nvPr/>
        </p:nvSpPr>
        <p:spPr>
          <a:xfrm>
            <a:off x="5618922" y="2006108"/>
            <a:ext cx="2372139" cy="1477328"/>
          </a:xfrm>
          <a:prstGeom prst="rect">
            <a:avLst/>
          </a:prstGeom>
          <a:noFill/>
        </p:spPr>
        <p:txBody>
          <a:bodyPr wrap="square" rtlCol="0">
            <a:spAutoFit/>
          </a:bodyPr>
          <a:lstStyle/>
          <a:p>
            <a:r>
              <a:rPr lang="en-GB" dirty="0" smtClean="0"/>
              <a:t>The scales act like a see-saw. The heavier object goes down while the lighter object goes up!</a:t>
            </a:r>
            <a:endParaRPr lang="en-GB" dirty="0"/>
          </a:p>
        </p:txBody>
      </p:sp>
      <p:pic>
        <p:nvPicPr>
          <p:cNvPr id="34" name="Picture 33"/>
          <p:cNvPicPr>
            <a:picLocks noChangeAspect="1"/>
          </p:cNvPicPr>
          <p:nvPr/>
        </p:nvPicPr>
        <p:blipFill>
          <a:blip r:embed="rId7"/>
          <a:stretch>
            <a:fillRect/>
          </a:stretch>
        </p:blipFill>
        <p:spPr>
          <a:xfrm>
            <a:off x="7991061" y="0"/>
            <a:ext cx="4200939" cy="3104013"/>
          </a:xfrm>
          <a:prstGeom prst="rect">
            <a:avLst/>
          </a:prstGeom>
        </p:spPr>
      </p:pic>
      <p:sp>
        <p:nvSpPr>
          <p:cNvPr id="36" name="TextBox 35"/>
          <p:cNvSpPr txBox="1"/>
          <p:nvPr/>
        </p:nvSpPr>
        <p:spPr>
          <a:xfrm>
            <a:off x="8214668" y="3027334"/>
            <a:ext cx="2796209" cy="2031325"/>
          </a:xfrm>
          <a:prstGeom prst="rect">
            <a:avLst/>
          </a:prstGeom>
          <a:noFill/>
        </p:spPr>
        <p:txBody>
          <a:bodyPr wrap="square" rtlCol="0">
            <a:spAutoFit/>
          </a:bodyPr>
          <a:lstStyle/>
          <a:p>
            <a:r>
              <a:rPr lang="en-GB" dirty="0" smtClean="0"/>
              <a:t>Find 2 objects and hold them a balance scale can you decide which arm would go up and which would go down? Which is lighter and which is heavier?</a:t>
            </a:r>
            <a:endParaRPr lang="en-GB" dirty="0"/>
          </a:p>
        </p:txBody>
      </p:sp>
    </p:spTree>
    <p:extLst>
      <p:ext uri="{BB962C8B-B14F-4D97-AF65-F5344CB8AC3E}">
        <p14:creationId xmlns:p14="http://schemas.microsoft.com/office/powerpoint/2010/main" val="3142074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1626" y="0"/>
            <a:ext cx="4506645" cy="6940790"/>
          </a:xfrm>
          <a:prstGeom prst="rect">
            <a:avLst/>
          </a:prstGeom>
        </p:spPr>
      </p:pic>
      <p:sp>
        <p:nvSpPr>
          <p:cNvPr id="3" name="Rectangle 2"/>
          <p:cNvSpPr/>
          <p:nvPr/>
        </p:nvSpPr>
        <p:spPr>
          <a:xfrm>
            <a:off x="4985464" y="613676"/>
            <a:ext cx="6779998" cy="646331"/>
          </a:xfrm>
          <a:prstGeom prst="rect">
            <a:avLst/>
          </a:prstGeom>
        </p:spPr>
        <p:txBody>
          <a:bodyPr wrap="none">
            <a:spAutoFit/>
          </a:bodyPr>
          <a:lstStyle/>
          <a:p>
            <a:r>
              <a:rPr lang="en-GB" dirty="0">
                <a:hlinkClick r:id="rId3"/>
              </a:rPr>
              <a:t>https://</a:t>
            </a:r>
            <a:r>
              <a:rPr lang="en-GB" dirty="0" smtClean="0">
                <a:hlinkClick r:id="rId3"/>
              </a:rPr>
              <a:t>pbskids.org/peg/games/happy-camel</a:t>
            </a:r>
            <a:r>
              <a:rPr lang="en-GB" dirty="0" smtClean="0"/>
              <a:t> You can use this game to</a:t>
            </a:r>
          </a:p>
          <a:p>
            <a:r>
              <a:rPr lang="en-GB" dirty="0" smtClean="0"/>
              <a:t> practise using your weighing skills</a:t>
            </a:r>
            <a:endParaRPr lang="en-GB" dirty="0"/>
          </a:p>
        </p:txBody>
      </p:sp>
      <p:pic>
        <p:nvPicPr>
          <p:cNvPr id="4" name="Picture 3"/>
          <p:cNvPicPr>
            <a:picLocks noChangeAspect="1"/>
          </p:cNvPicPr>
          <p:nvPr/>
        </p:nvPicPr>
        <p:blipFill>
          <a:blip r:embed="rId4"/>
          <a:stretch>
            <a:fillRect/>
          </a:stretch>
        </p:blipFill>
        <p:spPr>
          <a:xfrm>
            <a:off x="4628271" y="1496948"/>
            <a:ext cx="6267231" cy="1316850"/>
          </a:xfrm>
          <a:prstGeom prst="rect">
            <a:avLst/>
          </a:prstGeom>
        </p:spPr>
      </p:pic>
      <p:pic>
        <p:nvPicPr>
          <p:cNvPr id="5" name="Picture 4"/>
          <p:cNvPicPr>
            <a:picLocks noChangeAspect="1"/>
          </p:cNvPicPr>
          <p:nvPr/>
        </p:nvPicPr>
        <p:blipFill>
          <a:blip r:embed="rId5"/>
          <a:stretch>
            <a:fillRect/>
          </a:stretch>
        </p:blipFill>
        <p:spPr>
          <a:xfrm>
            <a:off x="10142806" y="2665553"/>
            <a:ext cx="2049194" cy="1163279"/>
          </a:xfrm>
          <a:prstGeom prst="rect">
            <a:avLst/>
          </a:prstGeom>
        </p:spPr>
      </p:pic>
      <p:pic>
        <p:nvPicPr>
          <p:cNvPr id="6" name="Picture 5"/>
          <p:cNvPicPr>
            <a:picLocks noChangeAspect="1"/>
          </p:cNvPicPr>
          <p:nvPr/>
        </p:nvPicPr>
        <p:blipFill>
          <a:blip r:embed="rId6"/>
          <a:stretch>
            <a:fillRect/>
          </a:stretch>
        </p:blipFill>
        <p:spPr>
          <a:xfrm>
            <a:off x="4712397" y="2833898"/>
            <a:ext cx="5346283" cy="2364293"/>
          </a:xfrm>
          <a:prstGeom prst="rect">
            <a:avLst/>
          </a:prstGeom>
        </p:spPr>
      </p:pic>
      <p:sp>
        <p:nvSpPr>
          <p:cNvPr id="7" name="Rectangle 6"/>
          <p:cNvSpPr/>
          <p:nvPr/>
        </p:nvSpPr>
        <p:spPr>
          <a:xfrm>
            <a:off x="4628271" y="5382623"/>
            <a:ext cx="7402732" cy="830997"/>
          </a:xfrm>
          <a:prstGeom prst="rect">
            <a:avLst/>
          </a:prstGeom>
        </p:spPr>
        <p:txBody>
          <a:bodyPr wrap="none">
            <a:spAutoFit/>
          </a:bodyPr>
          <a:lstStyle/>
          <a:p>
            <a:r>
              <a:rPr lang="en-GB" sz="2400" dirty="0" smtClean="0"/>
              <a:t>If you do not have scales have a look at the next slide and </a:t>
            </a:r>
          </a:p>
          <a:p>
            <a:r>
              <a:rPr lang="en-GB" sz="2400" dirty="0" smtClean="0"/>
              <a:t>sort those objects..</a:t>
            </a:r>
          </a:p>
        </p:txBody>
      </p:sp>
    </p:spTree>
    <p:extLst>
      <p:ext uri="{BB962C8B-B14F-4D97-AF65-F5344CB8AC3E}">
        <p14:creationId xmlns:p14="http://schemas.microsoft.com/office/powerpoint/2010/main" val="466959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2878</TotalTime>
  <Words>859</Words>
  <Application>Microsoft Office PowerPoint</Application>
  <PresentationFormat>Widescreen</PresentationFormat>
  <Paragraphs>75</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MrsGodbold</dc:creator>
  <cp:lastModifiedBy>MrsGodbold</cp:lastModifiedBy>
  <cp:revision>59</cp:revision>
  <dcterms:created xsi:type="dcterms:W3CDTF">2020-03-18T10:58:18Z</dcterms:created>
  <dcterms:modified xsi:type="dcterms:W3CDTF">2020-03-23T11:32:39Z</dcterms:modified>
</cp:coreProperties>
</file>