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78" r:id="rId2"/>
    <p:sldId id="261" r:id="rId3"/>
    <p:sldId id="267" r:id="rId4"/>
    <p:sldId id="279" r:id="rId5"/>
    <p:sldId id="268" r:id="rId6"/>
    <p:sldId id="270" r:id="rId7"/>
    <p:sldId id="256" r:id="rId8"/>
    <p:sldId id="262" r:id="rId9"/>
    <p:sldId id="281" r:id="rId10"/>
    <p:sldId id="280" r:id="rId11"/>
    <p:sldId id="286" r:id="rId12"/>
    <p:sldId id="260" r:id="rId13"/>
    <p:sldId id="285" r:id="rId14"/>
    <p:sldId id="287" r:id="rId15"/>
    <p:sldId id="271" r:id="rId16"/>
    <p:sldId id="28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sGodbold" initials="M" lastIdx="0" clrIdx="0">
    <p:extLst>
      <p:ext uri="{19B8F6BF-5375-455C-9EA6-DF929625EA0E}">
        <p15:presenceInfo xmlns:p15="http://schemas.microsoft.com/office/powerpoint/2012/main" userId="MrsGodbol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F3A6F3C-E1ED-4509-B133-4AA23B7B6CEC}" type="datetimeFigureOut">
              <a:rPr lang="en-GB" smtClean="0"/>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3047D-C4AA-45E1-A418-83F10D3714FB}" type="slidenum">
              <a:rPr lang="en-GB" smtClean="0"/>
              <a:t>‹#›</a:t>
            </a:fld>
            <a:endParaRPr lang="en-GB"/>
          </a:p>
        </p:txBody>
      </p:sp>
    </p:spTree>
    <p:extLst>
      <p:ext uri="{BB962C8B-B14F-4D97-AF65-F5344CB8AC3E}">
        <p14:creationId xmlns:p14="http://schemas.microsoft.com/office/powerpoint/2010/main" val="1330121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3A6F3C-E1ED-4509-B133-4AA23B7B6CEC}" type="datetimeFigureOut">
              <a:rPr lang="en-GB" smtClean="0"/>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3047D-C4AA-45E1-A418-83F10D3714FB}" type="slidenum">
              <a:rPr lang="en-GB" smtClean="0"/>
              <a:t>‹#›</a:t>
            </a:fld>
            <a:endParaRPr lang="en-GB"/>
          </a:p>
        </p:txBody>
      </p:sp>
    </p:spTree>
    <p:extLst>
      <p:ext uri="{BB962C8B-B14F-4D97-AF65-F5344CB8AC3E}">
        <p14:creationId xmlns:p14="http://schemas.microsoft.com/office/powerpoint/2010/main" val="1394875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3A6F3C-E1ED-4509-B133-4AA23B7B6CEC}" type="datetimeFigureOut">
              <a:rPr lang="en-GB" smtClean="0"/>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3047D-C4AA-45E1-A418-83F10D3714FB}" type="slidenum">
              <a:rPr lang="en-GB" smtClean="0"/>
              <a:t>‹#›</a:t>
            </a:fld>
            <a:endParaRPr lang="en-GB"/>
          </a:p>
        </p:txBody>
      </p:sp>
    </p:spTree>
    <p:extLst>
      <p:ext uri="{BB962C8B-B14F-4D97-AF65-F5344CB8AC3E}">
        <p14:creationId xmlns:p14="http://schemas.microsoft.com/office/powerpoint/2010/main" val="2303062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3A6F3C-E1ED-4509-B133-4AA23B7B6CEC}" type="datetimeFigureOut">
              <a:rPr lang="en-GB" smtClean="0"/>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3047D-C4AA-45E1-A418-83F10D3714FB}" type="slidenum">
              <a:rPr lang="en-GB" smtClean="0"/>
              <a:t>‹#›</a:t>
            </a:fld>
            <a:endParaRPr lang="en-GB"/>
          </a:p>
        </p:txBody>
      </p:sp>
    </p:spTree>
    <p:extLst>
      <p:ext uri="{BB962C8B-B14F-4D97-AF65-F5344CB8AC3E}">
        <p14:creationId xmlns:p14="http://schemas.microsoft.com/office/powerpoint/2010/main" val="88621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3A6F3C-E1ED-4509-B133-4AA23B7B6CEC}" type="datetimeFigureOut">
              <a:rPr lang="en-GB" smtClean="0"/>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3047D-C4AA-45E1-A418-83F10D3714FB}" type="slidenum">
              <a:rPr lang="en-GB" smtClean="0"/>
              <a:t>‹#›</a:t>
            </a:fld>
            <a:endParaRPr lang="en-GB"/>
          </a:p>
        </p:txBody>
      </p:sp>
    </p:spTree>
    <p:extLst>
      <p:ext uri="{BB962C8B-B14F-4D97-AF65-F5344CB8AC3E}">
        <p14:creationId xmlns:p14="http://schemas.microsoft.com/office/powerpoint/2010/main" val="3830769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F3A6F3C-E1ED-4509-B133-4AA23B7B6CEC}" type="datetimeFigureOut">
              <a:rPr lang="en-GB" smtClean="0"/>
              <a:t>23/03/2020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13047D-C4AA-45E1-A418-83F10D3714FB}" type="slidenum">
              <a:rPr lang="en-GB" smtClean="0"/>
              <a:t>‹#›</a:t>
            </a:fld>
            <a:endParaRPr lang="en-GB"/>
          </a:p>
        </p:txBody>
      </p:sp>
    </p:spTree>
    <p:extLst>
      <p:ext uri="{BB962C8B-B14F-4D97-AF65-F5344CB8AC3E}">
        <p14:creationId xmlns:p14="http://schemas.microsoft.com/office/powerpoint/2010/main" val="3031217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F3A6F3C-E1ED-4509-B133-4AA23B7B6CEC}" type="datetimeFigureOut">
              <a:rPr lang="en-GB" smtClean="0"/>
              <a:t>23/03/2020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13047D-C4AA-45E1-A418-83F10D3714FB}" type="slidenum">
              <a:rPr lang="en-GB" smtClean="0"/>
              <a:t>‹#›</a:t>
            </a:fld>
            <a:endParaRPr lang="en-GB"/>
          </a:p>
        </p:txBody>
      </p:sp>
    </p:spTree>
    <p:extLst>
      <p:ext uri="{BB962C8B-B14F-4D97-AF65-F5344CB8AC3E}">
        <p14:creationId xmlns:p14="http://schemas.microsoft.com/office/powerpoint/2010/main" val="1307186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F3A6F3C-E1ED-4509-B133-4AA23B7B6CEC}" type="datetimeFigureOut">
              <a:rPr lang="en-GB" smtClean="0"/>
              <a:t>23/03/2020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13047D-C4AA-45E1-A418-83F10D3714FB}" type="slidenum">
              <a:rPr lang="en-GB" smtClean="0"/>
              <a:t>‹#›</a:t>
            </a:fld>
            <a:endParaRPr lang="en-GB"/>
          </a:p>
        </p:txBody>
      </p:sp>
    </p:spTree>
    <p:extLst>
      <p:ext uri="{BB962C8B-B14F-4D97-AF65-F5344CB8AC3E}">
        <p14:creationId xmlns:p14="http://schemas.microsoft.com/office/powerpoint/2010/main" val="207513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A6F3C-E1ED-4509-B133-4AA23B7B6CEC}" type="datetimeFigureOut">
              <a:rPr lang="en-GB" smtClean="0"/>
              <a:t>23/03/2020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13047D-C4AA-45E1-A418-83F10D3714FB}" type="slidenum">
              <a:rPr lang="en-GB" smtClean="0"/>
              <a:t>‹#›</a:t>
            </a:fld>
            <a:endParaRPr lang="en-GB"/>
          </a:p>
        </p:txBody>
      </p:sp>
    </p:spTree>
    <p:extLst>
      <p:ext uri="{BB962C8B-B14F-4D97-AF65-F5344CB8AC3E}">
        <p14:creationId xmlns:p14="http://schemas.microsoft.com/office/powerpoint/2010/main" val="672298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A6F3C-E1ED-4509-B133-4AA23B7B6CEC}" type="datetimeFigureOut">
              <a:rPr lang="en-GB" smtClean="0"/>
              <a:t>23/03/2020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13047D-C4AA-45E1-A418-83F10D3714FB}" type="slidenum">
              <a:rPr lang="en-GB" smtClean="0"/>
              <a:t>‹#›</a:t>
            </a:fld>
            <a:endParaRPr lang="en-GB"/>
          </a:p>
        </p:txBody>
      </p:sp>
    </p:spTree>
    <p:extLst>
      <p:ext uri="{BB962C8B-B14F-4D97-AF65-F5344CB8AC3E}">
        <p14:creationId xmlns:p14="http://schemas.microsoft.com/office/powerpoint/2010/main" val="644019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A6F3C-E1ED-4509-B133-4AA23B7B6CEC}" type="datetimeFigureOut">
              <a:rPr lang="en-GB" smtClean="0"/>
              <a:t>23/03/2020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13047D-C4AA-45E1-A418-83F10D3714FB}" type="slidenum">
              <a:rPr lang="en-GB" smtClean="0"/>
              <a:t>‹#›</a:t>
            </a:fld>
            <a:endParaRPr lang="en-GB"/>
          </a:p>
        </p:txBody>
      </p:sp>
    </p:spTree>
    <p:extLst>
      <p:ext uri="{BB962C8B-B14F-4D97-AF65-F5344CB8AC3E}">
        <p14:creationId xmlns:p14="http://schemas.microsoft.com/office/powerpoint/2010/main" val="37299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A6F3C-E1ED-4509-B133-4AA23B7B6CEC}" type="datetimeFigureOut">
              <a:rPr lang="en-GB" smtClean="0"/>
              <a:t>23/03/2020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3047D-C4AA-45E1-A418-83F10D3714FB}" type="slidenum">
              <a:rPr lang="en-GB" smtClean="0"/>
              <a:t>‹#›</a:t>
            </a:fld>
            <a:endParaRPr lang="en-GB"/>
          </a:p>
        </p:txBody>
      </p:sp>
    </p:spTree>
    <p:extLst>
      <p:ext uri="{BB962C8B-B14F-4D97-AF65-F5344CB8AC3E}">
        <p14:creationId xmlns:p14="http://schemas.microsoft.com/office/powerpoint/2010/main" val="277103134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bbc.co.uk/schools/websites/4_11/site/science.shtml" TargetMode="External"/><Relationship Id="rId7" Type="http://schemas.openxmlformats.org/officeDocument/2006/relationships/image" Target="../media/image3.png"/><Relationship Id="rId2" Type="http://schemas.openxmlformats.org/officeDocument/2006/relationships/hyperlink" Target="https://www.topmarks.co.uk/"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bbc.co.uk/cbeebies/shows/alphablock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584" y="427183"/>
            <a:ext cx="6796282" cy="7232749"/>
          </a:xfrm>
          <a:prstGeom prst="rect">
            <a:avLst/>
          </a:prstGeom>
          <a:noFill/>
        </p:spPr>
        <p:txBody>
          <a:bodyPr wrap="square" rtlCol="0">
            <a:spAutoFit/>
          </a:bodyPr>
          <a:lstStyle/>
          <a:p>
            <a:r>
              <a:rPr lang="en-GB" sz="2800" dirty="0" smtClean="0"/>
              <a:t>Tuesday March 24</a:t>
            </a:r>
            <a:r>
              <a:rPr lang="en-GB" sz="2800" baseline="30000" dirty="0" smtClean="0"/>
              <a:t>th</a:t>
            </a:r>
            <a:r>
              <a:rPr lang="en-GB" sz="2800" dirty="0" smtClean="0"/>
              <a:t> 2020 OWLS LEARNING</a:t>
            </a:r>
          </a:p>
          <a:p>
            <a:r>
              <a:rPr lang="en-GB" sz="2800" dirty="0" smtClean="0"/>
              <a:t>Slide 1 – Ideas to support hands on learning for Reception</a:t>
            </a:r>
          </a:p>
          <a:p>
            <a:r>
              <a:rPr lang="en-GB" sz="2800" dirty="0" smtClean="0"/>
              <a:t>Slide 2,3 and 4 – Phonics and spellings</a:t>
            </a:r>
          </a:p>
          <a:p>
            <a:r>
              <a:rPr lang="en-GB" sz="2800" dirty="0" smtClean="0"/>
              <a:t>Slide 5 – Using a question mark</a:t>
            </a:r>
          </a:p>
          <a:p>
            <a:r>
              <a:rPr lang="en-GB" sz="2800" dirty="0" smtClean="0"/>
              <a:t>Slide 6 – Arithmetic</a:t>
            </a:r>
          </a:p>
          <a:p>
            <a:r>
              <a:rPr lang="en-GB" sz="2800" dirty="0" smtClean="0"/>
              <a:t>Slides 7,8,9 and 10 – Maths</a:t>
            </a:r>
          </a:p>
          <a:p>
            <a:r>
              <a:rPr lang="en-GB" sz="2800" dirty="0" smtClean="0"/>
              <a:t>Slide 11,12 and 13 – English</a:t>
            </a:r>
          </a:p>
          <a:p>
            <a:r>
              <a:rPr lang="en-GB" sz="2800" dirty="0" smtClean="0"/>
              <a:t>Slide 14 History</a:t>
            </a:r>
          </a:p>
          <a:p>
            <a:r>
              <a:rPr lang="en-GB" sz="2800" dirty="0" smtClean="0"/>
              <a:t>Slide 15 - PSHE</a:t>
            </a:r>
          </a:p>
          <a:p>
            <a:endParaRPr lang="en-GB" sz="2800" dirty="0" smtClean="0"/>
          </a:p>
          <a:p>
            <a:endParaRPr lang="en-GB" sz="2800" dirty="0" smtClean="0"/>
          </a:p>
          <a:p>
            <a:endParaRPr lang="en-GB" sz="2800" dirty="0" smtClean="0"/>
          </a:p>
          <a:p>
            <a:endParaRPr lang="en-GB" sz="2800" dirty="0" smtClean="0">
              <a:solidFill>
                <a:srgbClr val="FF0000"/>
              </a:solidFill>
            </a:endParaRPr>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2992516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566" y="103032"/>
            <a:ext cx="8397024" cy="6555346"/>
          </a:xfrm>
          <a:prstGeom prst="rect">
            <a:avLst/>
          </a:prstGeom>
        </p:spPr>
      </p:pic>
      <p:sp>
        <p:nvSpPr>
          <p:cNvPr id="3" name="Rectangle 2"/>
          <p:cNvSpPr/>
          <p:nvPr/>
        </p:nvSpPr>
        <p:spPr>
          <a:xfrm>
            <a:off x="154546" y="141668"/>
            <a:ext cx="8293995" cy="399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706118" y="270456"/>
            <a:ext cx="2897747" cy="3970318"/>
          </a:xfrm>
          <a:prstGeom prst="rect">
            <a:avLst/>
          </a:prstGeom>
          <a:noFill/>
        </p:spPr>
        <p:txBody>
          <a:bodyPr wrap="square" rtlCol="0">
            <a:spAutoFit/>
          </a:bodyPr>
          <a:lstStyle/>
          <a:p>
            <a:r>
              <a:rPr lang="en-GB" sz="2800" dirty="0" smtClean="0"/>
              <a:t>If you have access to some kitchen scales you could explore weighing further by seeing how much objects weigh. Can you estimate before finding out? </a:t>
            </a:r>
            <a:endParaRPr lang="en-GB" sz="2800" dirty="0"/>
          </a:p>
        </p:txBody>
      </p:sp>
    </p:spTree>
    <p:extLst>
      <p:ext uri="{BB962C8B-B14F-4D97-AF65-F5344CB8AC3E}">
        <p14:creationId xmlns:p14="http://schemas.microsoft.com/office/powerpoint/2010/main" val="3981352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8789"/>
            <a:ext cx="10649988" cy="6858000"/>
          </a:xfrm>
          <a:prstGeom prst="rect">
            <a:avLst/>
          </a:prstGeom>
        </p:spPr>
      </p:pic>
    </p:spTree>
    <p:extLst>
      <p:ext uri="{BB962C8B-B14F-4D97-AF65-F5344CB8AC3E}">
        <p14:creationId xmlns:p14="http://schemas.microsoft.com/office/powerpoint/2010/main" val="2790385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430" y="280363"/>
            <a:ext cx="9931791" cy="1600438"/>
          </a:xfrm>
          <a:prstGeom prst="rect">
            <a:avLst/>
          </a:prstGeom>
          <a:noFill/>
        </p:spPr>
        <p:txBody>
          <a:bodyPr wrap="square" rtlCol="0">
            <a:spAutoFit/>
          </a:bodyPr>
          <a:lstStyle/>
          <a:p>
            <a:r>
              <a:rPr lang="en-GB" sz="4000" dirty="0" smtClean="0">
                <a:latin typeface="+mj-lt"/>
              </a:rPr>
              <a:t>English </a:t>
            </a:r>
            <a:r>
              <a:rPr lang="en-GB" sz="4000" dirty="0" smtClean="0">
                <a:solidFill>
                  <a:srgbClr val="FF0000"/>
                </a:solidFill>
                <a:latin typeface="+mj-lt"/>
              </a:rPr>
              <a:t>Learning Objective  </a:t>
            </a:r>
            <a:r>
              <a:rPr lang="en-GB" sz="4000" dirty="0" smtClean="0">
                <a:latin typeface="+mj-lt"/>
              </a:rPr>
              <a:t>To Understand the features of a letter.</a:t>
            </a:r>
          </a:p>
          <a:p>
            <a:endParaRPr lang="en-GB" dirty="0"/>
          </a:p>
        </p:txBody>
      </p:sp>
      <p:pic>
        <p:nvPicPr>
          <p:cNvPr id="4" name="Picture 3"/>
          <p:cNvPicPr>
            <a:picLocks noChangeAspect="1"/>
          </p:cNvPicPr>
          <p:nvPr/>
        </p:nvPicPr>
        <p:blipFill>
          <a:blip r:embed="rId2"/>
          <a:stretch>
            <a:fillRect/>
          </a:stretch>
        </p:blipFill>
        <p:spPr>
          <a:xfrm>
            <a:off x="8468075" y="938887"/>
            <a:ext cx="3176291" cy="1883827"/>
          </a:xfrm>
          <a:prstGeom prst="rect">
            <a:avLst/>
          </a:prstGeom>
        </p:spPr>
      </p:pic>
      <p:sp>
        <p:nvSpPr>
          <p:cNvPr id="6" name="TextBox 5"/>
          <p:cNvSpPr txBox="1"/>
          <p:nvPr/>
        </p:nvSpPr>
        <p:spPr>
          <a:xfrm>
            <a:off x="656823" y="1582931"/>
            <a:ext cx="5499279" cy="830997"/>
          </a:xfrm>
          <a:prstGeom prst="rect">
            <a:avLst/>
          </a:prstGeom>
          <a:noFill/>
        </p:spPr>
        <p:txBody>
          <a:bodyPr wrap="square" rtlCol="0">
            <a:spAutoFit/>
          </a:bodyPr>
          <a:lstStyle/>
          <a:p>
            <a:r>
              <a:rPr lang="en-GB" sz="2400" dirty="0" smtClean="0"/>
              <a:t>What is the purpose of a letter?</a:t>
            </a:r>
          </a:p>
          <a:p>
            <a:r>
              <a:rPr lang="en-GB" sz="2400" dirty="0" smtClean="0"/>
              <a:t>Why do we use them? </a:t>
            </a:r>
            <a:endParaRPr lang="en-GB" sz="2400" dirty="0"/>
          </a:p>
        </p:txBody>
      </p:sp>
      <p:pic>
        <p:nvPicPr>
          <p:cNvPr id="7" name="Picture 6"/>
          <p:cNvPicPr>
            <a:picLocks noChangeAspect="1"/>
          </p:cNvPicPr>
          <p:nvPr/>
        </p:nvPicPr>
        <p:blipFill>
          <a:blip r:embed="rId3"/>
          <a:stretch>
            <a:fillRect/>
          </a:stretch>
        </p:blipFill>
        <p:spPr>
          <a:xfrm>
            <a:off x="437880" y="3183369"/>
            <a:ext cx="11379083" cy="2341668"/>
          </a:xfrm>
          <a:prstGeom prst="rect">
            <a:avLst/>
          </a:prstGeom>
        </p:spPr>
      </p:pic>
      <p:sp>
        <p:nvSpPr>
          <p:cNvPr id="8" name="TextBox 7"/>
          <p:cNvSpPr txBox="1"/>
          <p:nvPr/>
        </p:nvSpPr>
        <p:spPr>
          <a:xfrm>
            <a:off x="746975" y="2717442"/>
            <a:ext cx="3065171" cy="369332"/>
          </a:xfrm>
          <a:prstGeom prst="rect">
            <a:avLst/>
          </a:prstGeom>
          <a:noFill/>
        </p:spPr>
        <p:txBody>
          <a:bodyPr wrap="square" rtlCol="0">
            <a:spAutoFit/>
          </a:bodyPr>
          <a:lstStyle/>
          <a:p>
            <a:r>
              <a:rPr lang="en-GB" dirty="0" smtClean="0"/>
              <a:t>What does a letter need?</a:t>
            </a:r>
            <a:endParaRPr lang="en-GB" dirty="0"/>
          </a:p>
        </p:txBody>
      </p:sp>
    </p:spTree>
    <p:extLst>
      <p:ext uri="{BB962C8B-B14F-4D97-AF65-F5344CB8AC3E}">
        <p14:creationId xmlns:p14="http://schemas.microsoft.com/office/powerpoint/2010/main" val="3504062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768" y="239976"/>
            <a:ext cx="6096000" cy="4247317"/>
          </a:xfrm>
          <a:prstGeom prst="rect">
            <a:avLst/>
          </a:prstGeom>
        </p:spPr>
        <p:txBody>
          <a:bodyPr>
            <a:spAutoFit/>
          </a:bodyPr>
          <a:lstStyle/>
          <a:p>
            <a:r>
              <a:rPr lang="en-GB" i="1" dirty="0" err="1" smtClean="0">
                <a:latin typeface="Letter-join 8" panose="02000805000000020003" pitchFamily="50" charset="0"/>
              </a:rPr>
              <a:t>Ist</a:t>
            </a:r>
            <a:r>
              <a:rPr lang="en-GB" i="1" dirty="0" smtClean="0">
                <a:latin typeface="Letter-join 8" panose="02000805000000020003" pitchFamily="50" charset="0"/>
              </a:rPr>
              <a:t> Paragraph….</a:t>
            </a:r>
          </a:p>
          <a:p>
            <a:endParaRPr lang="en-GB" i="1" dirty="0">
              <a:latin typeface="Letter-join 8" panose="02000805000000020003" pitchFamily="50" charset="0"/>
            </a:endParaRPr>
          </a:p>
          <a:p>
            <a:endParaRPr lang="en-GB" i="1" dirty="0">
              <a:latin typeface="Letter-join 8" panose="02000805000000020003" pitchFamily="50" charset="0"/>
            </a:endParaRPr>
          </a:p>
          <a:p>
            <a:r>
              <a:rPr lang="en-GB" i="1" dirty="0">
                <a:latin typeface="Letter-join 8" panose="02000805000000020003" pitchFamily="50" charset="0"/>
              </a:rPr>
              <a:t>Why</a:t>
            </a:r>
            <a:r>
              <a:rPr lang="en-GB" dirty="0">
                <a:latin typeface="Letter-join 8" panose="02000805000000020003" pitchFamily="50" charset="0"/>
              </a:rPr>
              <a:t> are you writing to them</a:t>
            </a:r>
            <a:r>
              <a:rPr lang="en-GB" i="1" dirty="0">
                <a:solidFill>
                  <a:srgbClr val="5F5F5F"/>
                </a:solidFill>
                <a:latin typeface="Letter-join 8" panose="02000805000000020003" pitchFamily="50" charset="0"/>
              </a:rPr>
              <a:t>...”I am writing to you to because…..”</a:t>
            </a:r>
          </a:p>
          <a:p>
            <a:endParaRPr lang="en-GB" i="1" dirty="0" smtClean="0">
              <a:solidFill>
                <a:srgbClr val="5F5F5F"/>
              </a:solidFill>
              <a:latin typeface="Letter-join 8" panose="02000805000000020003" pitchFamily="50" charset="0"/>
            </a:endParaRPr>
          </a:p>
          <a:p>
            <a:endParaRPr lang="en-GB" i="1" dirty="0">
              <a:solidFill>
                <a:srgbClr val="5F5F5F"/>
              </a:solidFill>
              <a:latin typeface="Letter-join 8" panose="02000805000000020003" pitchFamily="50" charset="0"/>
            </a:endParaRPr>
          </a:p>
          <a:p>
            <a:r>
              <a:rPr lang="en-GB" dirty="0">
                <a:latin typeface="Letter-join 8" panose="02000805000000020003" pitchFamily="50" charset="0"/>
              </a:rPr>
              <a:t>Explain who </a:t>
            </a:r>
            <a:r>
              <a:rPr lang="en-GB" dirty="0">
                <a:solidFill>
                  <a:schemeClr val="accent2"/>
                </a:solidFill>
                <a:effectLst>
                  <a:outerShdw blurRad="38100" dist="38100" dir="2700000" algn="tl">
                    <a:srgbClr val="C0C0C0"/>
                  </a:outerShdw>
                </a:effectLst>
                <a:latin typeface="Letter-join 8" panose="02000805000000020003" pitchFamily="50" charset="0"/>
              </a:rPr>
              <a:t>YOU</a:t>
            </a:r>
            <a:r>
              <a:rPr lang="en-GB" dirty="0">
                <a:latin typeface="Letter-join 8" panose="02000805000000020003" pitchFamily="50" charset="0"/>
              </a:rPr>
              <a:t> are</a:t>
            </a:r>
            <a:r>
              <a:rPr lang="en-GB" dirty="0" smtClean="0">
                <a:latin typeface="Letter-join 8" panose="02000805000000020003" pitchFamily="50" charset="0"/>
              </a:rPr>
              <a:t>….</a:t>
            </a:r>
          </a:p>
          <a:p>
            <a:endParaRPr lang="en-GB" dirty="0">
              <a:latin typeface="Letter-join 8" panose="02000805000000020003" pitchFamily="50" charset="0"/>
            </a:endParaRPr>
          </a:p>
          <a:p>
            <a:pPr>
              <a:buNone/>
            </a:pPr>
            <a:endParaRPr lang="en-GB" dirty="0">
              <a:latin typeface="Letter-join 8" panose="02000805000000020003" pitchFamily="50" charset="0"/>
            </a:endParaRPr>
          </a:p>
          <a:p>
            <a:r>
              <a:rPr lang="en-GB" dirty="0">
                <a:latin typeface="Letter-join 8" panose="02000805000000020003" pitchFamily="50" charset="0"/>
              </a:rPr>
              <a:t>Be polite! </a:t>
            </a:r>
            <a:r>
              <a:rPr lang="en-GB" i="1" dirty="0">
                <a:solidFill>
                  <a:srgbClr val="D60093"/>
                </a:solidFill>
                <a:latin typeface="Letter-join 8" panose="02000805000000020003" pitchFamily="50" charset="0"/>
              </a:rPr>
              <a:t>“I hope you don’t mind me writing to you but I had tell you about</a:t>
            </a:r>
            <a:r>
              <a:rPr lang="en-GB" i="1" dirty="0" smtClean="0">
                <a:solidFill>
                  <a:srgbClr val="D60093"/>
                </a:solidFill>
                <a:latin typeface="Letter-join 8" panose="02000805000000020003" pitchFamily="50" charset="0"/>
              </a:rPr>
              <a:t>..”</a:t>
            </a:r>
          </a:p>
          <a:p>
            <a:endParaRPr lang="en-GB" i="1" dirty="0">
              <a:solidFill>
                <a:srgbClr val="D60093"/>
              </a:solidFill>
              <a:latin typeface="Letter-join 8" panose="02000805000000020003" pitchFamily="50" charset="0"/>
            </a:endParaRPr>
          </a:p>
          <a:p>
            <a:r>
              <a:rPr lang="en-GB" i="1" dirty="0" smtClean="0">
                <a:latin typeface="Letter-join 8" panose="02000805000000020003" pitchFamily="50" charset="0"/>
              </a:rPr>
              <a:t>You could ask them a question. </a:t>
            </a:r>
            <a:r>
              <a:rPr lang="en-GB" i="1" dirty="0" smtClean="0">
                <a:solidFill>
                  <a:srgbClr val="D60093"/>
                </a:solidFill>
                <a:latin typeface="Letter-join 8" panose="02000805000000020003" pitchFamily="50" charset="0"/>
              </a:rPr>
              <a:t>“What do you like doing in your spare time?”</a:t>
            </a:r>
            <a:endParaRPr lang="en-GB" dirty="0">
              <a:latin typeface="Letter-join 8" panose="02000805000000020003" pitchFamily="50" charset="0"/>
            </a:endParaRPr>
          </a:p>
        </p:txBody>
      </p:sp>
      <p:sp>
        <p:nvSpPr>
          <p:cNvPr id="8" name="Rectangle 7"/>
          <p:cNvSpPr/>
          <p:nvPr/>
        </p:nvSpPr>
        <p:spPr>
          <a:xfrm>
            <a:off x="6460902" y="415558"/>
            <a:ext cx="5439178" cy="2862322"/>
          </a:xfrm>
          <a:prstGeom prst="rect">
            <a:avLst/>
          </a:prstGeom>
        </p:spPr>
        <p:txBody>
          <a:bodyPr wrap="square">
            <a:spAutoFit/>
          </a:bodyPr>
          <a:lstStyle/>
          <a:p>
            <a:endParaRPr lang="en-GB" dirty="0" smtClean="0"/>
          </a:p>
          <a:p>
            <a:endParaRPr lang="en-GB" dirty="0"/>
          </a:p>
          <a:p>
            <a:pPr marL="285750" indent="-285750">
              <a:buFont typeface="Arial" panose="020B0604020202020204" pitchFamily="34" charset="0"/>
              <a:buChar char="•"/>
            </a:pPr>
            <a:r>
              <a:rPr lang="en-GB" dirty="0" smtClean="0">
                <a:latin typeface="Letter-join 8" panose="02000805000000020003" pitchFamily="50" charset="0"/>
              </a:rPr>
              <a:t>You </a:t>
            </a:r>
            <a:r>
              <a:rPr lang="en-GB" dirty="0">
                <a:latin typeface="Letter-join 8" panose="02000805000000020003" pitchFamily="50" charset="0"/>
              </a:rPr>
              <a:t>can have more than one </a:t>
            </a:r>
            <a:r>
              <a:rPr lang="en-GB" dirty="0" smtClean="0">
                <a:latin typeface="Letter-join 8" panose="02000805000000020003" pitchFamily="50" charset="0"/>
              </a:rPr>
              <a:t>paragraph</a:t>
            </a:r>
          </a:p>
          <a:p>
            <a:r>
              <a:rPr lang="en-GB" dirty="0" smtClean="0">
                <a:latin typeface="Letter-join 8" panose="02000805000000020003" pitchFamily="50" charset="0"/>
              </a:rPr>
              <a:t> </a:t>
            </a:r>
            <a:endParaRPr lang="en-GB" dirty="0">
              <a:latin typeface="Letter-join 8" panose="02000805000000020003" pitchFamily="50" charset="0"/>
            </a:endParaRPr>
          </a:p>
          <a:p>
            <a:pPr>
              <a:buNone/>
            </a:pPr>
            <a:endParaRPr lang="en-GB" dirty="0">
              <a:latin typeface="Letter-join 8" panose="02000805000000020003" pitchFamily="50" charset="0"/>
            </a:endParaRPr>
          </a:p>
          <a:p>
            <a:pPr marL="285750" indent="-285750">
              <a:buFont typeface="Arial" panose="020B0604020202020204" pitchFamily="34" charset="0"/>
              <a:buChar char="•"/>
            </a:pPr>
            <a:r>
              <a:rPr lang="en-GB" dirty="0">
                <a:latin typeface="Letter-join 8" panose="02000805000000020003" pitchFamily="50" charset="0"/>
              </a:rPr>
              <a:t>Don’t make one enormous </a:t>
            </a:r>
            <a:r>
              <a:rPr lang="en-GB" dirty="0" smtClean="0">
                <a:latin typeface="Letter-join 8" panose="02000805000000020003" pitchFamily="50" charset="0"/>
              </a:rPr>
              <a:t>paragraph</a:t>
            </a:r>
          </a:p>
          <a:p>
            <a:endParaRPr lang="en-GB" dirty="0">
              <a:latin typeface="Letter-join 8" panose="02000805000000020003" pitchFamily="50" charset="0"/>
            </a:endParaRPr>
          </a:p>
          <a:p>
            <a:endParaRPr lang="en-GB" dirty="0">
              <a:latin typeface="Letter-join 8" panose="02000805000000020003" pitchFamily="50" charset="0"/>
            </a:endParaRPr>
          </a:p>
          <a:p>
            <a:pPr marL="285750" indent="-285750">
              <a:buFont typeface="Arial" panose="020B0604020202020204" pitchFamily="34" charset="0"/>
              <a:buChar char="•"/>
            </a:pPr>
            <a:r>
              <a:rPr lang="en-GB" dirty="0">
                <a:latin typeface="Letter-join 8" panose="02000805000000020003" pitchFamily="50" charset="0"/>
              </a:rPr>
              <a:t>Use </a:t>
            </a:r>
            <a:r>
              <a:rPr lang="en-GB" dirty="0" smtClean="0">
                <a:latin typeface="Letter-join 8" panose="02000805000000020003" pitchFamily="50" charset="0"/>
              </a:rPr>
              <a:t>conjunctions (and, but, so, therefore, because)  </a:t>
            </a:r>
            <a:endParaRPr lang="en-US" dirty="0">
              <a:latin typeface="Letter-join 8" panose="02000805000000020003" pitchFamily="50" charset="0"/>
            </a:endParaRPr>
          </a:p>
        </p:txBody>
      </p:sp>
      <p:sp>
        <p:nvSpPr>
          <p:cNvPr id="9" name="Rectangle 8"/>
          <p:cNvSpPr/>
          <p:nvPr/>
        </p:nvSpPr>
        <p:spPr>
          <a:xfrm>
            <a:off x="1627029" y="4999028"/>
            <a:ext cx="6486661" cy="1754326"/>
          </a:xfrm>
          <a:prstGeom prst="rect">
            <a:avLst/>
          </a:prstGeom>
        </p:spPr>
        <p:txBody>
          <a:bodyPr wrap="square">
            <a:spAutoFit/>
          </a:bodyPr>
          <a:lstStyle/>
          <a:p>
            <a:r>
              <a:rPr lang="en-GB" sz="3600" dirty="0" smtClean="0"/>
              <a:t>Signing off..</a:t>
            </a:r>
          </a:p>
          <a:p>
            <a:r>
              <a:rPr lang="en-GB" dirty="0" smtClean="0"/>
              <a:t>If </a:t>
            </a:r>
            <a:r>
              <a:rPr lang="en-GB" dirty="0"/>
              <a:t>you know them personally - </a:t>
            </a:r>
            <a:r>
              <a:rPr lang="en-GB" dirty="0">
                <a:solidFill>
                  <a:srgbClr val="CC00FF"/>
                </a:solidFill>
              </a:rPr>
              <a:t>Yours sincerely</a:t>
            </a:r>
            <a:endParaRPr lang="en-GB" dirty="0"/>
          </a:p>
          <a:p>
            <a:r>
              <a:rPr lang="en-GB" dirty="0"/>
              <a:t>If you </a:t>
            </a:r>
            <a:r>
              <a:rPr lang="en-GB" u="sng" dirty="0"/>
              <a:t>don’t</a:t>
            </a:r>
            <a:r>
              <a:rPr lang="en-GB" dirty="0"/>
              <a:t> know them - </a:t>
            </a:r>
            <a:r>
              <a:rPr lang="en-GB" dirty="0">
                <a:solidFill>
                  <a:srgbClr val="FF0066"/>
                </a:solidFill>
              </a:rPr>
              <a:t>Yours </a:t>
            </a:r>
            <a:r>
              <a:rPr lang="en-GB" dirty="0" smtClean="0">
                <a:solidFill>
                  <a:srgbClr val="FF0066"/>
                </a:solidFill>
              </a:rPr>
              <a:t>faithfully</a:t>
            </a:r>
          </a:p>
          <a:p>
            <a:endParaRPr lang="en-GB" dirty="0">
              <a:solidFill>
                <a:srgbClr val="FF0066"/>
              </a:solidFill>
            </a:endParaRPr>
          </a:p>
          <a:p>
            <a:r>
              <a:rPr lang="en-GB" dirty="0" smtClean="0">
                <a:solidFill>
                  <a:srgbClr val="FF0066"/>
                </a:solidFill>
              </a:rPr>
              <a:t>Informal letters - </a:t>
            </a:r>
            <a:r>
              <a:rPr lang="en-GB" dirty="0" smtClean="0"/>
              <a:t>From</a:t>
            </a:r>
            <a:endParaRPr lang="en-GB" dirty="0"/>
          </a:p>
        </p:txBody>
      </p:sp>
      <p:sp>
        <p:nvSpPr>
          <p:cNvPr id="10" name="TextBox 9"/>
          <p:cNvSpPr txBox="1"/>
          <p:nvPr/>
        </p:nvSpPr>
        <p:spPr>
          <a:xfrm>
            <a:off x="8023537" y="3789615"/>
            <a:ext cx="3760631" cy="2862322"/>
          </a:xfrm>
          <a:prstGeom prst="rect">
            <a:avLst/>
          </a:prstGeom>
          <a:noFill/>
        </p:spPr>
        <p:txBody>
          <a:bodyPr wrap="square" rtlCol="0">
            <a:spAutoFit/>
          </a:bodyPr>
          <a:lstStyle/>
          <a:p>
            <a:r>
              <a:rPr lang="en-GB" sz="3600" dirty="0" smtClean="0"/>
              <a:t>Do you have a letter at home you could look at? Can you find any of these features?</a:t>
            </a:r>
            <a:endParaRPr lang="en-GB" sz="3600" dirty="0"/>
          </a:p>
        </p:txBody>
      </p:sp>
    </p:spTree>
    <p:extLst>
      <p:ext uri="{BB962C8B-B14F-4D97-AF65-F5344CB8AC3E}">
        <p14:creationId xmlns:p14="http://schemas.microsoft.com/office/powerpoint/2010/main" val="185079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3188" y="118391"/>
            <a:ext cx="4604624" cy="6436955"/>
          </a:xfrm>
          <a:prstGeom prst="rect">
            <a:avLst/>
          </a:prstGeom>
        </p:spPr>
      </p:pic>
      <p:sp>
        <p:nvSpPr>
          <p:cNvPr id="4" name="TextBox 3"/>
          <p:cNvSpPr txBox="1"/>
          <p:nvPr/>
        </p:nvSpPr>
        <p:spPr>
          <a:xfrm>
            <a:off x="5151549" y="206062"/>
            <a:ext cx="5537916" cy="3693319"/>
          </a:xfrm>
          <a:prstGeom prst="rect">
            <a:avLst/>
          </a:prstGeom>
          <a:noFill/>
        </p:spPr>
        <p:txBody>
          <a:bodyPr wrap="square" rtlCol="0">
            <a:spAutoFit/>
          </a:bodyPr>
          <a:lstStyle/>
          <a:p>
            <a:r>
              <a:rPr lang="en-GB" sz="3600" b="1" dirty="0" smtClean="0"/>
              <a:t>Your task. </a:t>
            </a:r>
            <a:r>
              <a:rPr lang="en-GB" dirty="0" smtClean="0"/>
              <a:t>Tomorrow you are going to write a formal letter to The Egg Box Dragon from the character you created yesterday, asking him for his help to find the item you have lost. </a:t>
            </a:r>
          </a:p>
          <a:p>
            <a:endParaRPr lang="en-GB" dirty="0"/>
          </a:p>
          <a:p>
            <a:endParaRPr lang="en-GB" dirty="0" smtClean="0"/>
          </a:p>
          <a:p>
            <a:endParaRPr lang="en-GB" dirty="0"/>
          </a:p>
          <a:p>
            <a:r>
              <a:rPr lang="en-GB" dirty="0" smtClean="0"/>
              <a:t>Today I would like you to plan your letter. Note down words and phrases you will include, think of any questions you might ask him and make up an address you are sending the letter to.</a:t>
            </a:r>
          </a:p>
          <a:p>
            <a:endParaRPr lang="en-GB" dirty="0"/>
          </a:p>
        </p:txBody>
      </p:sp>
    </p:spTree>
    <p:extLst>
      <p:ext uri="{BB962C8B-B14F-4D97-AF65-F5344CB8AC3E}">
        <p14:creationId xmlns:p14="http://schemas.microsoft.com/office/powerpoint/2010/main" val="1991854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7127" y="309093"/>
            <a:ext cx="4031087" cy="6370975"/>
          </a:xfrm>
          <a:prstGeom prst="rect">
            <a:avLst/>
          </a:prstGeom>
          <a:noFill/>
        </p:spPr>
        <p:txBody>
          <a:bodyPr wrap="square" rtlCol="0">
            <a:spAutoFit/>
          </a:bodyPr>
          <a:lstStyle/>
          <a:p>
            <a:r>
              <a:rPr lang="en-GB" sz="2400" dirty="0" smtClean="0">
                <a:solidFill>
                  <a:srgbClr val="FF0000"/>
                </a:solidFill>
              </a:rPr>
              <a:t>History </a:t>
            </a:r>
            <a:r>
              <a:rPr lang="en-GB" sz="2400" dirty="0" smtClean="0"/>
              <a:t>– We have been learning about televisions and how they have changed overtime. We have considered what life would have been like without television and decided if we would prefer to have lived before it was invented or now. </a:t>
            </a:r>
          </a:p>
          <a:p>
            <a:endParaRPr lang="en-GB" sz="2400" dirty="0"/>
          </a:p>
          <a:p>
            <a:r>
              <a:rPr lang="en-GB" sz="2400" dirty="0" smtClean="0"/>
              <a:t>Today I would like you to design a television for the future. Think about how they have already changed since they were invented and what new features they might have in the future.  </a:t>
            </a:r>
            <a:endParaRPr lang="en-GB" sz="2400" dirty="0"/>
          </a:p>
        </p:txBody>
      </p:sp>
      <p:sp>
        <p:nvSpPr>
          <p:cNvPr id="5" name="Rectangle 4"/>
          <p:cNvSpPr/>
          <p:nvPr/>
        </p:nvSpPr>
        <p:spPr>
          <a:xfrm>
            <a:off x="3048000" y="2274838"/>
            <a:ext cx="6096000" cy="369332"/>
          </a:xfrm>
          <a:prstGeom prst="rect">
            <a:avLst/>
          </a:prstGeom>
        </p:spPr>
        <p:txBody>
          <a:bodyPr>
            <a:spAutoFit/>
          </a:bodyPr>
          <a:lstStyle/>
          <a:p>
            <a:endParaRPr lang="en-GB" b="1" dirty="0"/>
          </a:p>
        </p:txBody>
      </p:sp>
      <p:pic>
        <p:nvPicPr>
          <p:cNvPr id="6" name="Picture 5"/>
          <p:cNvPicPr>
            <a:picLocks noChangeAspect="1"/>
          </p:cNvPicPr>
          <p:nvPr/>
        </p:nvPicPr>
        <p:blipFill>
          <a:blip r:embed="rId2"/>
          <a:stretch>
            <a:fillRect/>
          </a:stretch>
        </p:blipFill>
        <p:spPr>
          <a:xfrm>
            <a:off x="5318975" y="0"/>
            <a:ext cx="6220496" cy="6617173"/>
          </a:xfrm>
          <a:prstGeom prst="rect">
            <a:avLst/>
          </a:prstGeom>
        </p:spPr>
      </p:pic>
    </p:spTree>
    <p:extLst>
      <p:ext uri="{BB962C8B-B14F-4D97-AF65-F5344CB8AC3E}">
        <p14:creationId xmlns:p14="http://schemas.microsoft.com/office/powerpoint/2010/main" val="561387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423" y="2131320"/>
            <a:ext cx="5943600" cy="4552950"/>
          </a:xfrm>
          <a:prstGeom prst="rect">
            <a:avLst/>
          </a:prstGeom>
        </p:spPr>
      </p:pic>
      <p:pic>
        <p:nvPicPr>
          <p:cNvPr id="3" name="Picture 2"/>
          <p:cNvPicPr>
            <a:picLocks noChangeAspect="1"/>
          </p:cNvPicPr>
          <p:nvPr/>
        </p:nvPicPr>
        <p:blipFill>
          <a:blip r:embed="rId3"/>
          <a:stretch>
            <a:fillRect/>
          </a:stretch>
        </p:blipFill>
        <p:spPr>
          <a:xfrm>
            <a:off x="6439436" y="2669735"/>
            <a:ext cx="5610896" cy="3722614"/>
          </a:xfrm>
          <a:prstGeom prst="rect">
            <a:avLst/>
          </a:prstGeom>
        </p:spPr>
      </p:pic>
      <p:sp>
        <p:nvSpPr>
          <p:cNvPr id="4" name="TextBox 3"/>
          <p:cNvSpPr txBox="1"/>
          <p:nvPr/>
        </p:nvSpPr>
        <p:spPr>
          <a:xfrm>
            <a:off x="1056068" y="360608"/>
            <a:ext cx="6993228" cy="646331"/>
          </a:xfrm>
          <a:prstGeom prst="rect">
            <a:avLst/>
          </a:prstGeom>
          <a:noFill/>
        </p:spPr>
        <p:txBody>
          <a:bodyPr wrap="square" rtlCol="0">
            <a:spAutoFit/>
          </a:bodyPr>
          <a:lstStyle/>
          <a:p>
            <a:r>
              <a:rPr lang="en-GB" b="1" dirty="0" smtClean="0"/>
              <a:t>PSHE</a:t>
            </a:r>
            <a:r>
              <a:rPr lang="en-GB" dirty="0" smtClean="0"/>
              <a:t> – Help spread a little bit of cheer and happiness by designing a rainbow and putting it up in your window.  </a:t>
            </a:r>
            <a:endParaRPr lang="en-GB" dirty="0"/>
          </a:p>
        </p:txBody>
      </p:sp>
    </p:spTree>
    <p:extLst>
      <p:ext uri="{BB962C8B-B14F-4D97-AF65-F5344CB8AC3E}">
        <p14:creationId xmlns:p14="http://schemas.microsoft.com/office/powerpoint/2010/main" val="1829910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106" y="-40062"/>
            <a:ext cx="5922499" cy="2585323"/>
          </a:xfrm>
          <a:prstGeom prst="rect">
            <a:avLst/>
          </a:prstGeom>
          <a:noFill/>
        </p:spPr>
        <p:txBody>
          <a:bodyPr wrap="square" rtlCol="0">
            <a:spAutoFit/>
          </a:bodyPr>
          <a:lstStyle/>
          <a:p>
            <a:endParaRPr lang="en-GB" sz="2400" dirty="0" smtClean="0"/>
          </a:p>
          <a:p>
            <a:r>
              <a:rPr lang="en-GB" sz="2400" b="1" dirty="0" smtClean="0"/>
              <a:t>Reception</a:t>
            </a:r>
            <a:r>
              <a:rPr lang="en-GB" sz="2400" dirty="0" smtClean="0"/>
              <a:t> – Here are some great fun suggestions for your child to continue their learning at home. </a:t>
            </a:r>
          </a:p>
          <a:p>
            <a:endParaRPr lang="en-GB" sz="2400" dirty="0"/>
          </a:p>
          <a:p>
            <a:r>
              <a:rPr lang="en-GB" sz="2400" dirty="0" smtClean="0"/>
              <a:t> </a:t>
            </a:r>
          </a:p>
          <a:p>
            <a:endParaRPr lang="en-GB" dirty="0"/>
          </a:p>
        </p:txBody>
      </p:sp>
      <p:sp>
        <p:nvSpPr>
          <p:cNvPr id="8" name="TextBox 7"/>
          <p:cNvSpPr txBox="1"/>
          <p:nvPr/>
        </p:nvSpPr>
        <p:spPr>
          <a:xfrm>
            <a:off x="195106" y="3423009"/>
            <a:ext cx="2628900" cy="1200329"/>
          </a:xfrm>
          <a:prstGeom prst="rect">
            <a:avLst/>
          </a:prstGeom>
          <a:noFill/>
        </p:spPr>
        <p:txBody>
          <a:bodyPr wrap="square" rtlCol="0">
            <a:spAutoFit/>
          </a:bodyPr>
          <a:lstStyle/>
          <a:p>
            <a:r>
              <a:rPr lang="en-GB" dirty="0" smtClean="0"/>
              <a:t>Roll the dice and stack the cubes, you could challenge yourself by using 2 dice. </a:t>
            </a:r>
            <a:endParaRPr lang="en-GB" dirty="0"/>
          </a:p>
        </p:txBody>
      </p:sp>
      <p:sp>
        <p:nvSpPr>
          <p:cNvPr id="10" name="TextBox 9"/>
          <p:cNvSpPr txBox="1"/>
          <p:nvPr/>
        </p:nvSpPr>
        <p:spPr>
          <a:xfrm>
            <a:off x="2760619" y="3666557"/>
            <a:ext cx="3356986" cy="1200329"/>
          </a:xfrm>
          <a:prstGeom prst="rect">
            <a:avLst/>
          </a:prstGeom>
          <a:noFill/>
        </p:spPr>
        <p:txBody>
          <a:bodyPr wrap="square" rtlCol="0">
            <a:spAutoFit/>
          </a:bodyPr>
          <a:lstStyle/>
          <a:p>
            <a:r>
              <a:rPr lang="en-GB" dirty="0" smtClean="0"/>
              <a:t>Measure objects around the house by using footsteps. Can you find out how many feet tall the members of your family are. </a:t>
            </a:r>
            <a:endParaRPr lang="en-GB" dirty="0"/>
          </a:p>
        </p:txBody>
      </p:sp>
      <p:sp>
        <p:nvSpPr>
          <p:cNvPr id="20" name="TextBox 19"/>
          <p:cNvSpPr txBox="1"/>
          <p:nvPr/>
        </p:nvSpPr>
        <p:spPr>
          <a:xfrm>
            <a:off x="6642581" y="3190407"/>
            <a:ext cx="4081073" cy="1200329"/>
          </a:xfrm>
          <a:prstGeom prst="rect">
            <a:avLst/>
          </a:prstGeom>
          <a:noFill/>
        </p:spPr>
        <p:txBody>
          <a:bodyPr wrap="square" rtlCol="0">
            <a:spAutoFit/>
          </a:bodyPr>
          <a:lstStyle/>
          <a:p>
            <a:r>
              <a:rPr lang="en-GB" dirty="0" smtClean="0"/>
              <a:t>You could make puppets and have a go at putting on a show. You could retell one of your favourite stories or make up your own. </a:t>
            </a:r>
            <a:endParaRPr lang="en-GB" dirty="0"/>
          </a:p>
        </p:txBody>
      </p:sp>
      <p:sp>
        <p:nvSpPr>
          <p:cNvPr id="21" name="TextBox 20"/>
          <p:cNvSpPr txBox="1"/>
          <p:nvPr/>
        </p:nvSpPr>
        <p:spPr>
          <a:xfrm>
            <a:off x="186220" y="4850559"/>
            <a:ext cx="5585490" cy="2246769"/>
          </a:xfrm>
          <a:prstGeom prst="rect">
            <a:avLst/>
          </a:prstGeom>
          <a:noFill/>
        </p:spPr>
        <p:txBody>
          <a:bodyPr wrap="square" rtlCol="0">
            <a:spAutoFit/>
          </a:bodyPr>
          <a:lstStyle/>
          <a:p>
            <a:r>
              <a:rPr lang="en-GB" sz="3200" dirty="0" smtClean="0"/>
              <a:t>Useful websites</a:t>
            </a:r>
          </a:p>
          <a:p>
            <a:r>
              <a:rPr lang="en-GB" dirty="0">
                <a:hlinkClick r:id="rId2"/>
              </a:rPr>
              <a:t>https://www.topmarks.co.uk</a:t>
            </a:r>
            <a:r>
              <a:rPr lang="en-GB" dirty="0" smtClean="0">
                <a:hlinkClick r:id="rId2"/>
              </a:rPr>
              <a:t>/</a:t>
            </a:r>
            <a:endParaRPr lang="en-GB" dirty="0" smtClean="0"/>
          </a:p>
          <a:p>
            <a:r>
              <a:rPr lang="en-GB" dirty="0">
                <a:hlinkClick r:id="rId3"/>
              </a:rPr>
              <a:t>http://</a:t>
            </a:r>
            <a:r>
              <a:rPr lang="en-GB" dirty="0" smtClean="0">
                <a:hlinkClick r:id="rId3"/>
              </a:rPr>
              <a:t>www.bbc.co.uk/schools/websites/4_11/site/science.shtml</a:t>
            </a:r>
            <a:endParaRPr lang="en-GB" dirty="0" smtClean="0"/>
          </a:p>
          <a:p>
            <a:r>
              <a:rPr lang="en-GB" dirty="0">
                <a:hlinkClick r:id="rId4"/>
              </a:rPr>
              <a:t>https://</a:t>
            </a:r>
            <a:r>
              <a:rPr lang="en-GB" dirty="0" smtClean="0">
                <a:hlinkClick r:id="rId4"/>
              </a:rPr>
              <a:t>www.bbc.co.uk/cbeebies/shows/alphablocks</a:t>
            </a:r>
            <a:endParaRPr lang="en-GB" dirty="0" smtClean="0"/>
          </a:p>
          <a:p>
            <a:endParaRPr lang="en-GB" dirty="0" smtClean="0"/>
          </a:p>
          <a:p>
            <a:endParaRPr lang="en-GB" dirty="0"/>
          </a:p>
        </p:txBody>
      </p:sp>
      <p:pic>
        <p:nvPicPr>
          <p:cNvPr id="22" name="Picture 21"/>
          <p:cNvPicPr>
            <a:picLocks noChangeAspect="1"/>
          </p:cNvPicPr>
          <p:nvPr/>
        </p:nvPicPr>
        <p:blipFill>
          <a:blip r:embed="rId5"/>
          <a:stretch>
            <a:fillRect/>
          </a:stretch>
        </p:blipFill>
        <p:spPr>
          <a:xfrm>
            <a:off x="5771710" y="5240741"/>
            <a:ext cx="6541575" cy="1316850"/>
          </a:xfrm>
          <a:prstGeom prst="rect">
            <a:avLst/>
          </a:prstGeom>
        </p:spPr>
      </p:pic>
      <p:pic>
        <p:nvPicPr>
          <p:cNvPr id="3" name="Picture 2"/>
          <p:cNvPicPr>
            <a:picLocks noChangeAspect="1"/>
          </p:cNvPicPr>
          <p:nvPr/>
        </p:nvPicPr>
        <p:blipFill>
          <a:blip r:embed="rId6"/>
          <a:stretch>
            <a:fillRect/>
          </a:stretch>
        </p:blipFill>
        <p:spPr>
          <a:xfrm>
            <a:off x="186220" y="1481760"/>
            <a:ext cx="1905064" cy="1905064"/>
          </a:xfrm>
          <a:prstGeom prst="rect">
            <a:avLst/>
          </a:prstGeom>
        </p:spPr>
      </p:pic>
      <p:pic>
        <p:nvPicPr>
          <p:cNvPr id="4" name="Picture 3"/>
          <p:cNvPicPr>
            <a:picLocks noChangeAspect="1"/>
          </p:cNvPicPr>
          <p:nvPr/>
        </p:nvPicPr>
        <p:blipFill>
          <a:blip r:embed="rId7"/>
          <a:stretch>
            <a:fillRect/>
          </a:stretch>
        </p:blipFill>
        <p:spPr>
          <a:xfrm>
            <a:off x="2810796" y="1296132"/>
            <a:ext cx="3092149" cy="2316127"/>
          </a:xfrm>
          <a:prstGeom prst="rect">
            <a:avLst/>
          </a:prstGeom>
        </p:spPr>
      </p:pic>
      <p:pic>
        <p:nvPicPr>
          <p:cNvPr id="5" name="Picture 4"/>
          <p:cNvPicPr>
            <a:picLocks noChangeAspect="1"/>
          </p:cNvPicPr>
          <p:nvPr/>
        </p:nvPicPr>
        <p:blipFill>
          <a:blip r:embed="rId8"/>
          <a:stretch>
            <a:fillRect/>
          </a:stretch>
        </p:blipFill>
        <p:spPr>
          <a:xfrm>
            <a:off x="6792664" y="328674"/>
            <a:ext cx="3412651" cy="2556194"/>
          </a:xfrm>
          <a:prstGeom prst="rect">
            <a:avLst/>
          </a:prstGeom>
        </p:spPr>
      </p:pic>
    </p:spTree>
    <p:extLst>
      <p:ext uri="{BB962C8B-B14F-4D97-AF65-F5344CB8AC3E}">
        <p14:creationId xmlns:p14="http://schemas.microsoft.com/office/powerpoint/2010/main" val="2229822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0166" y="295422"/>
            <a:ext cx="4234376" cy="4247317"/>
          </a:xfrm>
          <a:prstGeom prst="rect">
            <a:avLst/>
          </a:prstGeom>
          <a:noFill/>
        </p:spPr>
        <p:txBody>
          <a:bodyPr wrap="square" rtlCol="0">
            <a:spAutoFit/>
          </a:bodyPr>
          <a:lstStyle/>
          <a:p>
            <a:r>
              <a:rPr lang="en-GB" sz="2400" dirty="0" smtClean="0">
                <a:solidFill>
                  <a:srgbClr val="FF0000"/>
                </a:solidFill>
              </a:rPr>
              <a:t>Reception phonics </a:t>
            </a:r>
            <a:r>
              <a:rPr lang="en-GB" sz="2400" dirty="0" smtClean="0"/>
              <a:t>‘</a:t>
            </a:r>
            <a:r>
              <a:rPr lang="en-GB" sz="2400" dirty="0" err="1" smtClean="0"/>
              <a:t>oa</a:t>
            </a:r>
            <a:r>
              <a:rPr lang="en-GB" sz="2400" dirty="0" smtClean="0"/>
              <a:t>’ sound.</a:t>
            </a:r>
          </a:p>
          <a:p>
            <a:r>
              <a:rPr lang="en-GB" sz="2400" dirty="0" smtClean="0"/>
              <a:t>Can you think of words that have the ‘</a:t>
            </a:r>
            <a:r>
              <a:rPr lang="en-GB" sz="2400" dirty="0" err="1" smtClean="0"/>
              <a:t>oa</a:t>
            </a:r>
            <a:r>
              <a:rPr lang="en-GB" sz="2400" dirty="0" smtClean="0"/>
              <a:t>’ sound in . Have a go at spelling some and try writing them in a sentence. </a:t>
            </a:r>
          </a:p>
          <a:p>
            <a:r>
              <a:rPr lang="en-GB" sz="2400" dirty="0" smtClean="0"/>
              <a:t> .</a:t>
            </a:r>
          </a:p>
          <a:p>
            <a:endParaRPr lang="en-GB" dirty="0" smtClean="0"/>
          </a:p>
          <a:p>
            <a:endParaRPr lang="en-GB" dirty="0"/>
          </a:p>
          <a:p>
            <a:endParaRPr lang="en-GB" sz="2400" dirty="0" smtClean="0"/>
          </a:p>
          <a:p>
            <a:endParaRPr lang="en-GB" sz="2400" dirty="0"/>
          </a:p>
          <a:p>
            <a:endParaRPr lang="en-GB" sz="2400" dirty="0" smtClean="0"/>
          </a:p>
          <a:p>
            <a:endParaRPr lang="en-GB" dirty="0"/>
          </a:p>
        </p:txBody>
      </p:sp>
      <p:pic>
        <p:nvPicPr>
          <p:cNvPr id="10" name="Picture 9"/>
          <p:cNvPicPr>
            <a:picLocks noChangeAspect="1"/>
          </p:cNvPicPr>
          <p:nvPr/>
        </p:nvPicPr>
        <p:blipFill>
          <a:blip r:embed="rId2"/>
          <a:stretch>
            <a:fillRect/>
          </a:stretch>
        </p:blipFill>
        <p:spPr>
          <a:xfrm>
            <a:off x="9345037" y="2626498"/>
            <a:ext cx="2719164" cy="2907125"/>
          </a:xfrm>
          <a:prstGeom prst="rect">
            <a:avLst/>
          </a:prstGeom>
        </p:spPr>
      </p:pic>
      <p:sp>
        <p:nvSpPr>
          <p:cNvPr id="13" name="TextBox 12"/>
          <p:cNvSpPr txBox="1"/>
          <p:nvPr/>
        </p:nvSpPr>
        <p:spPr>
          <a:xfrm>
            <a:off x="8036663" y="5657671"/>
            <a:ext cx="4155337" cy="1200329"/>
          </a:xfrm>
          <a:prstGeom prst="rect">
            <a:avLst/>
          </a:prstGeom>
          <a:noFill/>
        </p:spPr>
        <p:txBody>
          <a:bodyPr wrap="square" rtlCol="0">
            <a:spAutoFit/>
          </a:bodyPr>
          <a:lstStyle/>
          <a:p>
            <a:r>
              <a:rPr lang="en-GB" dirty="0" smtClean="0"/>
              <a:t>Can you practice your letter formation and remember the single sounds you have learnt so far? Perhaps you could have a go at writing the letters with paint? </a:t>
            </a:r>
            <a:endParaRPr lang="en-GB" dirty="0"/>
          </a:p>
        </p:txBody>
      </p:sp>
      <p:pic>
        <p:nvPicPr>
          <p:cNvPr id="2" name="Picture 1"/>
          <p:cNvPicPr>
            <a:picLocks noChangeAspect="1"/>
          </p:cNvPicPr>
          <p:nvPr/>
        </p:nvPicPr>
        <p:blipFill>
          <a:blip r:embed="rId3"/>
          <a:stretch>
            <a:fillRect/>
          </a:stretch>
        </p:blipFill>
        <p:spPr>
          <a:xfrm>
            <a:off x="198894" y="3028344"/>
            <a:ext cx="6667638" cy="3333819"/>
          </a:xfrm>
          <a:prstGeom prst="rect">
            <a:avLst/>
          </a:prstGeom>
        </p:spPr>
      </p:pic>
      <p:pic>
        <p:nvPicPr>
          <p:cNvPr id="4" name="Picture 3"/>
          <p:cNvPicPr>
            <a:picLocks noChangeAspect="1"/>
          </p:cNvPicPr>
          <p:nvPr/>
        </p:nvPicPr>
        <p:blipFill>
          <a:blip r:embed="rId4"/>
          <a:stretch>
            <a:fillRect/>
          </a:stretch>
        </p:blipFill>
        <p:spPr>
          <a:xfrm>
            <a:off x="5182198" y="145847"/>
            <a:ext cx="3665183" cy="2820473"/>
          </a:xfrm>
          <a:prstGeom prst="rect">
            <a:avLst/>
          </a:prstGeom>
        </p:spPr>
      </p:pic>
    </p:spTree>
    <p:extLst>
      <p:ext uri="{BB962C8B-B14F-4D97-AF65-F5344CB8AC3E}">
        <p14:creationId xmlns:p14="http://schemas.microsoft.com/office/powerpoint/2010/main" val="2796914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4313" y="251791"/>
            <a:ext cx="2928730" cy="3693319"/>
          </a:xfrm>
          <a:prstGeom prst="rect">
            <a:avLst/>
          </a:prstGeom>
          <a:noFill/>
        </p:spPr>
        <p:txBody>
          <a:bodyPr wrap="square" rtlCol="0">
            <a:spAutoFit/>
          </a:bodyPr>
          <a:lstStyle/>
          <a:p>
            <a:r>
              <a:rPr lang="en-GB" dirty="0" smtClean="0"/>
              <a:t>Year 1 and 2 phonics</a:t>
            </a:r>
          </a:p>
          <a:p>
            <a:r>
              <a:rPr lang="en-GB" dirty="0" smtClean="0"/>
              <a:t>Ways to make the ‘</a:t>
            </a:r>
            <a:r>
              <a:rPr lang="en-GB" dirty="0" err="1" smtClean="0"/>
              <a:t>oa</a:t>
            </a:r>
            <a:r>
              <a:rPr lang="en-GB" dirty="0" smtClean="0"/>
              <a:t>’ sound. </a:t>
            </a:r>
          </a:p>
          <a:p>
            <a:endParaRPr lang="en-GB" dirty="0" smtClean="0"/>
          </a:p>
          <a:p>
            <a:r>
              <a:rPr lang="en-GB" dirty="0" smtClean="0"/>
              <a:t>Can you sound out  the words on this sheet?</a:t>
            </a:r>
          </a:p>
          <a:p>
            <a:endParaRPr lang="en-GB" dirty="0"/>
          </a:p>
          <a:p>
            <a:r>
              <a:rPr lang="en-GB" dirty="0" smtClean="0"/>
              <a:t>Have a go at spelling them and using them in sentences.</a:t>
            </a:r>
          </a:p>
          <a:p>
            <a:endParaRPr lang="en-GB" dirty="0"/>
          </a:p>
          <a:p>
            <a:r>
              <a:rPr lang="en-GB" dirty="0" smtClean="0"/>
              <a:t>Use the phonics play website and play some phonics games to support your learning.</a:t>
            </a:r>
            <a:endParaRPr lang="en-GB" dirty="0"/>
          </a:p>
        </p:txBody>
      </p:sp>
      <p:pic>
        <p:nvPicPr>
          <p:cNvPr id="4" name="Picture 3"/>
          <p:cNvPicPr>
            <a:picLocks noChangeAspect="1"/>
          </p:cNvPicPr>
          <p:nvPr/>
        </p:nvPicPr>
        <p:blipFill>
          <a:blip r:embed="rId2"/>
          <a:stretch>
            <a:fillRect/>
          </a:stretch>
        </p:blipFill>
        <p:spPr>
          <a:xfrm>
            <a:off x="3313043" y="161638"/>
            <a:ext cx="8490567" cy="5517945"/>
          </a:xfrm>
          <a:prstGeom prst="rect">
            <a:avLst/>
          </a:prstGeom>
        </p:spPr>
      </p:pic>
      <p:pic>
        <p:nvPicPr>
          <p:cNvPr id="5" name="Picture 4"/>
          <p:cNvPicPr>
            <a:picLocks noChangeAspect="1"/>
          </p:cNvPicPr>
          <p:nvPr/>
        </p:nvPicPr>
        <p:blipFill>
          <a:blip r:embed="rId3"/>
          <a:stretch>
            <a:fillRect/>
          </a:stretch>
        </p:blipFill>
        <p:spPr>
          <a:xfrm>
            <a:off x="159287" y="4365571"/>
            <a:ext cx="4837716" cy="2458247"/>
          </a:xfrm>
          <a:prstGeom prst="rect">
            <a:avLst/>
          </a:prstGeom>
        </p:spPr>
      </p:pic>
    </p:spTree>
    <p:extLst>
      <p:ext uri="{BB962C8B-B14F-4D97-AF65-F5344CB8AC3E}">
        <p14:creationId xmlns:p14="http://schemas.microsoft.com/office/powerpoint/2010/main" val="3273981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8822028" cy="5628068"/>
          </a:xfrm>
          <a:prstGeom prst="rect">
            <a:avLst/>
          </a:prstGeom>
        </p:spPr>
      </p:pic>
      <p:sp>
        <p:nvSpPr>
          <p:cNvPr id="5" name="TextBox 4"/>
          <p:cNvSpPr txBox="1"/>
          <p:nvPr/>
        </p:nvSpPr>
        <p:spPr>
          <a:xfrm>
            <a:off x="7868992" y="270458"/>
            <a:ext cx="3464417" cy="830997"/>
          </a:xfrm>
          <a:prstGeom prst="rect">
            <a:avLst/>
          </a:prstGeom>
          <a:noFill/>
        </p:spPr>
        <p:txBody>
          <a:bodyPr wrap="square" rtlCol="0">
            <a:spAutoFit/>
          </a:bodyPr>
          <a:lstStyle/>
          <a:p>
            <a:r>
              <a:rPr lang="en-GB" sz="2400" b="1" dirty="0" smtClean="0"/>
              <a:t>For spelling you can pick 5 to learn each week</a:t>
            </a:r>
            <a:endParaRPr lang="en-GB" sz="2400" b="1" dirty="0"/>
          </a:p>
        </p:txBody>
      </p:sp>
      <p:pic>
        <p:nvPicPr>
          <p:cNvPr id="6" name="Picture 5"/>
          <p:cNvPicPr>
            <a:picLocks noChangeAspect="1"/>
          </p:cNvPicPr>
          <p:nvPr/>
        </p:nvPicPr>
        <p:blipFill>
          <a:blip r:embed="rId3"/>
          <a:stretch>
            <a:fillRect/>
          </a:stretch>
        </p:blipFill>
        <p:spPr>
          <a:xfrm>
            <a:off x="7373386" y="1249251"/>
            <a:ext cx="4917135" cy="3403268"/>
          </a:xfrm>
          <a:prstGeom prst="rect">
            <a:avLst/>
          </a:prstGeom>
        </p:spPr>
      </p:pic>
      <p:sp>
        <p:nvSpPr>
          <p:cNvPr id="7" name="TextBox 6"/>
          <p:cNvSpPr txBox="1"/>
          <p:nvPr/>
        </p:nvSpPr>
        <p:spPr>
          <a:xfrm>
            <a:off x="8937938" y="4778062"/>
            <a:ext cx="2395471" cy="1384995"/>
          </a:xfrm>
          <a:prstGeom prst="rect">
            <a:avLst/>
          </a:prstGeom>
          <a:noFill/>
        </p:spPr>
        <p:txBody>
          <a:bodyPr wrap="square" rtlCol="0">
            <a:spAutoFit/>
          </a:bodyPr>
          <a:lstStyle/>
          <a:p>
            <a:r>
              <a:rPr lang="en-GB" sz="2800" b="1" dirty="0" smtClean="0"/>
              <a:t>Some ideas of fun ways to teach spelling</a:t>
            </a:r>
            <a:endParaRPr lang="en-GB" sz="2800" b="1" dirty="0"/>
          </a:p>
        </p:txBody>
      </p:sp>
    </p:spTree>
    <p:extLst>
      <p:ext uri="{BB962C8B-B14F-4D97-AF65-F5344CB8AC3E}">
        <p14:creationId xmlns:p14="http://schemas.microsoft.com/office/powerpoint/2010/main" val="2681151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3527" y="553792"/>
            <a:ext cx="3928056" cy="523220"/>
          </a:xfrm>
          <a:prstGeom prst="rect">
            <a:avLst/>
          </a:prstGeom>
          <a:noFill/>
        </p:spPr>
        <p:txBody>
          <a:bodyPr wrap="square" rtlCol="0">
            <a:spAutoFit/>
          </a:bodyPr>
          <a:lstStyle/>
          <a:p>
            <a:endParaRPr lang="en-GB" sz="2800" dirty="0"/>
          </a:p>
        </p:txBody>
      </p:sp>
      <p:sp>
        <p:nvSpPr>
          <p:cNvPr id="5" name="TextBox 4"/>
          <p:cNvSpPr txBox="1"/>
          <p:nvPr/>
        </p:nvSpPr>
        <p:spPr>
          <a:xfrm>
            <a:off x="344557" y="171905"/>
            <a:ext cx="6365336" cy="461665"/>
          </a:xfrm>
          <a:prstGeom prst="rect">
            <a:avLst/>
          </a:prstGeom>
          <a:noFill/>
        </p:spPr>
        <p:txBody>
          <a:bodyPr wrap="square" rtlCol="0">
            <a:spAutoFit/>
          </a:bodyPr>
          <a:lstStyle/>
          <a:p>
            <a:r>
              <a:rPr lang="en-GB" sz="2400" dirty="0" smtClean="0">
                <a:solidFill>
                  <a:srgbClr val="FF0000"/>
                </a:solidFill>
              </a:rPr>
              <a:t>Year 1 and 2 grammar - Using a Question mark </a:t>
            </a:r>
            <a:endParaRPr lang="en-GB" sz="2400" dirty="0"/>
          </a:p>
        </p:txBody>
      </p:sp>
      <p:pic>
        <p:nvPicPr>
          <p:cNvPr id="2" name="Picture 1"/>
          <p:cNvPicPr>
            <a:picLocks noChangeAspect="1"/>
          </p:cNvPicPr>
          <p:nvPr/>
        </p:nvPicPr>
        <p:blipFill>
          <a:blip r:embed="rId2"/>
          <a:stretch>
            <a:fillRect/>
          </a:stretch>
        </p:blipFill>
        <p:spPr>
          <a:xfrm>
            <a:off x="7307821" y="159026"/>
            <a:ext cx="4630894" cy="6540811"/>
          </a:xfrm>
          <a:prstGeom prst="rect">
            <a:avLst/>
          </a:prstGeom>
        </p:spPr>
      </p:pic>
      <p:pic>
        <p:nvPicPr>
          <p:cNvPr id="8" name="Picture 7"/>
          <p:cNvPicPr>
            <a:picLocks noChangeAspect="1"/>
          </p:cNvPicPr>
          <p:nvPr/>
        </p:nvPicPr>
        <p:blipFill>
          <a:blip r:embed="rId3"/>
          <a:stretch>
            <a:fillRect/>
          </a:stretch>
        </p:blipFill>
        <p:spPr>
          <a:xfrm>
            <a:off x="55492" y="553792"/>
            <a:ext cx="7105161" cy="3552581"/>
          </a:xfrm>
          <a:prstGeom prst="rect">
            <a:avLst/>
          </a:prstGeom>
        </p:spPr>
      </p:pic>
      <p:sp>
        <p:nvSpPr>
          <p:cNvPr id="9" name="TextBox 8"/>
          <p:cNvSpPr txBox="1"/>
          <p:nvPr/>
        </p:nvSpPr>
        <p:spPr>
          <a:xfrm>
            <a:off x="218941" y="5022761"/>
            <a:ext cx="3979572" cy="923330"/>
          </a:xfrm>
          <a:prstGeom prst="rect">
            <a:avLst/>
          </a:prstGeom>
          <a:noFill/>
        </p:spPr>
        <p:txBody>
          <a:bodyPr wrap="square" rtlCol="0">
            <a:spAutoFit/>
          </a:bodyPr>
          <a:lstStyle/>
          <a:p>
            <a:r>
              <a:rPr lang="en-GB" dirty="0" smtClean="0"/>
              <a:t>Extension- </a:t>
            </a:r>
          </a:p>
          <a:p>
            <a:r>
              <a:rPr lang="en-GB" dirty="0" smtClean="0"/>
              <a:t>Now write 3 questions to ask someone in your family. </a:t>
            </a:r>
            <a:endParaRPr lang="en-GB" dirty="0"/>
          </a:p>
        </p:txBody>
      </p:sp>
    </p:spTree>
    <p:extLst>
      <p:ext uri="{BB962C8B-B14F-4D97-AF65-F5344CB8AC3E}">
        <p14:creationId xmlns:p14="http://schemas.microsoft.com/office/powerpoint/2010/main" val="470860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4864650" y="0"/>
            <a:ext cx="7061982" cy="2462213"/>
          </a:xfrm>
          <a:prstGeom prst="rect">
            <a:avLst/>
          </a:prstGeom>
          <a:noFill/>
        </p:spPr>
        <p:txBody>
          <a:bodyPr wrap="square" rtlCol="0">
            <a:spAutoFit/>
          </a:bodyPr>
          <a:lstStyle/>
          <a:p>
            <a:endParaRPr lang="en-GB" sz="2800" dirty="0" smtClean="0">
              <a:solidFill>
                <a:srgbClr val="FF0000"/>
              </a:solidFill>
              <a:latin typeface="+mj-lt"/>
            </a:endParaRPr>
          </a:p>
          <a:p>
            <a:r>
              <a:rPr lang="en-GB" b="1" dirty="0" smtClean="0">
                <a:solidFill>
                  <a:srgbClr val="FF0000"/>
                </a:solidFill>
                <a:latin typeface="+mj-lt"/>
              </a:rPr>
              <a:t>WARM UP  FOR ALL YEAR GROUPS </a:t>
            </a:r>
            <a:r>
              <a:rPr lang="en-GB" dirty="0" smtClean="0">
                <a:solidFill>
                  <a:srgbClr val="FF0000"/>
                </a:solidFill>
                <a:latin typeface="+mj-lt"/>
              </a:rPr>
              <a:t>Pick up a handful of small objects (beads, counters, pennies, it does not matter what it is) drop them on the table, can you estimate how many are there. Count them. Are you correct? Now try it again, do you think you have more or less than last time? </a:t>
            </a:r>
          </a:p>
          <a:p>
            <a:endParaRPr lang="en-GB" dirty="0" smtClean="0">
              <a:solidFill>
                <a:srgbClr val="FF0000"/>
              </a:solidFill>
              <a:latin typeface="+mj-lt"/>
            </a:endParaRPr>
          </a:p>
          <a:p>
            <a:endParaRPr lang="en-GB" dirty="0" smtClean="0">
              <a:solidFill>
                <a:srgbClr val="FF0000"/>
              </a:solidFill>
              <a:latin typeface="+mj-lt"/>
            </a:endParaRPr>
          </a:p>
          <a:p>
            <a:endParaRPr lang="en-GB" dirty="0" smtClean="0">
              <a:solidFill>
                <a:srgbClr val="FF0000"/>
              </a:solidFill>
              <a:latin typeface="+mj-lt"/>
            </a:endParaRPr>
          </a:p>
        </p:txBody>
      </p:sp>
      <p:pic>
        <p:nvPicPr>
          <p:cNvPr id="4" name="Picture 3"/>
          <p:cNvPicPr>
            <a:picLocks noChangeAspect="1"/>
          </p:cNvPicPr>
          <p:nvPr/>
        </p:nvPicPr>
        <p:blipFill>
          <a:blip r:embed="rId2"/>
          <a:stretch>
            <a:fillRect/>
          </a:stretch>
        </p:blipFill>
        <p:spPr>
          <a:xfrm>
            <a:off x="270138" y="502275"/>
            <a:ext cx="4116586" cy="5937161"/>
          </a:xfrm>
          <a:prstGeom prst="rect">
            <a:avLst/>
          </a:prstGeom>
        </p:spPr>
      </p:pic>
      <p:sp>
        <p:nvSpPr>
          <p:cNvPr id="5" name="TextBox 4"/>
          <p:cNvSpPr txBox="1"/>
          <p:nvPr/>
        </p:nvSpPr>
        <p:spPr>
          <a:xfrm>
            <a:off x="3225469" y="2640169"/>
            <a:ext cx="1639181" cy="646331"/>
          </a:xfrm>
          <a:prstGeom prst="rect">
            <a:avLst/>
          </a:prstGeom>
          <a:noFill/>
        </p:spPr>
        <p:txBody>
          <a:bodyPr wrap="square" rtlCol="0">
            <a:spAutoFit/>
          </a:bodyPr>
          <a:lstStyle/>
          <a:p>
            <a:r>
              <a:rPr lang="en-GB" b="1" dirty="0" smtClean="0"/>
              <a:t>Mental arithmetic</a:t>
            </a:r>
            <a:endParaRPr lang="en-GB" b="1" dirty="0"/>
          </a:p>
        </p:txBody>
      </p:sp>
      <p:sp>
        <p:nvSpPr>
          <p:cNvPr id="6" name="TextBox 5"/>
          <p:cNvSpPr txBox="1"/>
          <p:nvPr/>
        </p:nvSpPr>
        <p:spPr>
          <a:xfrm>
            <a:off x="502275" y="128789"/>
            <a:ext cx="3670479" cy="369332"/>
          </a:xfrm>
          <a:prstGeom prst="rect">
            <a:avLst/>
          </a:prstGeom>
          <a:noFill/>
        </p:spPr>
        <p:txBody>
          <a:bodyPr wrap="square" rtlCol="0">
            <a:spAutoFit/>
          </a:bodyPr>
          <a:lstStyle/>
          <a:p>
            <a:r>
              <a:rPr lang="en-GB" b="1" dirty="0" smtClean="0"/>
              <a:t>Year 2 Mental Arithmetic</a:t>
            </a:r>
            <a:endParaRPr lang="en-GB" b="1" dirty="0"/>
          </a:p>
        </p:txBody>
      </p:sp>
      <p:pic>
        <p:nvPicPr>
          <p:cNvPr id="8" name="Picture 7"/>
          <p:cNvPicPr>
            <a:picLocks noChangeAspect="1"/>
          </p:cNvPicPr>
          <p:nvPr/>
        </p:nvPicPr>
        <p:blipFill>
          <a:blip r:embed="rId3"/>
          <a:stretch>
            <a:fillRect/>
          </a:stretch>
        </p:blipFill>
        <p:spPr>
          <a:xfrm>
            <a:off x="4864650" y="1725500"/>
            <a:ext cx="3793740" cy="4907120"/>
          </a:xfrm>
          <a:prstGeom prst="rect">
            <a:avLst/>
          </a:prstGeom>
        </p:spPr>
      </p:pic>
      <p:sp>
        <p:nvSpPr>
          <p:cNvPr id="9" name="TextBox 8"/>
          <p:cNvSpPr txBox="1"/>
          <p:nvPr/>
        </p:nvSpPr>
        <p:spPr>
          <a:xfrm>
            <a:off x="8693238" y="1944710"/>
            <a:ext cx="2640169" cy="1231106"/>
          </a:xfrm>
          <a:prstGeom prst="rect">
            <a:avLst/>
          </a:prstGeom>
          <a:noFill/>
        </p:spPr>
        <p:txBody>
          <a:bodyPr wrap="square" rtlCol="0">
            <a:spAutoFit/>
          </a:bodyPr>
          <a:lstStyle/>
          <a:p>
            <a:r>
              <a:rPr lang="en-GB" sz="2800" dirty="0" smtClean="0"/>
              <a:t>YEAR 1 mental arithmetic</a:t>
            </a:r>
          </a:p>
          <a:p>
            <a:endParaRPr lang="en-GB" dirty="0"/>
          </a:p>
        </p:txBody>
      </p:sp>
    </p:spTree>
    <p:extLst>
      <p:ext uri="{BB962C8B-B14F-4D97-AF65-F5344CB8AC3E}">
        <p14:creationId xmlns:p14="http://schemas.microsoft.com/office/powerpoint/2010/main" val="1404726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90153" y="124462"/>
            <a:ext cx="7469746" cy="830997"/>
          </a:xfrm>
          <a:prstGeom prst="rect">
            <a:avLst/>
          </a:prstGeom>
          <a:noFill/>
        </p:spPr>
        <p:txBody>
          <a:bodyPr wrap="square" rtlCol="0">
            <a:spAutoFit/>
          </a:bodyPr>
          <a:lstStyle/>
          <a:p>
            <a:r>
              <a:rPr lang="en-GB" sz="2400" dirty="0" smtClean="0"/>
              <a:t>Learning Objective – Know that weight can be measured in kg and g. </a:t>
            </a:r>
            <a:endParaRPr lang="en-GB" sz="2400" dirty="0"/>
          </a:p>
        </p:txBody>
      </p:sp>
      <p:sp>
        <p:nvSpPr>
          <p:cNvPr id="36" name="TextBox 35"/>
          <p:cNvSpPr txBox="1"/>
          <p:nvPr/>
        </p:nvSpPr>
        <p:spPr>
          <a:xfrm>
            <a:off x="4571378" y="955459"/>
            <a:ext cx="2796209" cy="1200329"/>
          </a:xfrm>
          <a:prstGeom prst="rect">
            <a:avLst/>
          </a:prstGeom>
          <a:noFill/>
        </p:spPr>
        <p:txBody>
          <a:bodyPr wrap="square" rtlCol="0">
            <a:spAutoFit/>
          </a:bodyPr>
          <a:lstStyle/>
          <a:p>
            <a:r>
              <a:rPr lang="en-GB" b="1" dirty="0" smtClean="0">
                <a:solidFill>
                  <a:srgbClr val="C00000"/>
                </a:solidFill>
              </a:rPr>
              <a:t>To recap yesterdays learning can you decide which one of these objects is heavier.  </a:t>
            </a:r>
            <a:endParaRPr lang="en-GB" b="1" dirty="0">
              <a:solidFill>
                <a:srgbClr val="C00000"/>
              </a:solidFill>
            </a:endParaRPr>
          </a:p>
        </p:txBody>
      </p:sp>
      <p:pic>
        <p:nvPicPr>
          <p:cNvPr id="2" name="Picture 1"/>
          <p:cNvPicPr>
            <a:picLocks noChangeAspect="1"/>
          </p:cNvPicPr>
          <p:nvPr/>
        </p:nvPicPr>
        <p:blipFill>
          <a:blip r:embed="rId2"/>
          <a:stretch>
            <a:fillRect/>
          </a:stretch>
        </p:blipFill>
        <p:spPr>
          <a:xfrm>
            <a:off x="259405" y="799878"/>
            <a:ext cx="4490906" cy="5941386"/>
          </a:xfrm>
          <a:prstGeom prst="rect">
            <a:avLst/>
          </a:prstGeom>
        </p:spPr>
      </p:pic>
      <p:pic>
        <p:nvPicPr>
          <p:cNvPr id="3" name="Picture 2"/>
          <p:cNvPicPr>
            <a:picLocks noChangeAspect="1"/>
          </p:cNvPicPr>
          <p:nvPr/>
        </p:nvPicPr>
        <p:blipFill>
          <a:blip r:embed="rId3"/>
          <a:stretch>
            <a:fillRect/>
          </a:stretch>
        </p:blipFill>
        <p:spPr>
          <a:xfrm>
            <a:off x="7911453" y="0"/>
            <a:ext cx="4122664" cy="5924421"/>
          </a:xfrm>
          <a:prstGeom prst="rect">
            <a:avLst/>
          </a:prstGeom>
        </p:spPr>
      </p:pic>
      <p:pic>
        <p:nvPicPr>
          <p:cNvPr id="6" name="Picture 5"/>
          <p:cNvPicPr>
            <a:picLocks noChangeAspect="1"/>
          </p:cNvPicPr>
          <p:nvPr/>
        </p:nvPicPr>
        <p:blipFill>
          <a:blip r:embed="rId4"/>
          <a:stretch>
            <a:fillRect/>
          </a:stretch>
        </p:blipFill>
        <p:spPr>
          <a:xfrm>
            <a:off x="4919563" y="2654555"/>
            <a:ext cx="3169960" cy="2232032"/>
          </a:xfrm>
          <a:prstGeom prst="rect">
            <a:avLst/>
          </a:prstGeom>
        </p:spPr>
      </p:pic>
    </p:spTree>
    <p:extLst>
      <p:ext uri="{BB962C8B-B14F-4D97-AF65-F5344CB8AC3E}">
        <p14:creationId xmlns:p14="http://schemas.microsoft.com/office/powerpoint/2010/main" val="3142074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 y="-1"/>
            <a:ext cx="8946523" cy="6709893"/>
          </a:xfrm>
          <a:prstGeom prst="rect">
            <a:avLst/>
          </a:prstGeom>
        </p:spPr>
      </p:pic>
      <p:sp>
        <p:nvSpPr>
          <p:cNvPr id="9" name="TextBox 8"/>
          <p:cNvSpPr txBox="1"/>
          <p:nvPr/>
        </p:nvSpPr>
        <p:spPr>
          <a:xfrm>
            <a:off x="9311425" y="425003"/>
            <a:ext cx="2756079" cy="5632311"/>
          </a:xfrm>
          <a:prstGeom prst="rect">
            <a:avLst/>
          </a:prstGeom>
          <a:noFill/>
        </p:spPr>
        <p:txBody>
          <a:bodyPr wrap="square" rtlCol="0">
            <a:spAutoFit/>
          </a:bodyPr>
          <a:lstStyle/>
          <a:p>
            <a:r>
              <a:rPr lang="en-GB" dirty="0" smtClean="0"/>
              <a:t>You can measure objects by using non-standard units like cubes or marbles. </a:t>
            </a:r>
          </a:p>
          <a:p>
            <a:endParaRPr lang="en-GB" dirty="0"/>
          </a:p>
          <a:p>
            <a:r>
              <a:rPr lang="en-GB" dirty="0" smtClean="0"/>
              <a:t>These pieces of fruit are being weighed using cubes.</a:t>
            </a:r>
          </a:p>
          <a:p>
            <a:endParaRPr lang="en-GB" dirty="0"/>
          </a:p>
          <a:p>
            <a:r>
              <a:rPr lang="en-GB" dirty="0" smtClean="0"/>
              <a:t>If the scales balance then you can work how many cubes they weigh. </a:t>
            </a:r>
          </a:p>
          <a:p>
            <a:endParaRPr lang="en-GB" dirty="0"/>
          </a:p>
          <a:p>
            <a:endParaRPr lang="en-GB" dirty="0" smtClean="0"/>
          </a:p>
          <a:p>
            <a:r>
              <a:rPr lang="en-GB" dirty="0" smtClean="0"/>
              <a:t>For example the apple weighs the same as 4 cubes.</a:t>
            </a:r>
          </a:p>
          <a:p>
            <a:endParaRPr lang="en-GB" dirty="0"/>
          </a:p>
          <a:p>
            <a:endParaRPr lang="en-GB" dirty="0" smtClean="0"/>
          </a:p>
          <a:p>
            <a:r>
              <a:rPr lang="en-GB" dirty="0" smtClean="0"/>
              <a:t>Have a go at these questions using the pictures to help you.</a:t>
            </a:r>
          </a:p>
        </p:txBody>
      </p:sp>
      <p:sp>
        <p:nvSpPr>
          <p:cNvPr id="10" name="Rounded Rectangle 9"/>
          <p:cNvSpPr/>
          <p:nvPr/>
        </p:nvSpPr>
        <p:spPr>
          <a:xfrm>
            <a:off x="4636394" y="4842456"/>
            <a:ext cx="2743200" cy="11462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695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3100</TotalTime>
  <Words>843</Words>
  <Application>Microsoft Office PowerPoint</Application>
  <PresentationFormat>Widescreen</PresentationFormat>
  <Paragraphs>107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Letter-join 8</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MrsGodbold</dc:creator>
  <cp:lastModifiedBy>MrsGodbold</cp:lastModifiedBy>
  <cp:revision>80</cp:revision>
  <dcterms:created xsi:type="dcterms:W3CDTF">2020-03-18T10:58:18Z</dcterms:created>
  <dcterms:modified xsi:type="dcterms:W3CDTF">2020-03-23T12:38:12Z</dcterms:modified>
</cp:coreProperties>
</file>