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8" r:id="rId2"/>
    <p:sldId id="261" r:id="rId3"/>
    <p:sldId id="267" r:id="rId4"/>
    <p:sldId id="279" r:id="rId5"/>
    <p:sldId id="268" r:id="rId6"/>
    <p:sldId id="270" r:id="rId7"/>
    <p:sldId id="256"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Godbold" initials="M" lastIdx="0" clrIdx="0">
    <p:extLst>
      <p:ext uri="{19B8F6BF-5375-455C-9EA6-DF929625EA0E}">
        <p15:presenceInfo xmlns:p15="http://schemas.microsoft.com/office/powerpoint/2012/main" userId="MrsGodb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3012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9487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30306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3A6F3C-E1ED-4509-B133-4AA23B7B6CE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88621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3A6F3C-E1ED-4509-B133-4AA23B7B6CE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83076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3A6F3C-E1ED-4509-B133-4AA23B7B6CE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03121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3A6F3C-E1ED-4509-B133-4AA23B7B6CEC}"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1307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3A6F3C-E1ED-4509-B133-4AA23B7B6CEC}"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207513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A6F3C-E1ED-4509-B133-4AA23B7B6CEC}"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7229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6440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A6F3C-E1ED-4509-B133-4AA23B7B6CE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13047D-C4AA-45E1-A418-83F10D3714FB}" type="slidenum">
              <a:rPr lang="en-GB" smtClean="0"/>
              <a:t>‹#›</a:t>
            </a:fld>
            <a:endParaRPr lang="en-GB"/>
          </a:p>
        </p:txBody>
      </p:sp>
    </p:spTree>
    <p:extLst>
      <p:ext uri="{BB962C8B-B14F-4D97-AF65-F5344CB8AC3E}">
        <p14:creationId xmlns:p14="http://schemas.microsoft.com/office/powerpoint/2010/main" val="372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A6F3C-E1ED-4509-B133-4AA23B7B6CEC}" type="datetimeFigureOut">
              <a:rPr lang="en-GB" smtClean="0"/>
              <a:t>24/03/2020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047D-C4AA-45E1-A418-83F10D3714FB}" type="slidenum">
              <a:rPr lang="en-GB" smtClean="0"/>
              <a:t>‹#›</a:t>
            </a:fld>
            <a:endParaRPr lang="en-GB"/>
          </a:p>
        </p:txBody>
      </p:sp>
    </p:spTree>
    <p:extLst>
      <p:ext uri="{BB962C8B-B14F-4D97-AF65-F5344CB8AC3E}">
        <p14:creationId xmlns:p14="http://schemas.microsoft.com/office/powerpoint/2010/main" val="2771031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bbc.co.uk/schools/websites/4_11/site/science.shtml" TargetMode="External"/><Relationship Id="rId7" Type="http://schemas.openxmlformats.org/officeDocument/2006/relationships/image" Target="../media/image3.png"/><Relationship Id="rId2" Type="http://schemas.openxmlformats.org/officeDocument/2006/relationships/hyperlink" Target="https://www.topmarks.co.uk/"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bc.co.uk/cbeebies/shows/alphabloc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ctgames.com/mobilePage/mostlyPostie/index.html"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teacherled.com/iresources/scales/mas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83" y="427183"/>
            <a:ext cx="11110704" cy="8525411"/>
          </a:xfrm>
          <a:prstGeom prst="rect">
            <a:avLst/>
          </a:prstGeom>
          <a:noFill/>
        </p:spPr>
        <p:txBody>
          <a:bodyPr wrap="square" rtlCol="0">
            <a:spAutoFit/>
          </a:bodyPr>
          <a:lstStyle/>
          <a:p>
            <a:r>
              <a:rPr lang="en-GB" sz="2800" dirty="0" smtClean="0"/>
              <a:t>Wednesday 25</a:t>
            </a:r>
            <a:r>
              <a:rPr lang="en-GB" sz="2800" baseline="30000" dirty="0" smtClean="0"/>
              <a:t>th</a:t>
            </a:r>
            <a:r>
              <a:rPr lang="en-GB" sz="2800" dirty="0" smtClean="0"/>
              <a:t> March 2020 – Owls home learning</a:t>
            </a:r>
          </a:p>
          <a:p>
            <a:endParaRPr lang="en-GB" sz="2800" dirty="0"/>
          </a:p>
          <a:p>
            <a:r>
              <a:rPr lang="en-GB" sz="2800" dirty="0" smtClean="0"/>
              <a:t>Please find the suggested learning for Owls today. This is only a guide, so if your child decides they really want to learn about something else then that is fine. My children want to learn about Africa so we are doing some African masks, finding Africa on the map, talking about its climate and the similarities and difference between here and there. Creating landscape paintings and animal drawings. We are going to have a go at some SWAHILI and writing some descriptions of the animals and stories that can be set in Africa.</a:t>
            </a:r>
          </a:p>
          <a:p>
            <a:endParaRPr lang="en-GB" sz="2800" dirty="0" smtClean="0"/>
          </a:p>
          <a:p>
            <a:r>
              <a:rPr lang="en-GB" sz="2800" dirty="0" smtClean="0"/>
              <a:t>Remember to remind yourself you are doing an amazing job and most importantly don’t forget to have fun!</a:t>
            </a:r>
            <a:endParaRPr lang="en-GB" sz="2800" dirty="0"/>
          </a:p>
          <a:p>
            <a:r>
              <a:rPr lang="en-GB" sz="2800" dirty="0" smtClean="0"/>
              <a:t> </a:t>
            </a:r>
            <a:endParaRPr lang="en-GB" sz="2800" dirty="0" smtClean="0"/>
          </a:p>
          <a:p>
            <a:endParaRPr lang="en-GB" sz="2800" dirty="0" smtClean="0"/>
          </a:p>
          <a:p>
            <a:endParaRPr lang="en-GB" sz="2800" dirty="0" smtClean="0"/>
          </a:p>
          <a:p>
            <a:endParaRPr lang="en-GB" sz="2800" dirty="0" smtClean="0">
              <a:solidFill>
                <a:srgbClr val="FF0000"/>
              </a:solidFill>
            </a:endParaRP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99251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106" y="-40062"/>
            <a:ext cx="5922499" cy="2585323"/>
          </a:xfrm>
          <a:prstGeom prst="rect">
            <a:avLst/>
          </a:prstGeom>
          <a:noFill/>
        </p:spPr>
        <p:txBody>
          <a:bodyPr wrap="square" rtlCol="0">
            <a:spAutoFit/>
          </a:bodyPr>
          <a:lstStyle/>
          <a:p>
            <a:endParaRPr lang="en-GB" sz="2400" dirty="0" smtClean="0"/>
          </a:p>
          <a:p>
            <a:r>
              <a:rPr lang="en-GB" sz="2400" b="1" dirty="0" smtClean="0"/>
              <a:t>Reception</a:t>
            </a:r>
            <a:r>
              <a:rPr lang="en-GB" sz="2400" dirty="0" smtClean="0"/>
              <a:t> – Here are some great fun suggestions for your child to continue their learning at home. </a:t>
            </a:r>
          </a:p>
          <a:p>
            <a:endParaRPr lang="en-GB" sz="2400" dirty="0"/>
          </a:p>
          <a:p>
            <a:r>
              <a:rPr lang="en-GB" sz="2400" dirty="0" smtClean="0"/>
              <a:t> </a:t>
            </a:r>
          </a:p>
          <a:p>
            <a:endParaRPr lang="en-GB" dirty="0"/>
          </a:p>
        </p:txBody>
      </p:sp>
      <p:sp>
        <p:nvSpPr>
          <p:cNvPr id="8" name="TextBox 7"/>
          <p:cNvSpPr txBox="1"/>
          <p:nvPr/>
        </p:nvSpPr>
        <p:spPr>
          <a:xfrm>
            <a:off x="3298967" y="1660781"/>
            <a:ext cx="2007129" cy="2862322"/>
          </a:xfrm>
          <a:prstGeom prst="rect">
            <a:avLst/>
          </a:prstGeom>
          <a:noFill/>
        </p:spPr>
        <p:txBody>
          <a:bodyPr wrap="square" rtlCol="0">
            <a:spAutoFit/>
          </a:bodyPr>
          <a:lstStyle/>
          <a:p>
            <a:r>
              <a:rPr lang="en-GB" dirty="0" smtClean="0"/>
              <a:t>You could make thi</a:t>
            </a:r>
            <a:r>
              <a:rPr lang="en-GB" dirty="0" smtClean="0"/>
              <a:t>s together</a:t>
            </a:r>
            <a:r>
              <a:rPr lang="en-GB" dirty="0" smtClean="0"/>
              <a:t>. It is good for target practise but also you could</a:t>
            </a:r>
          </a:p>
          <a:p>
            <a:r>
              <a:rPr lang="en-GB" dirty="0"/>
              <a:t>a</a:t>
            </a:r>
            <a:r>
              <a:rPr lang="en-GB" dirty="0" smtClean="0"/>
              <a:t>dd your total score. If you don’t have a golf club you could bowl the balls into the holes.</a:t>
            </a:r>
            <a:endParaRPr lang="en-GB" dirty="0" smtClean="0"/>
          </a:p>
        </p:txBody>
      </p:sp>
      <p:sp>
        <p:nvSpPr>
          <p:cNvPr id="21" name="TextBox 20"/>
          <p:cNvSpPr txBox="1"/>
          <p:nvPr/>
        </p:nvSpPr>
        <p:spPr>
          <a:xfrm>
            <a:off x="195105" y="5084423"/>
            <a:ext cx="5585490" cy="2246769"/>
          </a:xfrm>
          <a:prstGeom prst="rect">
            <a:avLst/>
          </a:prstGeom>
          <a:noFill/>
        </p:spPr>
        <p:txBody>
          <a:bodyPr wrap="square" rtlCol="0">
            <a:spAutoFit/>
          </a:bodyPr>
          <a:lstStyle/>
          <a:p>
            <a:r>
              <a:rPr lang="en-GB" sz="3200" dirty="0" smtClean="0"/>
              <a:t>Useful websites</a:t>
            </a:r>
          </a:p>
          <a:p>
            <a:r>
              <a:rPr lang="en-GB" dirty="0">
                <a:hlinkClick r:id="rId2"/>
              </a:rPr>
              <a:t>https://www.topmarks.co.uk</a:t>
            </a:r>
            <a:r>
              <a:rPr lang="en-GB" dirty="0" smtClean="0">
                <a:hlinkClick r:id="rId2"/>
              </a:rPr>
              <a:t>/</a:t>
            </a:r>
            <a:endParaRPr lang="en-GB" dirty="0" smtClean="0"/>
          </a:p>
          <a:p>
            <a:r>
              <a:rPr lang="en-GB" dirty="0">
                <a:hlinkClick r:id="rId3"/>
              </a:rPr>
              <a:t>http://</a:t>
            </a:r>
            <a:r>
              <a:rPr lang="en-GB" dirty="0" smtClean="0">
                <a:hlinkClick r:id="rId3"/>
              </a:rPr>
              <a:t>www.bbc.co.uk/schools/websites/4_11/site/science.shtml</a:t>
            </a:r>
            <a:endParaRPr lang="en-GB" dirty="0" smtClean="0"/>
          </a:p>
          <a:p>
            <a:r>
              <a:rPr lang="en-GB" dirty="0">
                <a:hlinkClick r:id="rId4"/>
              </a:rPr>
              <a:t>https://</a:t>
            </a:r>
            <a:r>
              <a:rPr lang="en-GB" dirty="0" smtClean="0">
                <a:hlinkClick r:id="rId4"/>
              </a:rPr>
              <a:t>www.bbc.co.uk/cbeebies/shows/alphablocks</a:t>
            </a:r>
            <a:endParaRPr lang="en-GB" dirty="0" smtClean="0"/>
          </a:p>
          <a:p>
            <a:endParaRPr lang="en-GB" dirty="0" smtClean="0"/>
          </a:p>
          <a:p>
            <a:endParaRPr lang="en-GB" dirty="0"/>
          </a:p>
        </p:txBody>
      </p:sp>
      <p:pic>
        <p:nvPicPr>
          <p:cNvPr id="22" name="Picture 21"/>
          <p:cNvPicPr>
            <a:picLocks noChangeAspect="1"/>
          </p:cNvPicPr>
          <p:nvPr/>
        </p:nvPicPr>
        <p:blipFill>
          <a:blip r:embed="rId5"/>
          <a:stretch>
            <a:fillRect/>
          </a:stretch>
        </p:blipFill>
        <p:spPr>
          <a:xfrm>
            <a:off x="5771710" y="5240741"/>
            <a:ext cx="6541575" cy="1316850"/>
          </a:xfrm>
          <a:prstGeom prst="rect">
            <a:avLst/>
          </a:prstGeom>
        </p:spPr>
      </p:pic>
      <p:pic>
        <p:nvPicPr>
          <p:cNvPr id="6" name="Picture 5"/>
          <p:cNvPicPr>
            <a:picLocks noChangeAspect="1"/>
          </p:cNvPicPr>
          <p:nvPr/>
        </p:nvPicPr>
        <p:blipFill>
          <a:blip r:embed="rId6"/>
          <a:stretch>
            <a:fillRect/>
          </a:stretch>
        </p:blipFill>
        <p:spPr>
          <a:xfrm>
            <a:off x="347729" y="1660781"/>
            <a:ext cx="2951238" cy="2951238"/>
          </a:xfrm>
          <a:prstGeom prst="rect">
            <a:avLst/>
          </a:prstGeom>
        </p:spPr>
      </p:pic>
      <p:pic>
        <p:nvPicPr>
          <p:cNvPr id="7" name="Picture 6"/>
          <p:cNvPicPr>
            <a:picLocks noChangeAspect="1"/>
          </p:cNvPicPr>
          <p:nvPr/>
        </p:nvPicPr>
        <p:blipFill>
          <a:blip r:embed="rId7"/>
          <a:stretch>
            <a:fillRect/>
          </a:stretch>
        </p:blipFill>
        <p:spPr>
          <a:xfrm>
            <a:off x="5771710" y="339364"/>
            <a:ext cx="2445357" cy="1826470"/>
          </a:xfrm>
          <a:prstGeom prst="rect">
            <a:avLst/>
          </a:prstGeom>
        </p:spPr>
      </p:pic>
      <p:sp>
        <p:nvSpPr>
          <p:cNvPr id="9" name="TextBox 8"/>
          <p:cNvSpPr txBox="1"/>
          <p:nvPr/>
        </p:nvSpPr>
        <p:spPr>
          <a:xfrm>
            <a:off x="8397025" y="296214"/>
            <a:ext cx="2150772" cy="1754326"/>
          </a:xfrm>
          <a:prstGeom prst="rect">
            <a:avLst/>
          </a:prstGeom>
          <a:noFill/>
        </p:spPr>
        <p:txBody>
          <a:bodyPr wrap="square" rtlCol="0">
            <a:spAutoFit/>
          </a:bodyPr>
          <a:lstStyle/>
          <a:p>
            <a:r>
              <a:rPr lang="en-GB" dirty="0" smtClean="0"/>
              <a:t>Sorting activity to support understanding materials. You could also talk about recycling!</a:t>
            </a:r>
            <a:endParaRPr lang="en-GB" dirty="0"/>
          </a:p>
        </p:txBody>
      </p:sp>
      <p:pic>
        <p:nvPicPr>
          <p:cNvPr id="11" name="Picture 10"/>
          <p:cNvPicPr>
            <a:picLocks noChangeAspect="1"/>
          </p:cNvPicPr>
          <p:nvPr/>
        </p:nvPicPr>
        <p:blipFill>
          <a:blip r:embed="rId8"/>
          <a:stretch>
            <a:fillRect/>
          </a:stretch>
        </p:blipFill>
        <p:spPr>
          <a:xfrm>
            <a:off x="6250205" y="2322152"/>
            <a:ext cx="3815681" cy="2539162"/>
          </a:xfrm>
          <a:prstGeom prst="rect">
            <a:avLst/>
          </a:prstGeom>
        </p:spPr>
      </p:pic>
      <p:sp>
        <p:nvSpPr>
          <p:cNvPr id="12" name="TextBox 11"/>
          <p:cNvSpPr txBox="1"/>
          <p:nvPr/>
        </p:nvSpPr>
        <p:spPr>
          <a:xfrm>
            <a:off x="10200067" y="2322152"/>
            <a:ext cx="1880315" cy="2585323"/>
          </a:xfrm>
          <a:prstGeom prst="rect">
            <a:avLst/>
          </a:prstGeom>
          <a:noFill/>
        </p:spPr>
        <p:txBody>
          <a:bodyPr wrap="square" rtlCol="0">
            <a:spAutoFit/>
          </a:bodyPr>
          <a:lstStyle/>
          <a:p>
            <a:r>
              <a:rPr lang="en-GB" dirty="0" smtClean="0"/>
              <a:t>Have a go at some colour mixing. Talk about the primary colours. You could paint a spring flower using the colours you have mixed. </a:t>
            </a:r>
            <a:endParaRPr lang="en-GB" dirty="0"/>
          </a:p>
        </p:txBody>
      </p:sp>
    </p:spTree>
    <p:extLst>
      <p:ext uri="{BB962C8B-B14F-4D97-AF65-F5344CB8AC3E}">
        <p14:creationId xmlns:p14="http://schemas.microsoft.com/office/powerpoint/2010/main" val="222982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36" y="97602"/>
            <a:ext cx="2182698" cy="6463308"/>
          </a:xfrm>
          <a:prstGeom prst="rect">
            <a:avLst/>
          </a:prstGeom>
          <a:noFill/>
        </p:spPr>
        <p:txBody>
          <a:bodyPr wrap="square" rtlCol="0">
            <a:spAutoFit/>
          </a:bodyPr>
          <a:lstStyle/>
          <a:p>
            <a:r>
              <a:rPr lang="en-GB" sz="2400" dirty="0" smtClean="0">
                <a:solidFill>
                  <a:srgbClr val="FF0000"/>
                </a:solidFill>
              </a:rPr>
              <a:t>Reception phonics </a:t>
            </a:r>
            <a:r>
              <a:rPr lang="en-GB" sz="2400" dirty="0" smtClean="0"/>
              <a:t>‘</a:t>
            </a:r>
            <a:r>
              <a:rPr lang="en-GB" sz="2400" dirty="0" err="1" smtClean="0"/>
              <a:t>ar</a:t>
            </a:r>
            <a:r>
              <a:rPr lang="en-GB" sz="2400" dirty="0" smtClean="0"/>
              <a:t>’ </a:t>
            </a:r>
            <a:r>
              <a:rPr lang="en-GB" sz="2400" dirty="0" smtClean="0"/>
              <a:t>sound.</a:t>
            </a:r>
          </a:p>
          <a:p>
            <a:r>
              <a:rPr lang="en-GB" sz="2400" dirty="0" smtClean="0"/>
              <a:t>Can you think of words that have the </a:t>
            </a:r>
            <a:r>
              <a:rPr lang="en-GB" sz="2400" dirty="0" smtClean="0"/>
              <a:t>‘</a:t>
            </a:r>
            <a:r>
              <a:rPr lang="en-GB" sz="2400" dirty="0" err="1" smtClean="0"/>
              <a:t>ar</a:t>
            </a:r>
            <a:r>
              <a:rPr lang="en-GB" sz="2400" dirty="0" smtClean="0"/>
              <a:t>’ </a:t>
            </a:r>
            <a:r>
              <a:rPr lang="en-GB" sz="2400" dirty="0" smtClean="0"/>
              <a:t>sound in . Have a go at spelling some and try writing them in a sentence. </a:t>
            </a:r>
          </a:p>
          <a:p>
            <a:r>
              <a:rPr lang="en-GB" sz="2400" dirty="0" smtClean="0"/>
              <a:t> </a:t>
            </a:r>
          </a:p>
          <a:p>
            <a:endParaRPr lang="en-GB" dirty="0" smtClean="0"/>
          </a:p>
          <a:p>
            <a:endParaRPr lang="en-GB" dirty="0"/>
          </a:p>
          <a:p>
            <a:endParaRPr lang="en-GB" sz="2400" dirty="0" smtClean="0"/>
          </a:p>
          <a:p>
            <a:endParaRPr lang="en-GB" sz="2400" dirty="0"/>
          </a:p>
          <a:p>
            <a:endParaRPr lang="en-GB" sz="2400" dirty="0" smtClean="0"/>
          </a:p>
          <a:p>
            <a:endParaRPr lang="en-GB" dirty="0"/>
          </a:p>
        </p:txBody>
      </p:sp>
      <p:pic>
        <p:nvPicPr>
          <p:cNvPr id="10" name="Picture 9"/>
          <p:cNvPicPr>
            <a:picLocks noChangeAspect="1"/>
          </p:cNvPicPr>
          <p:nvPr/>
        </p:nvPicPr>
        <p:blipFill>
          <a:blip r:embed="rId2"/>
          <a:stretch>
            <a:fillRect/>
          </a:stretch>
        </p:blipFill>
        <p:spPr>
          <a:xfrm>
            <a:off x="7768965" y="1681703"/>
            <a:ext cx="3895996" cy="4165305"/>
          </a:xfrm>
          <a:prstGeom prst="rect">
            <a:avLst/>
          </a:prstGeom>
        </p:spPr>
      </p:pic>
      <p:sp>
        <p:nvSpPr>
          <p:cNvPr id="13" name="TextBox 12"/>
          <p:cNvSpPr txBox="1"/>
          <p:nvPr/>
        </p:nvSpPr>
        <p:spPr>
          <a:xfrm>
            <a:off x="7740449" y="218148"/>
            <a:ext cx="4155337" cy="1200329"/>
          </a:xfrm>
          <a:prstGeom prst="rect">
            <a:avLst/>
          </a:prstGeom>
          <a:noFill/>
        </p:spPr>
        <p:txBody>
          <a:bodyPr wrap="square" rtlCol="0">
            <a:spAutoFit/>
          </a:bodyPr>
          <a:lstStyle/>
          <a:p>
            <a:r>
              <a:rPr lang="en-GB" dirty="0" smtClean="0"/>
              <a:t>Can you practice your letter formation and remember the single sounds you have learnt so far? Perhaps you could have a go at writing the letters with paint? </a:t>
            </a:r>
            <a:endParaRPr lang="en-GB" dirty="0"/>
          </a:p>
        </p:txBody>
      </p:sp>
      <p:pic>
        <p:nvPicPr>
          <p:cNvPr id="5" name="Picture 4"/>
          <p:cNvPicPr>
            <a:picLocks noChangeAspect="1"/>
          </p:cNvPicPr>
          <p:nvPr/>
        </p:nvPicPr>
        <p:blipFill>
          <a:blip r:embed="rId3"/>
          <a:stretch>
            <a:fillRect/>
          </a:stretch>
        </p:blipFill>
        <p:spPr>
          <a:xfrm>
            <a:off x="2819406" y="249433"/>
            <a:ext cx="4486987" cy="6316077"/>
          </a:xfrm>
          <a:prstGeom prst="rect">
            <a:avLst/>
          </a:prstGeom>
        </p:spPr>
      </p:pic>
    </p:spTree>
    <p:extLst>
      <p:ext uri="{BB962C8B-B14F-4D97-AF65-F5344CB8AC3E}">
        <p14:creationId xmlns:p14="http://schemas.microsoft.com/office/powerpoint/2010/main" val="27969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313" y="251791"/>
            <a:ext cx="2928730" cy="3693319"/>
          </a:xfrm>
          <a:prstGeom prst="rect">
            <a:avLst/>
          </a:prstGeom>
          <a:noFill/>
        </p:spPr>
        <p:txBody>
          <a:bodyPr wrap="square" rtlCol="0">
            <a:spAutoFit/>
          </a:bodyPr>
          <a:lstStyle/>
          <a:p>
            <a:r>
              <a:rPr lang="en-GB" dirty="0" smtClean="0"/>
              <a:t>Year 1 and 2 phonics</a:t>
            </a:r>
          </a:p>
          <a:p>
            <a:r>
              <a:rPr lang="en-GB" dirty="0" smtClean="0"/>
              <a:t>Ways to make the </a:t>
            </a:r>
            <a:r>
              <a:rPr lang="en-GB" dirty="0" smtClean="0"/>
              <a:t>‘</a:t>
            </a:r>
            <a:r>
              <a:rPr lang="en-GB" dirty="0" err="1" smtClean="0"/>
              <a:t>ee</a:t>
            </a:r>
            <a:r>
              <a:rPr lang="en-GB" dirty="0" smtClean="0"/>
              <a:t>’ </a:t>
            </a:r>
            <a:r>
              <a:rPr lang="en-GB" dirty="0" smtClean="0"/>
              <a:t>sound. </a:t>
            </a:r>
          </a:p>
          <a:p>
            <a:endParaRPr lang="en-GB" dirty="0" smtClean="0"/>
          </a:p>
          <a:p>
            <a:r>
              <a:rPr lang="en-GB" dirty="0" smtClean="0"/>
              <a:t>Can you sound out  the words on this sheet?</a:t>
            </a:r>
          </a:p>
          <a:p>
            <a:endParaRPr lang="en-GB" dirty="0"/>
          </a:p>
          <a:p>
            <a:r>
              <a:rPr lang="en-GB" dirty="0" smtClean="0"/>
              <a:t>Have a go at spelling them and using them in sentences.</a:t>
            </a:r>
          </a:p>
          <a:p>
            <a:endParaRPr lang="en-GB" dirty="0"/>
          </a:p>
          <a:p>
            <a:r>
              <a:rPr lang="en-GB" dirty="0" smtClean="0"/>
              <a:t>Use the phonics play website and play some phonics games to support your learning.</a:t>
            </a:r>
            <a:endParaRPr lang="en-GB" dirty="0"/>
          </a:p>
        </p:txBody>
      </p:sp>
      <p:pic>
        <p:nvPicPr>
          <p:cNvPr id="5" name="Picture 4"/>
          <p:cNvPicPr>
            <a:picLocks noChangeAspect="1"/>
          </p:cNvPicPr>
          <p:nvPr/>
        </p:nvPicPr>
        <p:blipFill>
          <a:blip r:embed="rId2"/>
          <a:stretch>
            <a:fillRect/>
          </a:stretch>
        </p:blipFill>
        <p:spPr>
          <a:xfrm>
            <a:off x="159287" y="4365571"/>
            <a:ext cx="4837716" cy="2458247"/>
          </a:xfrm>
          <a:prstGeom prst="rect">
            <a:avLst/>
          </a:prstGeom>
        </p:spPr>
      </p:pic>
      <p:pic>
        <p:nvPicPr>
          <p:cNvPr id="2" name="Picture 1"/>
          <p:cNvPicPr>
            <a:picLocks noChangeAspect="1"/>
          </p:cNvPicPr>
          <p:nvPr/>
        </p:nvPicPr>
        <p:blipFill>
          <a:blip r:embed="rId3"/>
          <a:stretch>
            <a:fillRect/>
          </a:stretch>
        </p:blipFill>
        <p:spPr>
          <a:xfrm>
            <a:off x="3481991" y="112891"/>
            <a:ext cx="8443846" cy="4221923"/>
          </a:xfrm>
          <a:prstGeom prst="rect">
            <a:avLst/>
          </a:prstGeom>
        </p:spPr>
      </p:pic>
    </p:spTree>
    <p:extLst>
      <p:ext uri="{BB962C8B-B14F-4D97-AF65-F5344CB8AC3E}">
        <p14:creationId xmlns:p14="http://schemas.microsoft.com/office/powerpoint/2010/main" val="327398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822028" cy="5628068"/>
          </a:xfrm>
          <a:prstGeom prst="rect">
            <a:avLst/>
          </a:prstGeom>
        </p:spPr>
      </p:pic>
      <p:sp>
        <p:nvSpPr>
          <p:cNvPr id="5" name="TextBox 4"/>
          <p:cNvSpPr txBox="1"/>
          <p:nvPr/>
        </p:nvSpPr>
        <p:spPr>
          <a:xfrm>
            <a:off x="7868992" y="270458"/>
            <a:ext cx="3464417" cy="830997"/>
          </a:xfrm>
          <a:prstGeom prst="rect">
            <a:avLst/>
          </a:prstGeom>
          <a:noFill/>
        </p:spPr>
        <p:txBody>
          <a:bodyPr wrap="square" rtlCol="0">
            <a:spAutoFit/>
          </a:bodyPr>
          <a:lstStyle/>
          <a:p>
            <a:r>
              <a:rPr lang="en-GB" sz="2400" b="1" dirty="0" smtClean="0"/>
              <a:t>For spelling you can pick 5 to learn each week</a:t>
            </a:r>
            <a:endParaRPr lang="en-GB" sz="2400" b="1" dirty="0"/>
          </a:p>
        </p:txBody>
      </p:sp>
      <p:pic>
        <p:nvPicPr>
          <p:cNvPr id="6" name="Picture 5"/>
          <p:cNvPicPr>
            <a:picLocks noChangeAspect="1"/>
          </p:cNvPicPr>
          <p:nvPr/>
        </p:nvPicPr>
        <p:blipFill>
          <a:blip r:embed="rId3"/>
          <a:stretch>
            <a:fillRect/>
          </a:stretch>
        </p:blipFill>
        <p:spPr>
          <a:xfrm>
            <a:off x="7373386" y="1249251"/>
            <a:ext cx="4917135" cy="3403268"/>
          </a:xfrm>
          <a:prstGeom prst="rect">
            <a:avLst/>
          </a:prstGeom>
        </p:spPr>
      </p:pic>
      <p:sp>
        <p:nvSpPr>
          <p:cNvPr id="7" name="TextBox 6"/>
          <p:cNvSpPr txBox="1"/>
          <p:nvPr/>
        </p:nvSpPr>
        <p:spPr>
          <a:xfrm>
            <a:off x="8937938" y="4778062"/>
            <a:ext cx="2395471" cy="1384995"/>
          </a:xfrm>
          <a:prstGeom prst="rect">
            <a:avLst/>
          </a:prstGeom>
          <a:noFill/>
        </p:spPr>
        <p:txBody>
          <a:bodyPr wrap="square" rtlCol="0">
            <a:spAutoFit/>
          </a:bodyPr>
          <a:lstStyle/>
          <a:p>
            <a:r>
              <a:rPr lang="en-GB" sz="2800" b="1" dirty="0" smtClean="0"/>
              <a:t>Some ideas of fun ways to teach spelling</a:t>
            </a:r>
            <a:endParaRPr lang="en-GB" sz="2800" b="1" dirty="0"/>
          </a:p>
        </p:txBody>
      </p:sp>
    </p:spTree>
    <p:extLst>
      <p:ext uri="{BB962C8B-B14F-4D97-AF65-F5344CB8AC3E}">
        <p14:creationId xmlns:p14="http://schemas.microsoft.com/office/powerpoint/2010/main" val="268115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23527" y="553792"/>
            <a:ext cx="3928056" cy="523220"/>
          </a:xfrm>
          <a:prstGeom prst="rect">
            <a:avLst/>
          </a:prstGeom>
          <a:noFill/>
        </p:spPr>
        <p:txBody>
          <a:bodyPr wrap="square" rtlCol="0">
            <a:spAutoFit/>
          </a:bodyPr>
          <a:lstStyle/>
          <a:p>
            <a:endParaRPr lang="en-GB" sz="2800" dirty="0"/>
          </a:p>
        </p:txBody>
      </p:sp>
      <p:pic>
        <p:nvPicPr>
          <p:cNvPr id="6" name="Picture 5"/>
          <p:cNvPicPr>
            <a:picLocks noChangeAspect="1"/>
          </p:cNvPicPr>
          <p:nvPr/>
        </p:nvPicPr>
        <p:blipFill>
          <a:blip r:embed="rId2"/>
          <a:stretch>
            <a:fillRect/>
          </a:stretch>
        </p:blipFill>
        <p:spPr>
          <a:xfrm>
            <a:off x="189962" y="323165"/>
            <a:ext cx="7366999" cy="6401203"/>
          </a:xfrm>
          <a:prstGeom prst="rect">
            <a:avLst/>
          </a:prstGeom>
        </p:spPr>
      </p:pic>
      <p:sp>
        <p:nvSpPr>
          <p:cNvPr id="7" name="TextBox 6"/>
          <p:cNvSpPr txBox="1"/>
          <p:nvPr/>
        </p:nvSpPr>
        <p:spPr>
          <a:xfrm>
            <a:off x="154545" y="0"/>
            <a:ext cx="10663709" cy="646331"/>
          </a:xfrm>
          <a:prstGeom prst="rect">
            <a:avLst/>
          </a:prstGeom>
          <a:noFill/>
        </p:spPr>
        <p:txBody>
          <a:bodyPr wrap="square" rtlCol="0">
            <a:spAutoFit/>
          </a:bodyPr>
          <a:lstStyle/>
          <a:p>
            <a:r>
              <a:rPr lang="en-GB" dirty="0" smtClean="0"/>
              <a:t>Year 1 and 2 - Can you work out in grams how much these eggs weigh? Can you put them in order from heaviest to lightest?</a:t>
            </a:r>
            <a:endParaRPr lang="en-GB" dirty="0"/>
          </a:p>
        </p:txBody>
      </p:sp>
      <p:sp>
        <p:nvSpPr>
          <p:cNvPr id="11" name="Rectangle 10"/>
          <p:cNvSpPr/>
          <p:nvPr/>
        </p:nvSpPr>
        <p:spPr>
          <a:xfrm>
            <a:off x="7246513" y="1794224"/>
            <a:ext cx="4765184" cy="646331"/>
          </a:xfrm>
          <a:prstGeom prst="rect">
            <a:avLst/>
          </a:prstGeom>
        </p:spPr>
        <p:txBody>
          <a:bodyPr wrap="square">
            <a:spAutoFit/>
          </a:bodyPr>
          <a:lstStyle/>
          <a:p>
            <a:r>
              <a:rPr lang="en-GB" dirty="0" smtClean="0">
                <a:hlinkClick r:id="rId3"/>
              </a:rPr>
              <a:t>https</a:t>
            </a:r>
            <a:r>
              <a:rPr lang="en-GB" dirty="0">
                <a:hlinkClick r:id="rId3"/>
              </a:rPr>
              <a:t>://www.ictgames.com/mobilePage/mostlyPostie/index.html</a:t>
            </a:r>
            <a:endParaRPr lang="en-GB" dirty="0"/>
          </a:p>
        </p:txBody>
      </p:sp>
      <p:sp>
        <p:nvSpPr>
          <p:cNvPr id="12" name="TextBox 11"/>
          <p:cNvSpPr txBox="1"/>
          <p:nvPr/>
        </p:nvSpPr>
        <p:spPr>
          <a:xfrm>
            <a:off x="7556961" y="820065"/>
            <a:ext cx="3438660" cy="707886"/>
          </a:xfrm>
          <a:prstGeom prst="rect">
            <a:avLst/>
          </a:prstGeom>
          <a:noFill/>
        </p:spPr>
        <p:txBody>
          <a:bodyPr wrap="square" rtlCol="0">
            <a:spAutoFit/>
          </a:bodyPr>
          <a:lstStyle/>
          <a:p>
            <a:r>
              <a:rPr lang="en-GB" sz="2000" dirty="0" smtClean="0">
                <a:latin typeface="Letter-join 8" panose="02000805000000020003" pitchFamily="50" charset="0"/>
              </a:rPr>
              <a:t>This is a fun weighing game you can play.</a:t>
            </a:r>
            <a:endParaRPr lang="en-GB" sz="2000" dirty="0">
              <a:latin typeface="Letter-join 8" panose="02000805000000020003" pitchFamily="50" charset="0"/>
            </a:endParaRPr>
          </a:p>
        </p:txBody>
      </p:sp>
      <p:sp>
        <p:nvSpPr>
          <p:cNvPr id="15" name="Rectangle 14"/>
          <p:cNvSpPr/>
          <p:nvPr/>
        </p:nvSpPr>
        <p:spPr>
          <a:xfrm>
            <a:off x="7739825" y="4507403"/>
            <a:ext cx="4089008" cy="646331"/>
          </a:xfrm>
          <a:prstGeom prst="rect">
            <a:avLst/>
          </a:prstGeom>
        </p:spPr>
        <p:txBody>
          <a:bodyPr wrap="square">
            <a:spAutoFit/>
          </a:bodyPr>
          <a:lstStyle/>
          <a:p>
            <a:r>
              <a:rPr lang="en-GB" dirty="0">
                <a:hlinkClick r:id="rId4"/>
              </a:rPr>
              <a:t>https://www.teacherled.com/iresources/scales/mass/</a:t>
            </a:r>
            <a:endParaRPr lang="en-GB" dirty="0"/>
          </a:p>
        </p:txBody>
      </p:sp>
      <p:sp>
        <p:nvSpPr>
          <p:cNvPr id="16" name="TextBox 15"/>
          <p:cNvSpPr txBox="1"/>
          <p:nvPr/>
        </p:nvSpPr>
        <p:spPr>
          <a:xfrm>
            <a:off x="8022069" y="3928055"/>
            <a:ext cx="2508444" cy="646331"/>
          </a:xfrm>
          <a:prstGeom prst="rect">
            <a:avLst/>
          </a:prstGeom>
          <a:noFill/>
        </p:spPr>
        <p:txBody>
          <a:bodyPr wrap="square" rtlCol="0">
            <a:spAutoFit/>
          </a:bodyPr>
          <a:lstStyle/>
          <a:p>
            <a:r>
              <a:rPr lang="en-GB" dirty="0" smtClean="0">
                <a:latin typeface="Letter-join 8" panose="02000805000000020003" pitchFamily="50" charset="0"/>
              </a:rPr>
              <a:t>Some interactive scales.</a:t>
            </a:r>
            <a:endParaRPr lang="en-GB" dirty="0">
              <a:latin typeface="Letter-join 8" panose="02000805000000020003" pitchFamily="50" charset="0"/>
            </a:endParaRPr>
          </a:p>
        </p:txBody>
      </p:sp>
    </p:spTree>
    <p:extLst>
      <p:ext uri="{BB962C8B-B14F-4D97-AF65-F5344CB8AC3E}">
        <p14:creationId xmlns:p14="http://schemas.microsoft.com/office/powerpoint/2010/main" val="47086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31819" y="154546"/>
            <a:ext cx="3322750" cy="1815882"/>
          </a:xfrm>
          <a:prstGeom prst="rect">
            <a:avLst/>
          </a:prstGeom>
          <a:noFill/>
        </p:spPr>
        <p:txBody>
          <a:bodyPr wrap="square" rtlCol="0">
            <a:spAutoFit/>
          </a:bodyPr>
          <a:lstStyle/>
          <a:p>
            <a:r>
              <a:rPr lang="en-GB" sz="3200" b="1" dirty="0" smtClean="0"/>
              <a:t>English</a:t>
            </a:r>
            <a:r>
              <a:rPr lang="en-GB" sz="2000" b="1" dirty="0" smtClean="0"/>
              <a:t> – Using the plan you made yesterday write a letter to the Egg Box Dragon asking him to help you find an item you have lost. </a:t>
            </a:r>
            <a:endParaRPr lang="en-GB" sz="2000" b="1" dirty="0"/>
          </a:p>
        </p:txBody>
      </p:sp>
      <p:sp>
        <p:nvSpPr>
          <p:cNvPr id="10" name="TextBox 9"/>
          <p:cNvSpPr txBox="1"/>
          <p:nvPr/>
        </p:nvSpPr>
        <p:spPr>
          <a:xfrm>
            <a:off x="5640946" y="386366"/>
            <a:ext cx="4301544" cy="4893647"/>
          </a:xfrm>
          <a:prstGeom prst="rect">
            <a:avLst/>
          </a:prstGeom>
          <a:noFill/>
        </p:spPr>
        <p:txBody>
          <a:bodyPr wrap="square" rtlCol="0">
            <a:spAutoFit/>
          </a:bodyPr>
          <a:lstStyle/>
          <a:p>
            <a:r>
              <a:rPr lang="en-GB" sz="2400" b="1" dirty="0" smtClean="0">
                <a:solidFill>
                  <a:srgbClr val="FF0000"/>
                </a:solidFill>
              </a:rPr>
              <a:t>Remember to include the features of the letter you learnt yesterday</a:t>
            </a:r>
          </a:p>
          <a:p>
            <a:endParaRPr lang="en-GB" sz="2400" b="1" dirty="0">
              <a:solidFill>
                <a:srgbClr val="FF0000"/>
              </a:solidFill>
            </a:endParaRPr>
          </a:p>
          <a:p>
            <a:pPr marL="285750" indent="-285750">
              <a:buFont typeface="Arial" panose="020B0604020202020204" pitchFamily="34" charset="0"/>
              <a:buChar char="•"/>
            </a:pPr>
            <a:r>
              <a:rPr lang="en-GB" sz="2400" b="1" dirty="0" smtClean="0">
                <a:solidFill>
                  <a:srgbClr val="FF0000"/>
                </a:solidFill>
              </a:rPr>
              <a:t>Your Address</a:t>
            </a:r>
          </a:p>
          <a:p>
            <a:pPr marL="285750" indent="-285750">
              <a:buFont typeface="Arial" panose="020B0604020202020204" pitchFamily="34" charset="0"/>
              <a:buChar char="•"/>
            </a:pPr>
            <a:r>
              <a:rPr lang="en-GB" sz="2400" b="1" dirty="0" smtClean="0">
                <a:solidFill>
                  <a:srgbClr val="FF0000"/>
                </a:solidFill>
              </a:rPr>
              <a:t>Their Address</a:t>
            </a:r>
          </a:p>
          <a:p>
            <a:pPr marL="285750" indent="-285750">
              <a:buFont typeface="Arial" panose="020B0604020202020204" pitchFamily="34" charset="0"/>
              <a:buChar char="•"/>
            </a:pPr>
            <a:r>
              <a:rPr lang="en-GB" sz="2400" b="1" dirty="0" smtClean="0">
                <a:solidFill>
                  <a:srgbClr val="FF0000"/>
                </a:solidFill>
              </a:rPr>
              <a:t>Dear or To</a:t>
            </a:r>
          </a:p>
          <a:p>
            <a:pPr marL="285750" indent="-285750">
              <a:buFont typeface="Arial" panose="020B0604020202020204" pitchFamily="34" charset="0"/>
              <a:buChar char="•"/>
            </a:pPr>
            <a:r>
              <a:rPr lang="en-GB" sz="2400" b="1" dirty="0" smtClean="0">
                <a:solidFill>
                  <a:srgbClr val="FF0000"/>
                </a:solidFill>
              </a:rPr>
              <a:t>Introduce yourself</a:t>
            </a:r>
          </a:p>
          <a:p>
            <a:pPr marL="285750" indent="-285750">
              <a:buFont typeface="Arial" panose="020B0604020202020204" pitchFamily="34" charset="0"/>
              <a:buChar char="•"/>
            </a:pPr>
            <a:r>
              <a:rPr lang="en-GB" sz="2400" b="1" dirty="0" smtClean="0">
                <a:solidFill>
                  <a:srgbClr val="FF0000"/>
                </a:solidFill>
              </a:rPr>
              <a:t>Be polite</a:t>
            </a:r>
          </a:p>
          <a:p>
            <a:pPr marL="285750" indent="-285750">
              <a:buFont typeface="Arial" panose="020B0604020202020204" pitchFamily="34" charset="0"/>
              <a:buChar char="•"/>
            </a:pPr>
            <a:r>
              <a:rPr lang="en-GB" sz="2400" b="1" dirty="0" smtClean="0">
                <a:solidFill>
                  <a:srgbClr val="FF0000"/>
                </a:solidFill>
              </a:rPr>
              <a:t>Can you ask him some questions ?</a:t>
            </a:r>
          </a:p>
          <a:p>
            <a:pPr marL="285750" indent="-285750">
              <a:buFont typeface="Arial" panose="020B0604020202020204" pitchFamily="34" charset="0"/>
              <a:buChar char="•"/>
            </a:pPr>
            <a:r>
              <a:rPr lang="en-GB" sz="2400" b="1" dirty="0" smtClean="0">
                <a:solidFill>
                  <a:srgbClr val="FF0000"/>
                </a:solidFill>
              </a:rPr>
              <a:t>Can you write more than one paragraph?</a:t>
            </a:r>
          </a:p>
        </p:txBody>
      </p:sp>
      <p:pic>
        <p:nvPicPr>
          <p:cNvPr id="11" name="Picture 10"/>
          <p:cNvPicPr>
            <a:picLocks noChangeAspect="1"/>
          </p:cNvPicPr>
          <p:nvPr/>
        </p:nvPicPr>
        <p:blipFill>
          <a:blip r:embed="rId2"/>
          <a:stretch>
            <a:fillRect/>
          </a:stretch>
        </p:blipFill>
        <p:spPr>
          <a:xfrm>
            <a:off x="669701" y="1928100"/>
            <a:ext cx="3694895" cy="4837536"/>
          </a:xfrm>
          <a:prstGeom prst="rect">
            <a:avLst/>
          </a:prstGeom>
        </p:spPr>
      </p:pic>
    </p:spTree>
    <p:extLst>
      <p:ext uri="{BB962C8B-B14F-4D97-AF65-F5344CB8AC3E}">
        <p14:creationId xmlns:p14="http://schemas.microsoft.com/office/powerpoint/2010/main" val="14047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880" y="398103"/>
            <a:ext cx="4953407" cy="369332"/>
          </a:xfrm>
          <a:prstGeom prst="rect">
            <a:avLst/>
          </a:prstGeom>
        </p:spPr>
        <p:txBody>
          <a:bodyPr wrap="none">
            <a:spAutoFit/>
          </a:bodyPr>
          <a:lstStyle/>
          <a:p>
            <a:r>
              <a:rPr lang="en-GB" dirty="0"/>
              <a:t>https://www.youtube.com/watch?v=iHoErQuFw_4</a:t>
            </a:r>
          </a:p>
        </p:txBody>
      </p:sp>
      <p:pic>
        <p:nvPicPr>
          <p:cNvPr id="5" name="Picture 4"/>
          <p:cNvPicPr>
            <a:picLocks noChangeAspect="1"/>
          </p:cNvPicPr>
          <p:nvPr/>
        </p:nvPicPr>
        <p:blipFill>
          <a:blip r:embed="rId2"/>
          <a:stretch>
            <a:fillRect/>
          </a:stretch>
        </p:blipFill>
        <p:spPr>
          <a:xfrm>
            <a:off x="214649" y="864493"/>
            <a:ext cx="5815616" cy="3256745"/>
          </a:xfrm>
          <a:prstGeom prst="rect">
            <a:avLst/>
          </a:prstGeom>
        </p:spPr>
      </p:pic>
      <p:pic>
        <p:nvPicPr>
          <p:cNvPr id="7" name="Picture 6"/>
          <p:cNvPicPr>
            <a:picLocks noChangeAspect="1"/>
          </p:cNvPicPr>
          <p:nvPr/>
        </p:nvPicPr>
        <p:blipFill>
          <a:blip r:embed="rId3"/>
          <a:stretch>
            <a:fillRect/>
          </a:stretch>
        </p:blipFill>
        <p:spPr>
          <a:xfrm>
            <a:off x="4891825" y="2492865"/>
            <a:ext cx="6209719" cy="4126876"/>
          </a:xfrm>
          <a:prstGeom prst="rect">
            <a:avLst/>
          </a:prstGeom>
        </p:spPr>
      </p:pic>
      <p:sp>
        <p:nvSpPr>
          <p:cNvPr id="8" name="TextBox 7"/>
          <p:cNvSpPr txBox="1"/>
          <p:nvPr/>
        </p:nvSpPr>
        <p:spPr>
          <a:xfrm>
            <a:off x="6516710" y="767435"/>
            <a:ext cx="4018208" cy="646331"/>
          </a:xfrm>
          <a:prstGeom prst="rect">
            <a:avLst/>
          </a:prstGeom>
          <a:noFill/>
        </p:spPr>
        <p:txBody>
          <a:bodyPr wrap="square" rtlCol="0">
            <a:spAutoFit/>
          </a:bodyPr>
          <a:lstStyle/>
          <a:p>
            <a:r>
              <a:rPr lang="en-GB" dirty="0" smtClean="0"/>
              <a:t>To help you stay active you could try some yoga. Ask the family to join you!</a:t>
            </a:r>
            <a:endParaRPr lang="en-GB" dirty="0"/>
          </a:p>
        </p:txBody>
      </p:sp>
    </p:spTree>
    <p:extLst>
      <p:ext uri="{BB962C8B-B14F-4D97-AF65-F5344CB8AC3E}">
        <p14:creationId xmlns:p14="http://schemas.microsoft.com/office/powerpoint/2010/main" val="314207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3326</TotalTime>
  <Words>508</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Letter-join 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MrsGodbold</dc:creator>
  <cp:lastModifiedBy>MrsGodbold</cp:lastModifiedBy>
  <cp:revision>88</cp:revision>
  <dcterms:created xsi:type="dcterms:W3CDTF">2020-03-18T10:58:18Z</dcterms:created>
  <dcterms:modified xsi:type="dcterms:W3CDTF">2020-03-24T12:39:51Z</dcterms:modified>
</cp:coreProperties>
</file>