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3HZ600UDeu/dnOd/LVyuw==" hashData="gVGboFuIE5JSmocf/1VyH+ROrAsAR1A085ovIFDtH5nGo+2ns5cw6gLFHFSviXW98ijWSyg/O12wmgqPpAnxQA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2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9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9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9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Cedar class - 23</a:t>
            </a:r>
            <a:r>
              <a:rPr lang="en-GB" sz="4400" b="0" strike="noStrike" spc="-1" baseline="14000000">
                <a:latin typeface="Calibri"/>
              </a:rPr>
              <a:t>rd</a:t>
            </a:r>
            <a:r>
              <a:rPr lang="en-GB" sz="4400" b="0" strike="noStrike" spc="-1">
                <a:latin typeface="Calibri"/>
              </a:rPr>
              <a:t> March 2020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04000" y="987120"/>
            <a:ext cx="9071280" cy="39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0" u="sng" strike="noStrike" spc="-1">
                <a:uFillTx/>
                <a:latin typeface="Arial"/>
              </a:rPr>
              <a:t>Timetable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b="0" strike="noStrike" spc="-1">
                <a:latin typeface="Arial"/>
              </a:rPr>
              <a:t>Spelling – ‘ch’ or ‘tch’ </a:t>
            </a:r>
          </a:p>
          <a:p>
            <a:pPr algn="ctr">
              <a:lnSpc>
                <a:spcPct val="100000"/>
              </a:lnSpc>
            </a:pPr>
            <a:r>
              <a:rPr lang="en-GB" sz="2800" b="0" strike="noStrike" spc="-1">
                <a:latin typeface="Arial"/>
              </a:rPr>
              <a:t>Maths: converting pounds and pence, Ordering amounts of money.</a:t>
            </a:r>
          </a:p>
          <a:p>
            <a:pPr algn="ctr">
              <a:lnSpc>
                <a:spcPct val="100000"/>
              </a:lnSpc>
            </a:pPr>
            <a:r>
              <a:rPr lang="en-GB" sz="2800" b="0" strike="noStrike" spc="-1">
                <a:latin typeface="Arial"/>
              </a:rPr>
              <a:t>Brain break!</a:t>
            </a:r>
          </a:p>
          <a:p>
            <a:pPr algn="ctr">
              <a:lnSpc>
                <a:spcPct val="100000"/>
              </a:lnSpc>
            </a:pPr>
            <a:r>
              <a:rPr lang="en-GB" sz="2800" b="0" strike="noStrike" spc="-1">
                <a:latin typeface="Arial"/>
              </a:rPr>
              <a:t>English: to begin to write a poem.</a:t>
            </a:r>
          </a:p>
          <a:p>
            <a:pPr algn="ctr">
              <a:lnSpc>
                <a:spcPct val="100000"/>
              </a:lnSpc>
            </a:pPr>
            <a:r>
              <a:rPr lang="en-GB" sz="2800" b="0" strike="noStrike" spc="-1">
                <a:latin typeface="Arial"/>
              </a:rPr>
              <a:t>Arithmetic: 3 times table skills.</a:t>
            </a:r>
          </a:p>
          <a:p>
            <a:pPr algn="ctr">
              <a:lnSpc>
                <a:spcPct val="100000"/>
              </a:lnSpc>
            </a:pPr>
            <a:r>
              <a:rPr lang="en-GB" sz="2800" b="0" strike="noStrike" spc="-1">
                <a:latin typeface="Arial"/>
              </a:rPr>
              <a:t>Brain break!</a:t>
            </a:r>
          </a:p>
          <a:p>
            <a:pPr algn="ctr">
              <a:lnSpc>
                <a:spcPct val="100000"/>
              </a:lnSpc>
            </a:pPr>
            <a:r>
              <a:rPr lang="en-GB" sz="2800" b="0" strike="noStrike" spc="-1">
                <a:latin typeface="Arial"/>
              </a:rPr>
              <a:t>History: investigating features of an Anglo-Saxon house</a:t>
            </a:r>
          </a:p>
          <a:p>
            <a:pPr algn="ctr">
              <a:lnSpc>
                <a:spcPct val="100000"/>
              </a:lnSpc>
            </a:pPr>
            <a:r>
              <a:rPr lang="en-GB" sz="2800" b="0" strike="noStrike" spc="-1">
                <a:latin typeface="Arial"/>
              </a:rPr>
              <a:t>Art/English: illustrating our reading books.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/>
        </p:blipFill>
        <p:spPr>
          <a:xfrm>
            <a:off x="1368000" y="864000"/>
            <a:ext cx="7286040" cy="288540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1584000" y="216000"/>
            <a:ext cx="662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Complete the statements using &lt;, &gt; or =</a:t>
            </a:r>
          </a:p>
        </p:txBody>
      </p:sp>
      <p:sp>
        <p:nvSpPr>
          <p:cNvPr id="106" name="CustomShape 2"/>
          <p:cNvSpPr/>
          <p:nvPr/>
        </p:nvSpPr>
        <p:spPr>
          <a:xfrm>
            <a:off x="504000" y="4176000"/>
            <a:ext cx="8121960" cy="11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Don’t forget, to remember what &lt; or &gt; mean, imagine it as a crocodile’s mouth!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The crocodile ALWAYS eats the bigger number!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E.g. 7 &gt;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1368000" y="864000"/>
            <a:ext cx="7286040" cy="288540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1584000" y="216000"/>
            <a:ext cx="662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Complete the statements using &lt;, &gt; or =</a:t>
            </a:r>
          </a:p>
        </p:txBody>
      </p:sp>
      <p:sp>
        <p:nvSpPr>
          <p:cNvPr id="109" name="CustomShape 2"/>
          <p:cNvSpPr/>
          <p:nvPr/>
        </p:nvSpPr>
        <p:spPr>
          <a:xfrm>
            <a:off x="504000" y="4176000"/>
            <a:ext cx="8121960" cy="11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Don’t forget, to remember what &lt; or &gt; mean, imagine it as a crocodile’s mouth!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The crocodile ALWAYS eats the bigger number!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E.g. 7 &gt; 2</a:t>
            </a:r>
          </a:p>
        </p:txBody>
      </p:sp>
      <p:sp>
        <p:nvSpPr>
          <p:cNvPr id="110" name="CustomShape 3"/>
          <p:cNvSpPr/>
          <p:nvPr/>
        </p:nvSpPr>
        <p:spPr>
          <a:xfrm>
            <a:off x="3312000" y="1440000"/>
            <a:ext cx="719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&lt;</a:t>
            </a:r>
          </a:p>
        </p:txBody>
      </p:sp>
      <p:sp>
        <p:nvSpPr>
          <p:cNvPr id="111" name="CustomShape 4"/>
          <p:cNvSpPr/>
          <p:nvPr/>
        </p:nvSpPr>
        <p:spPr>
          <a:xfrm>
            <a:off x="3384000" y="2605680"/>
            <a:ext cx="719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&gt;</a:t>
            </a:r>
          </a:p>
        </p:txBody>
      </p:sp>
      <p:sp>
        <p:nvSpPr>
          <p:cNvPr id="112" name="CustomShape 5"/>
          <p:cNvSpPr/>
          <p:nvPr/>
        </p:nvSpPr>
        <p:spPr>
          <a:xfrm>
            <a:off x="6120000" y="1453680"/>
            <a:ext cx="719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&gt;</a:t>
            </a:r>
          </a:p>
        </p:txBody>
      </p:sp>
      <p:sp>
        <p:nvSpPr>
          <p:cNvPr id="113" name="CustomShape 6"/>
          <p:cNvSpPr/>
          <p:nvPr/>
        </p:nvSpPr>
        <p:spPr>
          <a:xfrm>
            <a:off x="6048000" y="2592000"/>
            <a:ext cx="719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2661120" y="1043640"/>
            <a:ext cx="4761720" cy="327600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2088000" y="360000"/>
            <a:ext cx="590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Complete the conversion table</a:t>
            </a:r>
          </a:p>
        </p:txBody>
      </p:sp>
      <p:sp>
        <p:nvSpPr>
          <p:cNvPr id="116" name="CustomShape 2"/>
          <p:cNvSpPr/>
          <p:nvPr/>
        </p:nvSpPr>
        <p:spPr>
          <a:xfrm>
            <a:off x="7704000" y="1224000"/>
            <a:ext cx="1655640" cy="21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Remember slide 8 and how we convert between pounds and pence, and just pence.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088000" y="360000"/>
            <a:ext cx="590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Complete the conversion table</a:t>
            </a:r>
          </a:p>
        </p:txBody>
      </p:sp>
      <p:sp>
        <p:nvSpPr>
          <p:cNvPr id="118" name="CustomShape 2"/>
          <p:cNvSpPr/>
          <p:nvPr/>
        </p:nvSpPr>
        <p:spPr>
          <a:xfrm>
            <a:off x="7704000" y="1224000"/>
            <a:ext cx="1655640" cy="21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Remember slide 8 and how we convert between pounds and pence, and just pence.</a:t>
            </a:r>
          </a:p>
        </p:txBody>
      </p:sp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2694240" y="1108080"/>
            <a:ext cx="4695120" cy="345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360" y="1760760"/>
            <a:ext cx="9071280" cy="111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Copy your challenge questions out into your book before solving them.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-287640" y="-82440"/>
            <a:ext cx="4535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Bronze challenge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122" name="Picture 121"/>
          <p:cNvPicPr/>
          <p:nvPr/>
        </p:nvPicPr>
        <p:blipFill>
          <a:blip r:embed="rId2"/>
          <a:stretch/>
        </p:blipFill>
        <p:spPr>
          <a:xfrm>
            <a:off x="182880" y="662040"/>
            <a:ext cx="3056760" cy="2361600"/>
          </a:xfrm>
          <a:prstGeom prst="rect">
            <a:avLst/>
          </a:prstGeom>
          <a:ln>
            <a:noFill/>
          </a:ln>
        </p:spPr>
      </p:pic>
      <p:pic>
        <p:nvPicPr>
          <p:cNvPr id="123" name="Picture 122"/>
          <p:cNvPicPr/>
          <p:nvPr/>
        </p:nvPicPr>
        <p:blipFill>
          <a:blip r:embed="rId3"/>
          <a:stretch/>
        </p:blipFill>
        <p:spPr>
          <a:xfrm>
            <a:off x="183960" y="3168000"/>
            <a:ext cx="3199680" cy="1294560"/>
          </a:xfrm>
          <a:prstGeom prst="rect">
            <a:avLst/>
          </a:prstGeom>
          <a:ln>
            <a:noFill/>
          </a:ln>
        </p:spPr>
      </p:pic>
      <p:pic>
        <p:nvPicPr>
          <p:cNvPr id="124" name="Picture 123"/>
          <p:cNvPicPr/>
          <p:nvPr/>
        </p:nvPicPr>
        <p:blipFill>
          <a:blip r:embed="rId4"/>
          <a:stretch/>
        </p:blipFill>
        <p:spPr>
          <a:xfrm>
            <a:off x="3888000" y="720000"/>
            <a:ext cx="2856960" cy="1428120"/>
          </a:xfrm>
          <a:prstGeom prst="rect">
            <a:avLst/>
          </a:prstGeom>
          <a:ln>
            <a:noFill/>
          </a:ln>
        </p:spPr>
      </p:pic>
      <p:sp>
        <p:nvSpPr>
          <p:cNvPr id="125" name="Line 2"/>
          <p:cNvSpPr/>
          <p:nvPr/>
        </p:nvSpPr>
        <p:spPr>
          <a:xfrm>
            <a:off x="3744000" y="648000"/>
            <a:ext cx="0" cy="47520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" name="Picture 125"/>
          <p:cNvPicPr/>
          <p:nvPr/>
        </p:nvPicPr>
        <p:blipFill>
          <a:blip r:embed="rId5"/>
          <a:stretch/>
        </p:blipFill>
        <p:spPr>
          <a:xfrm>
            <a:off x="4201200" y="2592000"/>
            <a:ext cx="3142440" cy="226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-287640" y="-82440"/>
            <a:ext cx="4535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Silver challenge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28" name="Line 2"/>
          <p:cNvSpPr/>
          <p:nvPr/>
        </p:nvSpPr>
        <p:spPr>
          <a:xfrm>
            <a:off x="3744000" y="648000"/>
            <a:ext cx="0" cy="47520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9" name="Picture 128"/>
          <p:cNvPicPr/>
          <p:nvPr/>
        </p:nvPicPr>
        <p:blipFill>
          <a:blip r:embed="rId2"/>
          <a:stretch/>
        </p:blipFill>
        <p:spPr>
          <a:xfrm>
            <a:off x="288000" y="815760"/>
            <a:ext cx="3075840" cy="2351880"/>
          </a:xfrm>
          <a:prstGeom prst="rect">
            <a:avLst/>
          </a:prstGeom>
          <a:ln>
            <a:noFill/>
          </a:ln>
        </p:spPr>
      </p:pic>
      <p:pic>
        <p:nvPicPr>
          <p:cNvPr id="130" name="Picture 129"/>
          <p:cNvPicPr/>
          <p:nvPr/>
        </p:nvPicPr>
        <p:blipFill>
          <a:blip r:embed="rId3"/>
          <a:stretch/>
        </p:blipFill>
        <p:spPr>
          <a:xfrm>
            <a:off x="360000" y="3428280"/>
            <a:ext cx="3218760" cy="1323360"/>
          </a:xfrm>
          <a:prstGeom prst="rect">
            <a:avLst/>
          </a:prstGeom>
          <a:ln>
            <a:noFill/>
          </a:ln>
        </p:spPr>
      </p:pic>
      <p:pic>
        <p:nvPicPr>
          <p:cNvPr id="131" name="Picture 130"/>
          <p:cNvPicPr/>
          <p:nvPr/>
        </p:nvPicPr>
        <p:blipFill>
          <a:blip r:embed="rId4"/>
          <a:stretch/>
        </p:blipFill>
        <p:spPr>
          <a:xfrm>
            <a:off x="4069800" y="864000"/>
            <a:ext cx="2913840" cy="1456560"/>
          </a:xfrm>
          <a:prstGeom prst="rect">
            <a:avLst/>
          </a:prstGeom>
          <a:ln>
            <a:noFill/>
          </a:ln>
        </p:spPr>
      </p:pic>
      <p:pic>
        <p:nvPicPr>
          <p:cNvPr id="132" name="Picture 131"/>
          <p:cNvPicPr/>
          <p:nvPr/>
        </p:nvPicPr>
        <p:blipFill>
          <a:blip r:embed="rId5"/>
          <a:stretch/>
        </p:blipFill>
        <p:spPr>
          <a:xfrm>
            <a:off x="4032000" y="2629440"/>
            <a:ext cx="3161520" cy="226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-287640" y="-82440"/>
            <a:ext cx="4535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Gold challenge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34" name="Line 2"/>
          <p:cNvSpPr/>
          <p:nvPr/>
        </p:nvSpPr>
        <p:spPr>
          <a:xfrm>
            <a:off x="3744000" y="648000"/>
            <a:ext cx="0" cy="47520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" name="Picture 134"/>
          <p:cNvPicPr/>
          <p:nvPr/>
        </p:nvPicPr>
        <p:blipFill>
          <a:blip r:embed="rId2"/>
          <a:stretch/>
        </p:blipFill>
        <p:spPr>
          <a:xfrm>
            <a:off x="360000" y="797760"/>
            <a:ext cx="2923560" cy="2513880"/>
          </a:xfrm>
          <a:prstGeom prst="rect">
            <a:avLst/>
          </a:prstGeom>
          <a:ln>
            <a:noFill/>
          </a:ln>
        </p:spPr>
      </p:pic>
      <p:pic>
        <p:nvPicPr>
          <p:cNvPr id="136" name="Picture 135"/>
          <p:cNvPicPr/>
          <p:nvPr/>
        </p:nvPicPr>
        <p:blipFill>
          <a:blip r:embed="rId3"/>
          <a:stretch/>
        </p:blipFill>
        <p:spPr>
          <a:xfrm>
            <a:off x="351360" y="3590280"/>
            <a:ext cx="3104280" cy="1161360"/>
          </a:xfrm>
          <a:prstGeom prst="rect">
            <a:avLst/>
          </a:prstGeom>
          <a:ln>
            <a:noFill/>
          </a:ln>
        </p:spPr>
      </p:pic>
      <p:pic>
        <p:nvPicPr>
          <p:cNvPr id="137" name="Picture 136"/>
          <p:cNvPicPr/>
          <p:nvPr/>
        </p:nvPicPr>
        <p:blipFill>
          <a:blip r:embed="rId4"/>
          <a:stretch/>
        </p:blipFill>
        <p:spPr>
          <a:xfrm>
            <a:off x="4239360" y="681120"/>
            <a:ext cx="3104280" cy="2342520"/>
          </a:xfrm>
          <a:prstGeom prst="rect">
            <a:avLst/>
          </a:prstGeom>
          <a:ln>
            <a:noFill/>
          </a:ln>
        </p:spPr>
      </p:pic>
      <p:pic>
        <p:nvPicPr>
          <p:cNvPr id="138" name="Picture 137"/>
          <p:cNvPicPr/>
          <p:nvPr/>
        </p:nvPicPr>
        <p:blipFill>
          <a:blip r:embed="rId5"/>
          <a:stretch/>
        </p:blipFill>
        <p:spPr>
          <a:xfrm>
            <a:off x="4032000" y="3105000"/>
            <a:ext cx="3152160" cy="229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Answers – please mark your work.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504000" y="1172520"/>
            <a:ext cx="338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Bronze answers</a:t>
            </a:r>
          </a:p>
        </p:txBody>
      </p:sp>
      <p:sp>
        <p:nvSpPr>
          <p:cNvPr id="141" name="CustomShape 3"/>
          <p:cNvSpPr/>
          <p:nvPr/>
        </p:nvSpPr>
        <p:spPr>
          <a:xfrm>
            <a:off x="4032000" y="1172520"/>
            <a:ext cx="166320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Silver answers</a:t>
            </a:r>
          </a:p>
        </p:txBody>
      </p:sp>
      <p:sp>
        <p:nvSpPr>
          <p:cNvPr id="142" name="CustomShape 4"/>
          <p:cNvSpPr/>
          <p:nvPr/>
        </p:nvSpPr>
        <p:spPr>
          <a:xfrm>
            <a:off x="7056000" y="1172520"/>
            <a:ext cx="157500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Gold answers</a:t>
            </a: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288000" y="1922760"/>
            <a:ext cx="3218760" cy="1532880"/>
          </a:xfrm>
          <a:prstGeom prst="rect">
            <a:avLst/>
          </a:prstGeom>
          <a:ln>
            <a:noFill/>
          </a:ln>
        </p:spPr>
      </p:pic>
      <p:sp>
        <p:nvSpPr>
          <p:cNvPr id="144" name="Line 5"/>
          <p:cNvSpPr/>
          <p:nvPr/>
        </p:nvSpPr>
        <p:spPr>
          <a:xfrm>
            <a:off x="3744000" y="1172520"/>
            <a:ext cx="0" cy="429948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5" name="Picture 144"/>
          <p:cNvPicPr/>
          <p:nvPr/>
        </p:nvPicPr>
        <p:blipFill>
          <a:blip r:embed="rId3"/>
          <a:stretch/>
        </p:blipFill>
        <p:spPr>
          <a:xfrm>
            <a:off x="3816000" y="1656000"/>
            <a:ext cx="3209040" cy="1818720"/>
          </a:xfrm>
          <a:prstGeom prst="rect">
            <a:avLst/>
          </a:prstGeom>
          <a:ln>
            <a:noFill/>
          </a:ln>
        </p:spPr>
      </p:pic>
      <p:sp>
        <p:nvSpPr>
          <p:cNvPr id="146" name="Line 6"/>
          <p:cNvSpPr/>
          <p:nvPr/>
        </p:nvSpPr>
        <p:spPr>
          <a:xfrm>
            <a:off x="6984000" y="1080000"/>
            <a:ext cx="0" cy="429948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Picture 146"/>
          <p:cNvPicPr/>
          <p:nvPr/>
        </p:nvPicPr>
        <p:blipFill>
          <a:blip r:embed="rId4"/>
          <a:stretch/>
        </p:blipFill>
        <p:spPr>
          <a:xfrm>
            <a:off x="7084440" y="1609920"/>
            <a:ext cx="1123200" cy="189720"/>
          </a:xfrm>
          <a:prstGeom prst="rect">
            <a:avLst/>
          </a:prstGeom>
          <a:ln>
            <a:noFill/>
          </a:ln>
        </p:spPr>
      </p:pic>
      <p:pic>
        <p:nvPicPr>
          <p:cNvPr id="148" name="Picture 147"/>
          <p:cNvPicPr/>
          <p:nvPr/>
        </p:nvPicPr>
        <p:blipFill>
          <a:blip r:embed="rId5"/>
          <a:stretch/>
        </p:blipFill>
        <p:spPr>
          <a:xfrm>
            <a:off x="7073640" y="1816200"/>
            <a:ext cx="990000" cy="199440"/>
          </a:xfrm>
          <a:prstGeom prst="rect">
            <a:avLst/>
          </a:prstGeom>
          <a:ln>
            <a:noFill/>
          </a:ln>
        </p:spPr>
      </p:pic>
      <p:pic>
        <p:nvPicPr>
          <p:cNvPr id="149" name="Picture 148"/>
          <p:cNvPicPr/>
          <p:nvPr/>
        </p:nvPicPr>
        <p:blipFill>
          <a:blip r:embed="rId6"/>
          <a:stretch/>
        </p:blipFill>
        <p:spPr>
          <a:xfrm>
            <a:off x="7025400" y="2016000"/>
            <a:ext cx="2780640" cy="370800"/>
          </a:xfrm>
          <a:prstGeom prst="rect">
            <a:avLst/>
          </a:prstGeom>
          <a:ln>
            <a:noFill/>
          </a:ln>
        </p:spPr>
      </p:pic>
      <p:pic>
        <p:nvPicPr>
          <p:cNvPr id="150" name="Picture 149"/>
          <p:cNvPicPr/>
          <p:nvPr/>
        </p:nvPicPr>
        <p:blipFill>
          <a:blip r:embed="rId7"/>
          <a:stretch/>
        </p:blipFill>
        <p:spPr>
          <a:xfrm>
            <a:off x="7025400" y="2414880"/>
            <a:ext cx="2952000" cy="60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Brain break!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13356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u="sng" strike="noStrike" spc="-1">
                <a:uFillTx/>
                <a:latin typeface="Calibri"/>
              </a:rPr>
              <a:t>Spellings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189360" y="936000"/>
            <a:ext cx="7442280" cy="443592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7920000" y="936000"/>
            <a:ext cx="1943640" cy="44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Write a list of words which follow this rule: either ending in ch or tch.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Don’t forget, the ‘t’ protects lonely vowels!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English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720000" y="1440000"/>
            <a:ext cx="8567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LO: to begin to create a poem.</a:t>
            </a:r>
          </a:p>
        </p:txBody>
      </p:sp>
      <p:sp>
        <p:nvSpPr>
          <p:cNvPr id="154" name="CustomShape 3"/>
          <p:cNvSpPr/>
          <p:nvPr/>
        </p:nvSpPr>
        <p:spPr>
          <a:xfrm>
            <a:off x="1584000" y="2448000"/>
            <a:ext cx="5975640" cy="21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We will be continuing with Arthur’s story in ‘Arthur and the Golden Rope’.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The last time we read, Arthur had captured the sounds of a cat’s footfall and had just climbed the world tree.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A branch had snapped and he was plummeting to the ground!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1160" y="72000"/>
            <a:ext cx="5100480" cy="5513760"/>
          </a:xfrm>
          <a:prstGeom prst="rect">
            <a:avLst/>
          </a:prstGeom>
          <a:ln>
            <a:noFill/>
          </a:ln>
        </p:spPr>
      </p:pic>
      <p:pic>
        <p:nvPicPr>
          <p:cNvPr id="156" name="Picture 155"/>
          <p:cNvPicPr/>
          <p:nvPr/>
        </p:nvPicPr>
        <p:blipFill>
          <a:blip r:embed="rId3"/>
          <a:stretch/>
        </p:blipFill>
        <p:spPr>
          <a:xfrm>
            <a:off x="5501520" y="1584000"/>
            <a:ext cx="3714120" cy="90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/>
          <p:cNvPicPr/>
          <p:nvPr/>
        </p:nvPicPr>
        <p:blipFill>
          <a:blip r:embed="rId2"/>
          <a:stretch/>
        </p:blipFill>
        <p:spPr>
          <a:xfrm>
            <a:off x="617760" y="112680"/>
            <a:ext cx="8848080" cy="544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/>
          <p:cNvPicPr/>
          <p:nvPr/>
        </p:nvPicPr>
        <p:blipFill>
          <a:blip r:embed="rId2"/>
          <a:stretch/>
        </p:blipFill>
        <p:spPr>
          <a:xfrm>
            <a:off x="60120" y="0"/>
            <a:ext cx="7571520" cy="566928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7704000" y="432000"/>
            <a:ext cx="2087640" cy="41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How could you describe the golden rope?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Write some ideas down under your golden rope.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Try and use a wide range of: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Adjectives,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Similes,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Metaphors.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Try for 5 at least.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The golden rope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648000" y="1368000"/>
            <a:ext cx="8711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Can you remember which two ingredients were required to make the golden rope?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The golden rope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648000" y="1368000"/>
            <a:ext cx="8711640" cy="29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Can you remember which two ingredients were required to make the golden rope?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1) The sound of a cat’s footfall,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2) The roots of a mountain.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In the original Norse myth further impossible items were needed to create the rope, including: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1) The breath of a fish,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2) The beard of a woman,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3) Spittle from a bird.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The golden rope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504000" y="702360"/>
            <a:ext cx="8711640" cy="46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Task: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Can you think of any other impossible items which could be part of the recipe for the golden rope? 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Write a subheading </a:t>
            </a:r>
            <a:r>
              <a:rPr lang="en-GB" sz="1800" b="0" u="sng" strike="noStrike" spc="-1">
                <a:uFillTx/>
                <a:latin typeface="Arial"/>
              </a:rPr>
              <a:t>‘Ingredients for Arthur’s Golden Rope’</a:t>
            </a:r>
            <a:r>
              <a:rPr lang="en-GB" sz="1800" b="0" strike="noStrike" spc="-1">
                <a:latin typeface="Arial"/>
              </a:rPr>
              <a:t> and write your items down. Try and come up with at least 10. </a:t>
            </a:r>
            <a:r>
              <a:rPr lang="en-GB" sz="1800" b="1" u="sng" strike="noStrike" spc="-1">
                <a:uFillTx/>
                <a:latin typeface="Arial"/>
              </a:rPr>
              <a:t>See my example on the next slide for what I am looking for!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Focus on: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Using adjectives, metaphors and similes.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Neat handwriting.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See the next slide for an example of what your book should look like.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u="sng" strike="noStrike" spc="-1">
                <a:uFillTx/>
                <a:latin typeface="Arial"/>
              </a:rPr>
              <a:t>We will be using these to create a poem tomorrow, so focus on great detail for your items.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48000" y="864000"/>
            <a:ext cx="38156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u="sng" strike="noStrike" spc="-1">
                <a:uFillTx/>
                <a:latin typeface="Arial"/>
              </a:rPr>
              <a:t>LO: to begin to create a poem.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4968000" y="360000"/>
            <a:ext cx="4175640" cy="3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u="sng" strike="noStrike" spc="-1">
                <a:uFillTx/>
                <a:latin typeface="Arial"/>
              </a:rPr>
              <a:t>Monday 23</a:t>
            </a:r>
            <a:r>
              <a:rPr lang="en-GB" sz="1800" b="0" u="sng" strike="noStrike" spc="-1" baseline="14000000">
                <a:uFillTx/>
                <a:latin typeface="Arial"/>
              </a:rPr>
              <a:t>rd</a:t>
            </a:r>
            <a:r>
              <a:rPr lang="en-GB" sz="1800" b="0" u="sng" strike="noStrike" spc="-1">
                <a:uFillTx/>
                <a:latin typeface="Arial"/>
              </a:rPr>
              <a:t> March 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720000" y="1368000"/>
            <a:ext cx="3959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i="1" strike="noStrike" spc="-1">
                <a:latin typeface="Arial"/>
              </a:rPr>
              <a:t>Descriptions of the golden rope.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504000" y="2133720"/>
            <a:ext cx="38156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u="sng" strike="noStrike" spc="-1">
                <a:uFillTx/>
                <a:latin typeface="Arial"/>
              </a:rPr>
              <a:t>Ingredients for Arthur’s golden rope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792000" y="2664000"/>
            <a:ext cx="6839640" cy="23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The pickled toe nails of an evil wizard from the fiery caves under Mount Zarg.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……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……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…...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93560" y="204840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u="sng" strike="noStrike" spc="-1">
                <a:uFillTx/>
                <a:latin typeface="Calibri"/>
              </a:rPr>
              <a:t>Arithmetic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u="sng" strike="noStrike" spc="-1">
                <a:uFillTx/>
                <a:latin typeface="Calibri"/>
              </a:rPr>
              <a:t>Arithmetic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432000" y="1368000"/>
            <a:ext cx="9071640" cy="23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Count in 3s up from the following numbers: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9 – down in 3s.  9, __, __, __.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15 – up in 3s. 15, __, __, __, __, __.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22 – up in 3s. 22, __, __, __, __, __.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122 – up in 3s. 122, __, __, __, __, __.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u="sng" strike="noStrike" spc="-1">
                <a:uFillTx/>
                <a:latin typeface="Calibri"/>
              </a:rPr>
              <a:t>Maths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864000" y="1584000"/>
            <a:ext cx="8279640" cy="100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b="0" strike="noStrike" spc="-1">
                <a:latin typeface="Arial"/>
              </a:rPr>
              <a:t>LO: to convert pounds and pence and order amounts of money.</a:t>
            </a:r>
          </a:p>
        </p:txBody>
      </p:sp>
      <p:sp>
        <p:nvSpPr>
          <p:cNvPr id="83" name="CustomShape 3"/>
          <p:cNvSpPr/>
          <p:nvPr/>
        </p:nvSpPr>
        <p:spPr>
          <a:xfrm>
            <a:off x="1440000" y="3312000"/>
            <a:ext cx="655164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Year 3s – choose the challenge level you feel is best for you.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Year 4s – please try the gold challenge first. If you find it too difficult, go back to the silver one.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u="sng" strike="noStrike" spc="-1">
                <a:uFillTx/>
                <a:latin typeface="Calibri"/>
              </a:rPr>
              <a:t>Arithmetic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32000" y="1368000"/>
            <a:ext cx="9071640" cy="23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Count in 3s up from the following numbers: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9 – down in 3s.  9, 6, 3, 0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15 – up in 3s. 15, 18, 21, 24, 27, 30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22 – up in 3s. 22, 25, 28, 31, 34, 37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122 – up in 3s. 122, 125, 128, 131, 134, 137</a:t>
            </a:r>
          </a:p>
        </p:txBody>
      </p:sp>
      <p:sp>
        <p:nvSpPr>
          <p:cNvPr id="176" name="Line 3"/>
          <p:cNvSpPr/>
          <p:nvPr/>
        </p:nvSpPr>
        <p:spPr>
          <a:xfrm>
            <a:off x="4752000" y="3096000"/>
            <a:ext cx="1872000" cy="288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Line 4"/>
          <p:cNvSpPr/>
          <p:nvPr/>
        </p:nvSpPr>
        <p:spPr>
          <a:xfrm flipV="1">
            <a:off x="5256000" y="3528000"/>
            <a:ext cx="1368000" cy="7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7128000" y="3168000"/>
            <a:ext cx="20156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Can you see the pattern here?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78"/>
          <p:cNvPicPr/>
          <p:nvPr/>
        </p:nvPicPr>
        <p:blipFill>
          <a:blip r:embed="rId2"/>
          <a:stretch/>
        </p:blipFill>
        <p:spPr>
          <a:xfrm>
            <a:off x="958680" y="504000"/>
            <a:ext cx="2856960" cy="430452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4680000" y="1080000"/>
            <a:ext cx="29516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Practise your three times tables out loud.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76000" y="432000"/>
            <a:ext cx="8711640" cy="367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We are going to focus on using our times tables quickly to solve problems.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Try these, please try and solve them using your mental maths knowledge of your times tables.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Write your answers in your book.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1) 3 X 3 = ?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2) 12 X 3 = ?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3) ? = 8 X 3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4) 9 </a:t>
            </a:r>
            <a:r>
              <a:rPr lang="en-GB" sz="1800" b="0" strike="noStrike" spc="-1">
                <a:latin typeface="Arial"/>
                <a:ea typeface="Arial"/>
              </a:rPr>
              <a:t>÷ 3 = ?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  <a:ea typeface="Arial"/>
              </a:rPr>
              <a:t>5) ? = 12 ÷ 3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  <a:ea typeface="Arial"/>
              </a:rPr>
              <a:t>6) 24 ÷ 3 = ?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  <a:ea typeface="Arial"/>
              </a:rPr>
              <a:t>7) ? ÷ 3 = 1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Brain break!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u="sng" strike="noStrike" spc="-1">
                <a:uFillTx/>
                <a:latin typeface="Calibri"/>
              </a:rPr>
              <a:t>History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720000" y="1296000"/>
            <a:ext cx="8711640" cy="29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In History we have been studying the Anglo-Saxons and Vikings.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We have been focussing on the Anglo-Saxons over the past few weeks, but so far our lessons have been on what the Anglo-Saxons did in general.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Today, we are going to look at the layout of an Anglo-Saxon home.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You might remember when we did a very similar activity on a stone age house.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At the end of the activity, see if you can write a few sentences comparing and contrasting the Anglo-Saxon home to the stone age home.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latin typeface="Calibri"/>
              </a:rPr>
              <a:t>The task: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76000" y="1368000"/>
            <a:ext cx="8927640" cy="367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On the next slide there is a bronze level labelling challenge. The slide afterwards has a silver level challenge.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1) Write the LO in your book (LO: to explore the features of an Anglo-Saxon house). Choose your challenge level.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2) If you have access to a printer, you could print the slide out to label the home, if not then do your best to copy the drawing of the Anglo-Saxon home. I want to see how well you can label the home, so don’t worry what the drawing looks like too much!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3) Use the wordbank to label the parts of the home.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4) Try and find and label the smoke hole.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5) Colour the drawing in.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6) Write a few sentences </a:t>
            </a:r>
            <a:r>
              <a:rPr lang="en-GB" sz="1800" b="1" strike="noStrike" spc="-1">
                <a:latin typeface="Arial"/>
              </a:rPr>
              <a:t>comparing and contrasting</a:t>
            </a:r>
            <a:r>
              <a:rPr lang="en-GB" sz="1800" b="0" strike="noStrike" spc="-1">
                <a:latin typeface="Arial"/>
              </a:rPr>
              <a:t> the Anglo-Saxon home to a stone age home.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7) Check and mark your work (bronze answers on slide 37, silver answers on slide 38.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741600" y="222120"/>
            <a:ext cx="8600400" cy="52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7"/>
          <p:cNvPicPr/>
          <p:nvPr/>
        </p:nvPicPr>
        <p:blipFill>
          <a:blip r:embed="rId2"/>
          <a:stretch/>
        </p:blipFill>
        <p:spPr>
          <a:xfrm>
            <a:off x="598320" y="1800"/>
            <a:ext cx="8886960" cy="566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88"/>
          <p:cNvPicPr/>
          <p:nvPr/>
        </p:nvPicPr>
        <p:blipFill>
          <a:blip r:embed="rId2"/>
          <a:stretch/>
        </p:blipFill>
        <p:spPr>
          <a:xfrm>
            <a:off x="713160" y="253080"/>
            <a:ext cx="8657640" cy="52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/>
          <p:cNvPicPr/>
          <p:nvPr/>
        </p:nvPicPr>
        <p:blipFill>
          <a:blip r:embed="rId2"/>
          <a:stretch/>
        </p:blipFill>
        <p:spPr>
          <a:xfrm>
            <a:off x="612360" y="32760"/>
            <a:ext cx="8858880" cy="566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1"/>
          <p:cNvPicPr/>
          <p:nvPr/>
        </p:nvPicPr>
        <p:blipFill>
          <a:blip r:embed="rId2"/>
          <a:stretch/>
        </p:blipFill>
        <p:spPr>
          <a:xfrm>
            <a:off x="0" y="869760"/>
            <a:ext cx="6767640" cy="479988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3528000" y="216000"/>
            <a:ext cx="2591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u="sng" strike="noStrike" spc="-1">
                <a:uFillTx/>
                <a:latin typeface="Arial"/>
              </a:rPr>
              <a:t>Starter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7128000" y="936000"/>
            <a:ext cx="2015640" cy="174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Century Gothic"/>
              </a:rPr>
              <a:t>Find 4 different ways to make £1 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u="sng" strike="noStrike" spc="-1">
                <a:uFillTx/>
                <a:latin typeface="Calibri"/>
              </a:rPr>
              <a:t>English/Art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864000" y="1110240"/>
            <a:ext cx="8495640" cy="367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Please make sure that you are reading for at least 20 minutes a day.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For Art today, I would like you to show me that you are reading by creating an illustration for part of your book.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Use 20 minutes of this lesson time to read your reading book. Then, choose a particularly exciting or action-packed part of the story.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Your task is to draw a picture which sums up what has just happened in the story.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Do this under the following LO.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LO: to illustrate my reading book.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1_0"/>
          <p:cNvPicPr/>
          <p:nvPr/>
        </p:nvPicPr>
        <p:blipFill>
          <a:blip r:embed="rId2"/>
          <a:stretch/>
        </p:blipFill>
        <p:spPr>
          <a:xfrm>
            <a:off x="0" y="869760"/>
            <a:ext cx="6767640" cy="479988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3528000" y="216000"/>
            <a:ext cx="2591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u="sng" strike="noStrike" spc="-1">
                <a:uFillTx/>
                <a:latin typeface="Arial"/>
              </a:rPr>
              <a:t>Starter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7128000" y="936000"/>
            <a:ext cx="2015640" cy="174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Century Gothic"/>
              </a:rPr>
              <a:t>Find 4 different ways to make £1 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6912000" y="2078640"/>
            <a:ext cx="2591640" cy="29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FF0000"/>
                </a:solidFill>
                <a:latin typeface="Century Gothic"/>
              </a:rPr>
              <a:t>Various answers, for example: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FF0000"/>
                </a:solidFill>
                <a:latin typeface="Century Gothic"/>
              </a:rPr>
              <a:t>50p + 50p = £1; 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FF0000"/>
                </a:solidFill>
                <a:latin typeface="Century Gothic"/>
              </a:rPr>
              <a:t>20p + 20p + 20p + 20p + 20p = £1; 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FF0000"/>
                </a:solidFill>
                <a:latin typeface="Century Gothic"/>
              </a:rPr>
              <a:t>50p + 20p + 10p + 10p + 10p = £1; 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FF0000"/>
                </a:solidFill>
                <a:latin typeface="Century Gothic"/>
              </a:rPr>
              <a:t>50p + 20p + 20p + 10p = £1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448920" y="325080"/>
            <a:ext cx="6861240" cy="485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448920" y="325080"/>
            <a:ext cx="6861240" cy="485856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544000" y="3456000"/>
            <a:ext cx="2591640" cy="29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FF0000"/>
                </a:solidFill>
                <a:latin typeface="Century Gothic"/>
              </a:rPr>
              <a:t>10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FF0000"/>
                </a:solidFill>
                <a:latin typeface="Century Gothic"/>
              </a:rPr>
              <a:t>2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FF0000"/>
                </a:solidFill>
                <a:latin typeface="Century Gothic"/>
              </a:rPr>
              <a:t>5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FF0000"/>
                </a:solidFill>
                <a:latin typeface="Century Gothic"/>
              </a:rPr>
              <a:t>20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7560000" y="1008000"/>
            <a:ext cx="20876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1p, 2p, 5p, 10p, 20p, 50p, £1, £2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32360" y="-1044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u="sng" strike="noStrike" spc="-1">
                <a:uFillTx/>
                <a:latin typeface="Calibri"/>
              </a:rPr>
              <a:t>Example questions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144000" y="720000"/>
            <a:ext cx="5304600" cy="490464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5544000" y="750240"/>
            <a:ext cx="3455640" cy="46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100p = £1.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200p = £2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300p = £3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And so on…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To work out how many pounds and pence we have, take the tens and ones: these are your pence.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The hundreds of pence we have can be converted to pounds and then added to the pence.</a:t>
            </a: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E.g. 154p. Take the tens and ones – 54p.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We have 100p left – 100p = £1.</a:t>
            </a: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£1 + 54p = £1.54p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32360" y="-1044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u="sng" strike="noStrike" spc="-1">
                <a:uFillTx/>
                <a:latin typeface="Calibri"/>
              </a:rPr>
              <a:t>Example questions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99" name="Picture 98"/>
          <p:cNvPicPr/>
          <p:nvPr/>
        </p:nvPicPr>
        <p:blipFill>
          <a:blip r:embed="rId2"/>
          <a:stretch/>
        </p:blipFill>
        <p:spPr>
          <a:xfrm>
            <a:off x="144000" y="720000"/>
            <a:ext cx="5304600" cy="4904640"/>
          </a:xfrm>
          <a:prstGeom prst="rect">
            <a:avLst/>
          </a:prstGeom>
          <a:ln>
            <a:noFill/>
          </a:ln>
        </p:spPr>
      </p:pic>
      <p:sp>
        <p:nvSpPr>
          <p:cNvPr id="100" name="Line 2"/>
          <p:cNvSpPr/>
          <p:nvPr/>
        </p:nvSpPr>
        <p:spPr>
          <a:xfrm>
            <a:off x="2016000" y="2088000"/>
            <a:ext cx="1512000" cy="9360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Line 3"/>
          <p:cNvSpPr/>
          <p:nvPr/>
        </p:nvSpPr>
        <p:spPr>
          <a:xfrm>
            <a:off x="2016000" y="3096000"/>
            <a:ext cx="1656000" cy="17280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Line 4"/>
          <p:cNvSpPr/>
          <p:nvPr/>
        </p:nvSpPr>
        <p:spPr>
          <a:xfrm flipV="1">
            <a:off x="2016000" y="2160000"/>
            <a:ext cx="1656000" cy="18720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Line 5"/>
          <p:cNvSpPr/>
          <p:nvPr/>
        </p:nvSpPr>
        <p:spPr>
          <a:xfrm flipV="1">
            <a:off x="2016000" y="4104000"/>
            <a:ext cx="1656000" cy="7920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1450</Words>
  <Application>Microsoft Office PowerPoint</Application>
  <PresentationFormat>Custom</PresentationFormat>
  <Paragraphs>198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Gothic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Jack Keeble</dc:creator>
  <dc:description/>
  <cp:lastModifiedBy>Jack Keeble</cp:lastModifiedBy>
  <cp:revision>24</cp:revision>
  <dcterms:created xsi:type="dcterms:W3CDTF">2020-03-20T09:49:20Z</dcterms:created>
  <dcterms:modified xsi:type="dcterms:W3CDTF">2020-03-20T13:19:27Z</dcterms:modified>
  <dc:language>en-GB</dc:language>
</cp:coreProperties>
</file>