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GwTkZ3Ln0GZOUKfVIE7g==" hashData="ymvKEnVrBx2KWivfYNG3sTTlDqjr0Ob32k3IwLmAf2ZAcgrTgk0GlG+8vgjITicNAfzLPPl1nOqN71C4AJE/cA=="/>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6" d="100"/>
          <a:sy n="126" d="100"/>
        </p:scale>
        <p:origin x="2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24"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27"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32"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41"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43"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45"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GB" sz="3200" b="0" strike="noStrike" spc="-1">
              <a:latin typeface="Arial"/>
            </a:endParaRPr>
          </a:p>
        </p:txBody>
      </p:sp>
      <p:sp>
        <p:nvSpPr>
          <p:cNvPr id="46"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226080"/>
            <a:ext cx="9072000" cy="438840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5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latin typeface="Arial"/>
            </a:endParaRPr>
          </a:p>
        </p:txBody>
      </p:sp>
      <p:sp>
        <p:nvSpPr>
          <p:cNvPr id="51"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GB" sz="3200" b="0" strike="noStrike" spc="-1">
              <a:latin typeface="Arial"/>
            </a:endParaRPr>
          </a:p>
        </p:txBody>
      </p:sp>
      <p:sp>
        <p:nvSpPr>
          <p:cNvPr id="52"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3" name="PlaceHolder 2"/>
          <p:cNvSpPr>
            <a:spLocks noGrp="1"/>
          </p:cNvSpPr>
          <p:nvPr>
            <p:ph type="subTitle"/>
          </p:nvPr>
        </p:nvSpPr>
        <p:spPr>
          <a:xfrm>
            <a:off x="504000" y="1326600"/>
            <a:ext cx="9072000" cy="328860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54"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GB" sz="3200" b="0" strike="noStrike" spc="-1">
              <a:latin typeface="Arial"/>
            </a:endParaRPr>
          </a:p>
        </p:txBody>
      </p:sp>
      <p:sp>
        <p:nvSpPr>
          <p:cNvPr id="55"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latin typeface="Arial"/>
            </a:endParaRPr>
          </a:p>
        </p:txBody>
      </p:sp>
      <p:sp>
        <p:nvSpPr>
          <p:cNvPr id="56"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58"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latin typeface="Arial"/>
            </a:endParaRPr>
          </a:p>
        </p:txBody>
      </p:sp>
      <p:sp>
        <p:nvSpPr>
          <p:cNvPr id="59"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latin typeface="Arial"/>
            </a:endParaRPr>
          </a:p>
        </p:txBody>
      </p:sp>
      <p:sp>
        <p:nvSpPr>
          <p:cNvPr id="60"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62" name="PlaceHolder 2"/>
          <p:cNvSpPr>
            <a:spLocks noGrp="1"/>
          </p:cNvSpPr>
          <p:nvPr>
            <p:ph type="body"/>
          </p:nvPr>
        </p:nvSpPr>
        <p:spPr>
          <a:xfrm>
            <a:off x="504000" y="1326600"/>
            <a:ext cx="9072000" cy="1568520"/>
          </a:xfrm>
          <a:prstGeom prst="rect">
            <a:avLst/>
          </a:prstGeom>
        </p:spPr>
        <p:txBody>
          <a:bodyPr lIns="0" tIns="0" rIns="0" bIns="0">
            <a:normAutofit/>
          </a:bodyPr>
          <a:lstStyle/>
          <a:p>
            <a:endParaRPr lang="en-GB" sz="3200" b="0" strike="noStrike" spc="-1">
              <a:latin typeface="Arial"/>
            </a:endParaRPr>
          </a:p>
        </p:txBody>
      </p:sp>
      <p:sp>
        <p:nvSpPr>
          <p:cNvPr id="63" name="PlaceHolder 3"/>
          <p:cNvSpPr>
            <a:spLocks noGrp="1"/>
          </p:cNvSpPr>
          <p:nvPr>
            <p:ph type="body"/>
          </p:nvPr>
        </p:nvSpPr>
        <p:spPr>
          <a:xfrm>
            <a:off x="504000" y="3044520"/>
            <a:ext cx="907200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65"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latin typeface="Arial"/>
            </a:endParaRPr>
          </a:p>
        </p:txBody>
      </p:sp>
      <p:sp>
        <p:nvSpPr>
          <p:cNvPr id="66"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latin typeface="Arial"/>
            </a:endParaRPr>
          </a:p>
        </p:txBody>
      </p:sp>
      <p:sp>
        <p:nvSpPr>
          <p:cNvPr id="67"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GB" sz="3200" b="0" strike="noStrike" spc="-1">
              <a:latin typeface="Arial"/>
            </a:endParaRPr>
          </a:p>
        </p:txBody>
      </p:sp>
      <p:sp>
        <p:nvSpPr>
          <p:cNvPr id="68" name="PlaceHolder 5"/>
          <p:cNvSpPr>
            <a:spLocks noGrp="1"/>
          </p:cNvSpPr>
          <p:nvPr>
            <p:ph type="body"/>
          </p:nvPr>
        </p:nvSpPr>
        <p:spPr>
          <a:xfrm>
            <a:off x="5152680" y="3044520"/>
            <a:ext cx="442692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70" name="PlaceHolder 2"/>
          <p:cNvSpPr>
            <a:spLocks noGrp="1"/>
          </p:cNvSpPr>
          <p:nvPr>
            <p:ph type="body"/>
          </p:nvPr>
        </p:nvSpPr>
        <p:spPr>
          <a:xfrm>
            <a:off x="504000" y="1326600"/>
            <a:ext cx="2921040" cy="1568520"/>
          </a:xfrm>
          <a:prstGeom prst="rect">
            <a:avLst/>
          </a:prstGeom>
        </p:spPr>
        <p:txBody>
          <a:bodyPr lIns="0" tIns="0" rIns="0" bIns="0">
            <a:normAutofit/>
          </a:bodyPr>
          <a:lstStyle/>
          <a:p>
            <a:endParaRPr lang="en-GB" sz="3200" b="0" strike="noStrike" spc="-1">
              <a:latin typeface="Arial"/>
            </a:endParaRPr>
          </a:p>
        </p:txBody>
      </p:sp>
      <p:sp>
        <p:nvSpPr>
          <p:cNvPr id="71" name="PlaceHolder 3"/>
          <p:cNvSpPr>
            <a:spLocks noGrp="1"/>
          </p:cNvSpPr>
          <p:nvPr>
            <p:ph type="body"/>
          </p:nvPr>
        </p:nvSpPr>
        <p:spPr>
          <a:xfrm>
            <a:off x="3571560" y="1326600"/>
            <a:ext cx="2921040" cy="1568520"/>
          </a:xfrm>
          <a:prstGeom prst="rect">
            <a:avLst/>
          </a:prstGeom>
        </p:spPr>
        <p:txBody>
          <a:bodyPr lIns="0" tIns="0" rIns="0" bIns="0">
            <a:normAutofit/>
          </a:bodyPr>
          <a:lstStyle/>
          <a:p>
            <a:endParaRPr lang="en-GB" sz="3200" b="0" strike="noStrike" spc="-1">
              <a:latin typeface="Arial"/>
            </a:endParaRPr>
          </a:p>
        </p:txBody>
      </p:sp>
      <p:sp>
        <p:nvSpPr>
          <p:cNvPr id="72" name="PlaceHolder 4"/>
          <p:cNvSpPr>
            <a:spLocks noGrp="1"/>
          </p:cNvSpPr>
          <p:nvPr>
            <p:ph type="body"/>
          </p:nvPr>
        </p:nvSpPr>
        <p:spPr>
          <a:xfrm>
            <a:off x="6639120" y="1326600"/>
            <a:ext cx="2921040" cy="1568520"/>
          </a:xfrm>
          <a:prstGeom prst="rect">
            <a:avLst/>
          </a:prstGeom>
        </p:spPr>
        <p:txBody>
          <a:bodyPr lIns="0" tIns="0" rIns="0" bIns="0">
            <a:normAutofit/>
          </a:bodyPr>
          <a:lstStyle/>
          <a:p>
            <a:endParaRPr lang="en-GB" sz="3200" b="0" strike="noStrike" spc="-1">
              <a:latin typeface="Arial"/>
            </a:endParaRPr>
          </a:p>
        </p:txBody>
      </p:sp>
      <p:sp>
        <p:nvSpPr>
          <p:cNvPr id="73" name="PlaceHolder 5"/>
          <p:cNvSpPr>
            <a:spLocks noGrp="1"/>
          </p:cNvSpPr>
          <p:nvPr>
            <p:ph type="body"/>
          </p:nvPr>
        </p:nvSpPr>
        <p:spPr>
          <a:xfrm>
            <a:off x="504000" y="3044520"/>
            <a:ext cx="2921040" cy="1568520"/>
          </a:xfrm>
          <a:prstGeom prst="rect">
            <a:avLst/>
          </a:prstGeom>
        </p:spPr>
        <p:txBody>
          <a:bodyPr lIns="0" tIns="0" rIns="0" bIns="0">
            <a:normAutofit/>
          </a:bodyPr>
          <a:lstStyle/>
          <a:p>
            <a:endParaRPr lang="en-GB" sz="3200" b="0" strike="noStrike" spc="-1">
              <a:latin typeface="Arial"/>
            </a:endParaRPr>
          </a:p>
        </p:txBody>
      </p:sp>
      <p:sp>
        <p:nvSpPr>
          <p:cNvPr id="74" name="PlaceHolder 6"/>
          <p:cNvSpPr>
            <a:spLocks noGrp="1"/>
          </p:cNvSpPr>
          <p:nvPr>
            <p:ph type="body"/>
          </p:nvPr>
        </p:nvSpPr>
        <p:spPr>
          <a:xfrm>
            <a:off x="3571560" y="3044520"/>
            <a:ext cx="2921040" cy="1568520"/>
          </a:xfrm>
          <a:prstGeom prst="rect">
            <a:avLst/>
          </a:prstGeom>
        </p:spPr>
        <p:txBody>
          <a:bodyPr lIns="0" tIns="0" rIns="0" bIns="0">
            <a:normAutofit/>
          </a:bodyPr>
          <a:lstStyle/>
          <a:p>
            <a:endParaRPr lang="en-GB" sz="3200" b="0" strike="noStrike" spc="-1">
              <a:latin typeface="Arial"/>
            </a:endParaRPr>
          </a:p>
        </p:txBody>
      </p:sp>
      <p:sp>
        <p:nvSpPr>
          <p:cNvPr id="75" name="PlaceHolder 7"/>
          <p:cNvSpPr>
            <a:spLocks noGrp="1"/>
          </p:cNvSpPr>
          <p:nvPr>
            <p:ph type="body"/>
          </p:nvPr>
        </p:nvSpPr>
        <p:spPr>
          <a:xfrm>
            <a:off x="6639120" y="3044520"/>
            <a:ext cx="292104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5" name="PlaceHolder 2"/>
          <p:cNvSpPr>
            <a:spLocks noGrp="1"/>
          </p:cNvSpPr>
          <p:nvPr>
            <p:ph type="body"/>
          </p:nvPr>
        </p:nvSpPr>
        <p:spPr>
          <a:xfrm>
            <a:off x="504000" y="1326600"/>
            <a:ext cx="9072000" cy="328860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7"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226080"/>
            <a:ext cx="9072000" cy="4388400"/>
          </a:xfrm>
          <a:prstGeom prst="rect">
            <a:avLst/>
          </a:prstGeom>
        </p:spPr>
        <p:txBody>
          <a:bodyPr lIns="0" tIns="0" rIns="0" bIns="0" anchor="ctr">
            <a:noAutofit/>
          </a:bodyPr>
          <a:lstStyle/>
          <a:p>
            <a:pPr algn="ctr"/>
            <a:endParaRPr lang="en-GB"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12"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5152680" y="1326600"/>
            <a:ext cx="4426920" cy="328860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504000" y="3044520"/>
            <a:ext cx="442692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16" name="PlaceHolder 2"/>
          <p:cNvSpPr>
            <a:spLocks noGrp="1"/>
          </p:cNvSpPr>
          <p:nvPr>
            <p:ph type="body"/>
          </p:nvPr>
        </p:nvSpPr>
        <p:spPr>
          <a:xfrm>
            <a:off x="504000" y="1326600"/>
            <a:ext cx="4426920" cy="328860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5152680" y="3044520"/>
            <a:ext cx="442692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endParaRPr lang="en-GB" sz="4400" b="0" strike="noStrike" spc="-1">
              <a:latin typeface="Arial"/>
            </a:endParaRPr>
          </a:p>
        </p:txBody>
      </p:sp>
      <p:sp>
        <p:nvSpPr>
          <p:cNvPr id="20" name="PlaceHolder 2"/>
          <p:cNvSpPr>
            <a:spLocks noGrp="1"/>
          </p:cNvSpPr>
          <p:nvPr>
            <p:ph type="body"/>
          </p:nvPr>
        </p:nvSpPr>
        <p:spPr>
          <a:xfrm>
            <a:off x="504000" y="1326600"/>
            <a:ext cx="4426920" cy="156852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5152680" y="1326600"/>
            <a:ext cx="4426920" cy="156852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504000" y="3044520"/>
            <a:ext cx="9072000" cy="1568520"/>
          </a:xfrm>
          <a:prstGeom prst="rect">
            <a:avLst/>
          </a:prstGeom>
        </p:spPr>
        <p:txBody>
          <a:bodyPr lIns="0" tIns="0" rIns="0" bIns="0">
            <a:normAutofit/>
          </a:bodyPr>
          <a:lstStyle/>
          <a:p>
            <a:endParaRPr lang="en-GB"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29FC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226080"/>
            <a:ext cx="9070920" cy="945720"/>
          </a:xfrm>
          <a:prstGeom prst="rect">
            <a:avLst/>
          </a:prstGeom>
        </p:spPr>
        <p:txBody>
          <a:bodyPr lIns="0" tIns="0" rIns="0" bIns="0" anchor="ctr">
            <a:noAutofit/>
          </a:bodyPr>
          <a:lstStyle/>
          <a:p>
            <a:pPr algn="ctr"/>
            <a:r>
              <a:rPr lang="en-GB" sz="1800" b="0" strike="noStrike" spc="-1">
                <a:latin typeface="Arial"/>
              </a:rPr>
              <a:t>Click to edit the title text format</a:t>
            </a:r>
          </a:p>
        </p:txBody>
      </p:sp>
      <p:sp>
        <p:nvSpPr>
          <p:cNvPr id="3" name="PlaceHolder 2"/>
          <p:cNvSpPr>
            <a:spLocks noGrp="1"/>
          </p:cNvSpPr>
          <p:nvPr>
            <p:ph type="body"/>
          </p:nvPr>
        </p:nvSpPr>
        <p:spPr>
          <a:xfrm>
            <a:off x="504000" y="1326600"/>
            <a:ext cx="9070920" cy="3287520"/>
          </a:xfrm>
          <a:prstGeom prst="rect">
            <a:avLst/>
          </a:prstGeom>
        </p:spPr>
        <p:txBody>
          <a:bodyPr lIns="0" tIns="0" rIns="0" bIns="0">
            <a:normAutofit/>
          </a:bodyPr>
          <a:lstStyle/>
          <a:p>
            <a:pPr marL="432000" indent="-324000" algn="ctr">
              <a:spcBef>
                <a:spcPts val="1417"/>
              </a:spcBef>
              <a:buClr>
                <a:srgbClr val="000000"/>
              </a:buClr>
              <a:buSzPct val="45000"/>
              <a:buFont typeface="Wingdings" charset="2"/>
              <a:buChar char=""/>
            </a:pPr>
            <a:r>
              <a:rPr lang="en-GB" sz="1800" b="0" strike="noStrike" spc="-1">
                <a:latin typeface="Arial"/>
              </a:rPr>
              <a:t>Click to edit the outline text format</a:t>
            </a:r>
          </a:p>
          <a:p>
            <a:pPr marL="864000" lvl="1" indent="-324000" algn="ctr">
              <a:spcBef>
                <a:spcPts val="1134"/>
              </a:spcBef>
              <a:buClr>
                <a:srgbClr val="000000"/>
              </a:buClr>
              <a:buSzPct val="75000"/>
              <a:buFont typeface="Symbol" charset="2"/>
              <a:buChar char=""/>
            </a:pPr>
            <a:r>
              <a:rPr lang="en-GB" sz="1800" b="0" strike="noStrike" spc="-1">
                <a:latin typeface="Arial"/>
              </a:rPr>
              <a:t>Second Outline Level</a:t>
            </a:r>
          </a:p>
          <a:p>
            <a:pPr marL="1296000" lvl="2" indent="-288000" algn="ctr">
              <a:spcBef>
                <a:spcPts val="850"/>
              </a:spcBef>
              <a:buClr>
                <a:srgbClr val="000000"/>
              </a:buClr>
              <a:buSzPct val="45000"/>
              <a:buFont typeface="Wingdings" charset="2"/>
              <a:buChar char=""/>
            </a:pPr>
            <a:r>
              <a:rPr lang="en-GB" sz="1800" b="0" strike="noStrike" spc="-1">
                <a:latin typeface="Arial"/>
              </a:rPr>
              <a:t>Third Outline Level</a:t>
            </a:r>
          </a:p>
          <a:p>
            <a:pPr marL="1728000" lvl="3" indent="-216000" algn="ctr">
              <a:spcBef>
                <a:spcPts val="567"/>
              </a:spcBef>
              <a:buClr>
                <a:srgbClr val="000000"/>
              </a:buClr>
              <a:buSzPct val="75000"/>
              <a:buFont typeface="Symbol" charset="2"/>
              <a:buChar char=""/>
            </a:pPr>
            <a:r>
              <a:rPr lang="en-GB" sz="1800" b="0" strike="noStrike" spc="-1">
                <a:latin typeface="Arial"/>
              </a:rPr>
              <a:t>Fourth Outline Level</a:t>
            </a:r>
          </a:p>
          <a:p>
            <a:pPr marL="2160000" lvl="4" indent="-216000" algn="ctr">
              <a:spcBef>
                <a:spcPts val="283"/>
              </a:spcBef>
              <a:buClr>
                <a:srgbClr val="000000"/>
              </a:buClr>
              <a:buSzPct val="45000"/>
              <a:buFont typeface="Wingdings" charset="2"/>
              <a:buChar char=""/>
            </a:pPr>
            <a:r>
              <a:rPr lang="en-GB" sz="1800" b="0" strike="noStrike" spc="-1">
                <a:latin typeface="Arial"/>
              </a:rPr>
              <a:t>Fifth Outline Level</a:t>
            </a:r>
          </a:p>
          <a:p>
            <a:pPr marL="2592000" lvl="5" indent="-216000" algn="ctr">
              <a:spcBef>
                <a:spcPts val="283"/>
              </a:spcBef>
              <a:buClr>
                <a:srgbClr val="000000"/>
              </a:buClr>
              <a:buSzPct val="45000"/>
              <a:buFont typeface="Wingdings" charset="2"/>
              <a:buChar char=""/>
            </a:pPr>
            <a:r>
              <a:rPr lang="en-GB" sz="1800" b="0" strike="noStrike" spc="-1">
                <a:latin typeface="Arial"/>
              </a:rPr>
              <a:t>Sixth Outline Level</a:t>
            </a:r>
          </a:p>
          <a:p>
            <a:pPr marL="3024000" lvl="6" indent="-216000" algn="ctr">
              <a:spcBef>
                <a:spcPts val="283"/>
              </a:spcBef>
              <a:buClr>
                <a:srgbClr val="000000"/>
              </a:buClr>
              <a:buSzPct val="45000"/>
              <a:buFont typeface="Wingdings" charset="2"/>
              <a:buChar char=""/>
            </a:pPr>
            <a:r>
              <a:rPr lang="en-GB" sz="18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729FC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226080"/>
            <a:ext cx="9072000" cy="946440"/>
          </a:xfrm>
          <a:prstGeom prst="rect">
            <a:avLst/>
          </a:prstGeom>
        </p:spPr>
        <p:txBody>
          <a:bodyPr lIns="0" tIns="0" rIns="0" bIns="0" anchor="ctr">
            <a:noAutofit/>
          </a:bodyPr>
          <a:lstStyle/>
          <a:p>
            <a:pPr algn="ctr"/>
            <a:r>
              <a:rPr lang="en-GB" sz="4400" b="0" strike="noStrike" spc="-1">
                <a:latin typeface="Arial"/>
              </a:rPr>
              <a:t>Click to edit the title text format</a:t>
            </a:r>
          </a:p>
        </p:txBody>
      </p:sp>
      <p:sp>
        <p:nvSpPr>
          <p:cNvPr id="39" name="PlaceHolder 2"/>
          <p:cNvSpPr>
            <a:spLocks noGrp="1"/>
          </p:cNvSpPr>
          <p:nvPr>
            <p:ph type="body"/>
          </p:nvPr>
        </p:nvSpPr>
        <p:spPr>
          <a:xfrm>
            <a:off x="504000" y="1326600"/>
            <a:ext cx="9072000" cy="32886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29FCF"/>
        </a:solidFill>
        <a:effectLst/>
      </p:bgPr>
    </p:bg>
    <p:spTree>
      <p:nvGrpSpPr>
        <p:cNvPr id="1" name=""/>
        <p:cNvGrpSpPr/>
        <p:nvPr/>
      </p:nvGrpSpPr>
      <p:grpSpPr>
        <a:xfrm>
          <a:off x="0" y="0"/>
          <a:ext cx="0" cy="0"/>
          <a:chOff x="0" y="0"/>
          <a:chExt cx="0" cy="0"/>
        </a:xfrm>
      </p:grpSpPr>
      <p:sp>
        <p:nvSpPr>
          <p:cNvPr id="7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strike="noStrike" spc="-1" dirty="0">
                <a:solidFill>
                  <a:srgbClr val="000000"/>
                </a:solidFill>
                <a:latin typeface="Calibri"/>
                <a:ea typeface="DejaVu Sans"/>
              </a:rPr>
              <a:t>Cedar class – 24</a:t>
            </a:r>
            <a:r>
              <a:rPr lang="en-GB" sz="4400" b="0" strike="noStrike" spc="-1" baseline="30000" dirty="0">
                <a:solidFill>
                  <a:srgbClr val="000000"/>
                </a:solidFill>
                <a:latin typeface="Calibri"/>
                <a:ea typeface="DejaVu Sans"/>
              </a:rPr>
              <a:t>th</a:t>
            </a:r>
            <a:r>
              <a:rPr lang="en-GB" sz="4400" spc="-1" baseline="30000" dirty="0">
                <a:solidFill>
                  <a:srgbClr val="000000"/>
                </a:solidFill>
                <a:latin typeface="Calibri"/>
                <a:ea typeface="DejaVu Sans"/>
              </a:rPr>
              <a:t> </a:t>
            </a:r>
            <a:r>
              <a:rPr lang="en-GB" sz="4400" b="0" strike="noStrike" spc="-1" dirty="0">
                <a:solidFill>
                  <a:srgbClr val="000000"/>
                </a:solidFill>
                <a:latin typeface="Calibri"/>
                <a:ea typeface="DejaVu Sans"/>
              </a:rPr>
              <a:t>March 2020</a:t>
            </a:r>
            <a:endParaRPr lang="en-GB" sz="4400" b="0" strike="noStrike" spc="-1" dirty="0">
              <a:latin typeface="Arial"/>
            </a:endParaRPr>
          </a:p>
        </p:txBody>
      </p:sp>
      <p:sp>
        <p:nvSpPr>
          <p:cNvPr id="77" name="CustomShape 2"/>
          <p:cNvSpPr/>
          <p:nvPr/>
        </p:nvSpPr>
        <p:spPr>
          <a:xfrm>
            <a:off x="504000" y="987120"/>
            <a:ext cx="9070920" cy="39632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2800" b="0" u="sng" strike="noStrike" spc="-1" dirty="0">
                <a:solidFill>
                  <a:srgbClr val="000000"/>
                </a:solidFill>
                <a:uFillTx/>
                <a:latin typeface="Arial"/>
                <a:ea typeface="DejaVu Sans"/>
              </a:rPr>
              <a:t>Timetable</a:t>
            </a:r>
            <a:endParaRPr lang="en-GB" sz="2800" b="0" strike="noStrike" spc="-1" dirty="0">
              <a:latin typeface="Arial"/>
            </a:endParaRPr>
          </a:p>
          <a:p>
            <a:pPr algn="ctr">
              <a:lnSpc>
                <a:spcPct val="100000"/>
              </a:lnSpc>
            </a:pPr>
            <a:r>
              <a:rPr lang="en-GB" sz="2800" b="0" strike="noStrike" spc="-1" dirty="0">
                <a:solidFill>
                  <a:srgbClr val="000000"/>
                </a:solidFill>
                <a:latin typeface="Arial"/>
                <a:ea typeface="DejaVu Sans"/>
              </a:rPr>
              <a:t>Spelling – ‘ch’ or ‘tch’ </a:t>
            </a:r>
            <a:endParaRPr lang="en-GB" sz="2800" b="0" strike="noStrike" spc="-1" dirty="0">
              <a:latin typeface="Arial"/>
            </a:endParaRPr>
          </a:p>
          <a:p>
            <a:pPr algn="ctr">
              <a:lnSpc>
                <a:spcPct val="100000"/>
              </a:lnSpc>
            </a:pPr>
            <a:r>
              <a:rPr lang="en-GB" sz="2800" b="0" strike="noStrike" spc="-1" dirty="0">
                <a:solidFill>
                  <a:srgbClr val="000000"/>
                </a:solidFill>
                <a:latin typeface="Arial"/>
                <a:ea typeface="DejaVu Sans"/>
              </a:rPr>
              <a:t>Maths: to solve problems on counting and ordering money.</a:t>
            </a:r>
            <a:endParaRPr lang="en-GB" sz="2800" b="0" strike="noStrike" spc="-1" dirty="0">
              <a:latin typeface="Arial"/>
            </a:endParaRPr>
          </a:p>
          <a:p>
            <a:pPr algn="ctr">
              <a:lnSpc>
                <a:spcPct val="100000"/>
              </a:lnSpc>
            </a:pPr>
            <a:r>
              <a:rPr lang="en-GB" sz="2800" b="0" strike="noStrike" spc="-1" dirty="0">
                <a:solidFill>
                  <a:srgbClr val="000000"/>
                </a:solidFill>
                <a:latin typeface="Arial"/>
                <a:ea typeface="DejaVu Sans"/>
              </a:rPr>
              <a:t>Brain break!</a:t>
            </a:r>
            <a:endParaRPr lang="en-GB" sz="2800" b="0" strike="noStrike" spc="-1" dirty="0">
              <a:latin typeface="Arial"/>
            </a:endParaRPr>
          </a:p>
          <a:p>
            <a:pPr algn="ctr">
              <a:lnSpc>
                <a:spcPct val="100000"/>
              </a:lnSpc>
            </a:pPr>
            <a:r>
              <a:rPr lang="en-GB" sz="2800" b="0" strike="noStrike" spc="-1" dirty="0">
                <a:solidFill>
                  <a:srgbClr val="000000"/>
                </a:solidFill>
                <a:latin typeface="Arial"/>
                <a:ea typeface="DejaVu Sans"/>
              </a:rPr>
              <a:t>English: to create a poem.</a:t>
            </a:r>
            <a:endParaRPr lang="en-GB" sz="2800" b="0" strike="noStrike" spc="-1" dirty="0">
              <a:latin typeface="Arial"/>
            </a:endParaRPr>
          </a:p>
          <a:p>
            <a:pPr algn="ctr">
              <a:lnSpc>
                <a:spcPct val="100000"/>
              </a:lnSpc>
            </a:pPr>
            <a:r>
              <a:rPr lang="en-GB" sz="2800" b="0" strike="noStrike" spc="-1" dirty="0">
                <a:solidFill>
                  <a:srgbClr val="000000"/>
                </a:solidFill>
                <a:latin typeface="Arial"/>
                <a:ea typeface="DejaVu Sans"/>
              </a:rPr>
              <a:t>Arithmetic: 3 times table skills.</a:t>
            </a:r>
            <a:endParaRPr lang="en-GB" sz="2800" b="0" strike="noStrike" spc="-1" dirty="0">
              <a:latin typeface="Arial"/>
            </a:endParaRPr>
          </a:p>
          <a:p>
            <a:pPr algn="ctr">
              <a:lnSpc>
                <a:spcPct val="100000"/>
              </a:lnSpc>
            </a:pPr>
            <a:r>
              <a:rPr lang="en-GB" sz="2800" b="0" strike="noStrike" spc="-1" dirty="0">
                <a:solidFill>
                  <a:srgbClr val="000000"/>
                </a:solidFill>
                <a:latin typeface="Arial"/>
                <a:ea typeface="DejaVu Sans"/>
              </a:rPr>
              <a:t>Brain break!</a:t>
            </a:r>
            <a:endParaRPr lang="en-GB" sz="2800" b="0" strike="noStrike" spc="-1" dirty="0">
              <a:latin typeface="Arial"/>
            </a:endParaRPr>
          </a:p>
          <a:p>
            <a:pPr algn="ctr">
              <a:lnSpc>
                <a:spcPct val="100000"/>
              </a:lnSpc>
            </a:pPr>
            <a:r>
              <a:rPr lang="en-GB" sz="2800" spc="-1" dirty="0">
                <a:solidFill>
                  <a:srgbClr val="000000"/>
                </a:solidFill>
                <a:latin typeface="Arial"/>
              </a:rPr>
              <a:t>P.E.: water safety.</a:t>
            </a:r>
            <a:endParaRPr lang="en-GB" sz="2800" b="0" strike="noStrike" spc="-1" dirty="0">
              <a:latin typeface="Arial"/>
            </a:endParaRPr>
          </a:p>
          <a:p>
            <a:pPr algn="ctr">
              <a:lnSpc>
                <a:spcPct val="100000"/>
              </a:lnSpc>
            </a:pPr>
            <a:r>
              <a:rPr lang="en-GB" sz="2800" spc="-1" dirty="0">
                <a:solidFill>
                  <a:srgbClr val="000000"/>
                </a:solidFill>
                <a:latin typeface="Arial"/>
              </a:rPr>
              <a:t>PSHE: mindfulness drawing and colouring.</a:t>
            </a:r>
            <a:endParaRPr lang="en-GB" sz="28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pic>
        <p:nvPicPr>
          <p:cNvPr id="104" name="Picture 103"/>
          <p:cNvPicPr/>
          <p:nvPr/>
        </p:nvPicPr>
        <p:blipFill>
          <a:blip r:embed="rId2"/>
          <a:stretch/>
        </p:blipFill>
        <p:spPr>
          <a:xfrm>
            <a:off x="137520" y="936000"/>
            <a:ext cx="5982480" cy="3312000"/>
          </a:xfrm>
          <a:prstGeom prst="rect">
            <a:avLst/>
          </a:prstGeom>
          <a:ln>
            <a:noFill/>
          </a:ln>
        </p:spPr>
      </p:pic>
      <p:sp>
        <p:nvSpPr>
          <p:cNvPr id="105" name="TextShape 2"/>
          <p:cNvSpPr txBox="1"/>
          <p:nvPr/>
        </p:nvSpPr>
        <p:spPr>
          <a:xfrm>
            <a:off x="6480000" y="1152000"/>
            <a:ext cx="3168000" cy="2138040"/>
          </a:xfrm>
          <a:prstGeom prst="rect">
            <a:avLst/>
          </a:prstGeom>
          <a:noFill/>
          <a:ln>
            <a:noFill/>
          </a:ln>
        </p:spPr>
        <p:txBody>
          <a:bodyPr lIns="90000" tIns="45000" rIns="90000" bIns="45000">
            <a:noAutofit/>
          </a:bodyPr>
          <a:lstStyle/>
          <a:p>
            <a:r>
              <a:rPr lang="en-GB" sz="1800" b="0" strike="noStrike" spc="-1" dirty="0">
                <a:latin typeface="Arial"/>
              </a:rPr>
              <a:t>In this question you are being asked to:</a:t>
            </a:r>
          </a:p>
          <a:p>
            <a:endParaRPr lang="en-GB" sz="1800" b="0" strike="noStrike" spc="-1" dirty="0">
              <a:latin typeface="Arial"/>
            </a:endParaRPr>
          </a:p>
          <a:p>
            <a:r>
              <a:rPr lang="en-GB" sz="1800" b="0" strike="noStrike" spc="-1" dirty="0">
                <a:latin typeface="Arial"/>
              </a:rPr>
              <a:t>1) Work out which item costs the least.</a:t>
            </a:r>
          </a:p>
          <a:p>
            <a:r>
              <a:rPr lang="en-GB" sz="1800" b="0" strike="noStrike" spc="-1" dirty="0">
                <a:latin typeface="Arial"/>
              </a:rPr>
              <a:t>2) Write a sentence explaining </a:t>
            </a:r>
            <a:r>
              <a:rPr lang="en-GB" sz="1800" b="0" u="sng" strike="noStrike" spc="-1" dirty="0">
                <a:uFillTx/>
                <a:latin typeface="Arial"/>
              </a:rPr>
              <a:t>how</a:t>
            </a:r>
            <a:r>
              <a:rPr lang="en-GB" sz="1800" b="0" strike="noStrike" spc="-1" dirty="0">
                <a:latin typeface="Arial"/>
              </a:rPr>
              <a:t> you know that it is the least.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pic>
        <p:nvPicPr>
          <p:cNvPr id="107" name="Picture 106"/>
          <p:cNvPicPr/>
          <p:nvPr/>
        </p:nvPicPr>
        <p:blipFill>
          <a:blip r:embed="rId2"/>
          <a:stretch/>
        </p:blipFill>
        <p:spPr>
          <a:xfrm>
            <a:off x="137520" y="936000"/>
            <a:ext cx="5982480" cy="3312000"/>
          </a:xfrm>
          <a:prstGeom prst="rect">
            <a:avLst/>
          </a:prstGeom>
          <a:ln>
            <a:noFill/>
          </a:ln>
        </p:spPr>
      </p:pic>
      <p:sp>
        <p:nvSpPr>
          <p:cNvPr id="108" name="TextShape 2"/>
          <p:cNvSpPr txBox="1"/>
          <p:nvPr/>
        </p:nvSpPr>
        <p:spPr>
          <a:xfrm>
            <a:off x="6480000" y="1152000"/>
            <a:ext cx="3168000" cy="2138040"/>
          </a:xfrm>
          <a:prstGeom prst="rect">
            <a:avLst/>
          </a:prstGeom>
          <a:noFill/>
          <a:ln>
            <a:noFill/>
          </a:ln>
        </p:spPr>
        <p:txBody>
          <a:bodyPr lIns="90000" tIns="45000" rIns="90000" bIns="45000">
            <a:noAutofit/>
          </a:bodyPr>
          <a:lstStyle/>
          <a:p>
            <a:r>
              <a:rPr lang="en-GB" sz="1800" b="0" strike="noStrike" spc="-1" dirty="0">
                <a:latin typeface="Arial"/>
              </a:rPr>
              <a:t>In this question you are being asked to:</a:t>
            </a:r>
          </a:p>
          <a:p>
            <a:endParaRPr lang="en-GB" sz="1800" b="0" strike="noStrike" spc="-1" dirty="0">
              <a:latin typeface="Arial"/>
            </a:endParaRPr>
          </a:p>
          <a:p>
            <a:r>
              <a:rPr lang="en-GB" sz="1800" b="0" strike="noStrike" spc="-1" dirty="0">
                <a:latin typeface="Arial"/>
              </a:rPr>
              <a:t>1) Work out which item costs the least.</a:t>
            </a:r>
          </a:p>
          <a:p>
            <a:r>
              <a:rPr lang="en-GB" sz="1800" b="0" strike="noStrike" spc="-1" dirty="0">
                <a:latin typeface="Arial"/>
              </a:rPr>
              <a:t>2) Write a sentence explaining </a:t>
            </a:r>
            <a:r>
              <a:rPr lang="en-GB" sz="1800" b="0" u="sng" strike="noStrike" spc="-1" dirty="0">
                <a:uFillTx/>
                <a:latin typeface="Arial"/>
              </a:rPr>
              <a:t>how</a:t>
            </a:r>
            <a:r>
              <a:rPr lang="en-GB" sz="1800" b="0" strike="noStrike" spc="-1" dirty="0">
                <a:latin typeface="Arial"/>
              </a:rPr>
              <a:t> you know that it is the least.</a:t>
            </a:r>
          </a:p>
        </p:txBody>
      </p:sp>
      <p:sp>
        <p:nvSpPr>
          <p:cNvPr id="109" name="TextShape 3"/>
          <p:cNvSpPr txBox="1"/>
          <p:nvPr/>
        </p:nvSpPr>
        <p:spPr>
          <a:xfrm>
            <a:off x="144000" y="4536000"/>
            <a:ext cx="9864360" cy="657360"/>
          </a:xfrm>
          <a:prstGeom prst="rect">
            <a:avLst/>
          </a:prstGeom>
          <a:noFill/>
          <a:ln>
            <a:noFill/>
          </a:ln>
        </p:spPr>
        <p:txBody>
          <a:bodyPr lIns="90000" tIns="45000" rIns="90000" bIns="45000">
            <a:noAutofit/>
          </a:bodyPr>
          <a:lstStyle/>
          <a:p>
            <a:r>
              <a:rPr lang="en-GB" sz="2000" b="1" strike="noStrike" spc="-1" dirty="0">
                <a:solidFill>
                  <a:srgbClr val="FF0000"/>
                </a:solidFill>
                <a:latin typeface="Century Gothic"/>
              </a:rPr>
              <a:t>The ice cream is the cheapest because 259p is the same as £2 and 59p, which is less than both £2 and 95p and £2 and 75p.</a:t>
            </a:r>
            <a:endParaRPr lang="en-GB" sz="2000" b="0" strike="noStrike" spc="-1" dirty="0">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sp>
        <p:nvSpPr>
          <p:cNvPr id="111" name="TextShape 2"/>
          <p:cNvSpPr txBox="1"/>
          <p:nvPr/>
        </p:nvSpPr>
        <p:spPr>
          <a:xfrm>
            <a:off x="6480000" y="1152000"/>
            <a:ext cx="3168000" cy="3417840"/>
          </a:xfrm>
          <a:prstGeom prst="rect">
            <a:avLst/>
          </a:prstGeom>
          <a:noFill/>
          <a:ln>
            <a:noFill/>
          </a:ln>
        </p:spPr>
        <p:txBody>
          <a:bodyPr lIns="90000" tIns="45000" rIns="90000" bIns="45000">
            <a:noAutofit/>
          </a:bodyPr>
          <a:lstStyle/>
          <a:p>
            <a:r>
              <a:rPr lang="en-GB" sz="1800" b="0" strike="noStrike" spc="-1" dirty="0">
                <a:latin typeface="Arial"/>
              </a:rPr>
              <a:t>This question has multiple possible correct answers.</a:t>
            </a:r>
          </a:p>
          <a:p>
            <a:endParaRPr lang="en-GB" sz="1800" b="0" strike="noStrike" spc="-1" dirty="0">
              <a:latin typeface="Arial"/>
            </a:endParaRPr>
          </a:p>
          <a:p>
            <a:r>
              <a:rPr lang="en-GB" sz="1800" b="0" strike="noStrike" spc="-1" dirty="0">
                <a:latin typeface="Arial"/>
              </a:rPr>
              <a:t>All you need to do is write down 3 different combinations of money with:</a:t>
            </a:r>
          </a:p>
          <a:p>
            <a:endParaRPr lang="en-GB" sz="1800" b="0" strike="noStrike" spc="-1" dirty="0">
              <a:latin typeface="Arial"/>
            </a:endParaRPr>
          </a:p>
          <a:p>
            <a:r>
              <a:rPr lang="en-GB" sz="1800" b="1" strike="noStrike" spc="-1" dirty="0">
                <a:latin typeface="Arial"/>
              </a:rPr>
              <a:t>Two </a:t>
            </a:r>
            <a:r>
              <a:rPr lang="en-GB" sz="1800" b="1" u="sng" strike="noStrike" spc="-1" dirty="0">
                <a:uFillTx/>
                <a:latin typeface="Arial"/>
              </a:rPr>
              <a:t>different</a:t>
            </a:r>
            <a:r>
              <a:rPr lang="en-GB" sz="1800" b="1" strike="noStrike" spc="-1" dirty="0">
                <a:latin typeface="Arial"/>
              </a:rPr>
              <a:t> silver coins,</a:t>
            </a:r>
            <a:endParaRPr lang="en-GB" sz="1800" b="0" strike="noStrike" spc="-1" dirty="0">
              <a:latin typeface="Arial"/>
            </a:endParaRPr>
          </a:p>
          <a:p>
            <a:r>
              <a:rPr lang="en-GB" sz="1800" b="1" strike="noStrike" spc="-1" dirty="0">
                <a:latin typeface="Arial"/>
              </a:rPr>
              <a:t>One £1 coin.</a:t>
            </a:r>
            <a:endParaRPr lang="en-GB" sz="1800" b="0" strike="noStrike" spc="-1" dirty="0">
              <a:latin typeface="Arial"/>
            </a:endParaRPr>
          </a:p>
          <a:p>
            <a:endParaRPr lang="en-GB" sz="1800" b="0" strike="noStrike" spc="-1" dirty="0">
              <a:latin typeface="Arial"/>
            </a:endParaRPr>
          </a:p>
          <a:p>
            <a:r>
              <a:rPr lang="en-GB" sz="1800" b="0" strike="noStrike" spc="-1" dirty="0">
                <a:latin typeface="Arial"/>
              </a:rPr>
              <a:t>You then need to write it in pounds and pence, and just pence.</a:t>
            </a:r>
          </a:p>
        </p:txBody>
      </p:sp>
      <p:pic>
        <p:nvPicPr>
          <p:cNvPr id="112" name="Picture 111"/>
          <p:cNvPicPr/>
          <p:nvPr/>
        </p:nvPicPr>
        <p:blipFill>
          <a:blip r:embed="rId2"/>
          <a:stretch/>
        </p:blipFill>
        <p:spPr>
          <a:xfrm>
            <a:off x="216000" y="864000"/>
            <a:ext cx="5492160" cy="415980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sp>
        <p:nvSpPr>
          <p:cNvPr id="114" name="TextShape 2"/>
          <p:cNvSpPr txBox="1"/>
          <p:nvPr/>
        </p:nvSpPr>
        <p:spPr>
          <a:xfrm>
            <a:off x="6480000" y="1152000"/>
            <a:ext cx="3168000" cy="3417840"/>
          </a:xfrm>
          <a:prstGeom prst="rect">
            <a:avLst/>
          </a:prstGeom>
          <a:noFill/>
          <a:ln>
            <a:noFill/>
          </a:ln>
        </p:spPr>
        <p:txBody>
          <a:bodyPr lIns="90000" tIns="45000" rIns="90000" bIns="45000">
            <a:noAutofit/>
          </a:bodyPr>
          <a:lstStyle/>
          <a:p>
            <a:r>
              <a:rPr lang="en-GB" sz="1800" b="0" strike="noStrike" spc="-1" dirty="0">
                <a:latin typeface="Arial"/>
              </a:rPr>
              <a:t>This question has multiple possible correct answers.</a:t>
            </a:r>
          </a:p>
          <a:p>
            <a:endParaRPr lang="en-GB" sz="1800" b="0" strike="noStrike" spc="-1" dirty="0">
              <a:latin typeface="Arial"/>
            </a:endParaRPr>
          </a:p>
          <a:p>
            <a:r>
              <a:rPr lang="en-GB" sz="1800" b="0" strike="noStrike" spc="-1" dirty="0">
                <a:latin typeface="Arial"/>
              </a:rPr>
              <a:t>All you need to do is write down 3 different combinations of money with:</a:t>
            </a:r>
          </a:p>
          <a:p>
            <a:endParaRPr lang="en-GB" sz="1800" b="0" strike="noStrike" spc="-1" dirty="0">
              <a:latin typeface="Arial"/>
            </a:endParaRPr>
          </a:p>
          <a:p>
            <a:r>
              <a:rPr lang="en-GB" sz="1800" b="1" strike="noStrike" spc="-1" dirty="0">
                <a:latin typeface="Arial"/>
              </a:rPr>
              <a:t>Two </a:t>
            </a:r>
            <a:r>
              <a:rPr lang="en-GB" sz="1800" b="1" u="sng" strike="noStrike" spc="-1" dirty="0">
                <a:uFillTx/>
                <a:latin typeface="Arial"/>
              </a:rPr>
              <a:t>different</a:t>
            </a:r>
            <a:r>
              <a:rPr lang="en-GB" sz="1800" b="1" strike="noStrike" spc="-1" dirty="0">
                <a:latin typeface="Arial"/>
              </a:rPr>
              <a:t> silver coins,</a:t>
            </a:r>
            <a:endParaRPr lang="en-GB" sz="1800" b="0" strike="noStrike" spc="-1" dirty="0">
              <a:latin typeface="Arial"/>
            </a:endParaRPr>
          </a:p>
          <a:p>
            <a:r>
              <a:rPr lang="en-GB" sz="1800" b="1" strike="noStrike" spc="-1" dirty="0">
                <a:latin typeface="Arial"/>
              </a:rPr>
              <a:t>One £1 coin.</a:t>
            </a:r>
            <a:endParaRPr lang="en-GB" sz="1800" b="0" strike="noStrike" spc="-1" dirty="0">
              <a:latin typeface="Arial"/>
            </a:endParaRPr>
          </a:p>
          <a:p>
            <a:endParaRPr lang="en-GB" sz="1800" b="0" strike="noStrike" spc="-1" dirty="0">
              <a:latin typeface="Arial"/>
            </a:endParaRPr>
          </a:p>
          <a:p>
            <a:r>
              <a:rPr lang="en-GB" sz="1800" b="0" strike="noStrike" spc="-1" dirty="0">
                <a:latin typeface="Arial"/>
              </a:rPr>
              <a:t>You then need to write it in pounds and pence, and just pence.</a:t>
            </a:r>
          </a:p>
        </p:txBody>
      </p:sp>
      <p:pic>
        <p:nvPicPr>
          <p:cNvPr id="115" name="Picture 114"/>
          <p:cNvPicPr/>
          <p:nvPr/>
        </p:nvPicPr>
        <p:blipFill>
          <a:blip r:embed="rId2"/>
          <a:stretch/>
        </p:blipFill>
        <p:spPr>
          <a:xfrm>
            <a:off x="216000" y="834120"/>
            <a:ext cx="5907960" cy="398988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504360" y="1760760"/>
            <a:ext cx="9070920" cy="1118520"/>
          </a:xfrm>
          <a:prstGeom prst="rect">
            <a:avLst/>
          </a:prstGeom>
          <a:noFill/>
          <a:ln>
            <a:noFill/>
          </a:ln>
        </p:spPr>
        <p:style>
          <a:lnRef idx="0">
            <a:scrgbClr r="0" g="0" b="0"/>
          </a:lnRef>
          <a:fillRef idx="0">
            <a:scrgbClr r="0" g="0" b="0"/>
          </a:fillRef>
          <a:effectRef idx="0">
            <a:scrgbClr r="0" g="0" b="0"/>
          </a:effectRef>
          <a:fontRef idx="minor"/>
        </p:style>
      </p:sp>
      <p:sp>
        <p:nvSpPr>
          <p:cNvPr id="117" name="TextShape 2"/>
          <p:cNvSpPr txBox="1"/>
          <p:nvPr/>
        </p:nvSpPr>
        <p:spPr>
          <a:xfrm>
            <a:off x="288000" y="576000"/>
            <a:ext cx="9360000" cy="4006440"/>
          </a:xfrm>
          <a:prstGeom prst="rect">
            <a:avLst/>
          </a:prstGeom>
          <a:noFill/>
          <a:ln>
            <a:noFill/>
          </a:ln>
        </p:spPr>
        <p:txBody>
          <a:bodyPr lIns="90000" tIns="45000" rIns="90000" bIns="45000">
            <a:noAutofit/>
          </a:bodyPr>
          <a:lstStyle/>
          <a:p>
            <a:pPr algn="ctr">
              <a:lnSpc>
                <a:spcPct val="100000"/>
              </a:lnSpc>
            </a:pPr>
            <a:r>
              <a:rPr lang="en-GB" sz="4400" b="0" strike="noStrike" spc="-1" dirty="0">
                <a:solidFill>
                  <a:srgbClr val="000000"/>
                </a:solidFill>
                <a:latin typeface="Calibri"/>
                <a:ea typeface="DejaVu Sans"/>
              </a:rPr>
              <a:t>If you are going to start with Bronze or Silver challenges, go to slide 20 now.</a:t>
            </a:r>
            <a:endParaRPr lang="en-GB" sz="4400" b="0" strike="noStrike" spc="-1" dirty="0">
              <a:latin typeface="Arial"/>
            </a:endParaRPr>
          </a:p>
          <a:p>
            <a:pPr algn="ctr">
              <a:lnSpc>
                <a:spcPct val="100000"/>
              </a:lnSpc>
            </a:pPr>
            <a:r>
              <a:rPr lang="en-GB" sz="4400" b="0" strike="noStrike" spc="-1" dirty="0">
                <a:solidFill>
                  <a:srgbClr val="000000"/>
                </a:solidFill>
                <a:latin typeface="Calibri"/>
                <a:ea typeface="DejaVu Sans"/>
              </a:rPr>
              <a:t>The next 4 slides explain the Gold level challenges. </a:t>
            </a:r>
            <a:endParaRPr lang="en-GB" sz="4400" b="0" strike="noStrike" spc="-1" dirty="0">
              <a:latin typeface="Arial"/>
            </a:endParaRPr>
          </a:p>
          <a:p>
            <a:pPr algn="ctr">
              <a:lnSpc>
                <a:spcPct val="100000"/>
              </a:lnSpc>
            </a:pPr>
            <a:r>
              <a:rPr lang="en-GB" sz="4400" b="0" strike="noStrike" spc="-1" dirty="0">
                <a:solidFill>
                  <a:srgbClr val="000000"/>
                </a:solidFill>
                <a:latin typeface="Calibri"/>
                <a:ea typeface="DejaVu Sans"/>
              </a:rPr>
              <a:t>If you are a Y4 I would like you to try the gold challenge questions. If they are too tricky you can move to Silver. </a:t>
            </a:r>
            <a:endParaRPr lang="en-GB" sz="4400" b="0" strike="noStrike" spc="-1" dirty="0">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sp>
        <p:nvSpPr>
          <p:cNvPr id="119" name="TextShape 2"/>
          <p:cNvSpPr txBox="1"/>
          <p:nvPr/>
        </p:nvSpPr>
        <p:spPr>
          <a:xfrm>
            <a:off x="6624000" y="864000"/>
            <a:ext cx="3168000" cy="4185720"/>
          </a:xfrm>
          <a:prstGeom prst="rect">
            <a:avLst/>
          </a:prstGeom>
          <a:noFill/>
          <a:ln>
            <a:noFill/>
          </a:ln>
        </p:spPr>
        <p:txBody>
          <a:bodyPr lIns="90000" tIns="45000" rIns="90000" bIns="45000">
            <a:noAutofit/>
          </a:bodyPr>
          <a:lstStyle/>
          <a:p>
            <a:r>
              <a:rPr lang="en-GB" sz="1800" b="0" strike="noStrike" spc="-1" dirty="0">
                <a:latin typeface="Arial"/>
              </a:rPr>
              <a:t>To answer this question, we need to understand what it means by:</a:t>
            </a:r>
          </a:p>
          <a:p>
            <a:endParaRPr lang="en-GB" sz="1800" b="0" strike="noStrike" spc="-1" dirty="0">
              <a:latin typeface="Arial"/>
            </a:endParaRPr>
          </a:p>
          <a:p>
            <a:r>
              <a:rPr lang="en-GB" sz="1800" b="0" strike="noStrike" spc="-1" dirty="0">
                <a:latin typeface="Arial"/>
              </a:rPr>
              <a:t>£5.61 &gt; £3.__</a:t>
            </a:r>
          </a:p>
          <a:p>
            <a:endParaRPr lang="en-GB" sz="1800" b="0" strike="noStrike" spc="-1" dirty="0">
              <a:latin typeface="Arial"/>
            </a:endParaRPr>
          </a:p>
          <a:p>
            <a:r>
              <a:rPr lang="en-GB" sz="1800" b="0" strike="noStrike" spc="-1" dirty="0">
                <a:latin typeface="Arial"/>
              </a:rPr>
              <a:t>Remember, &lt; or &gt; meant greater than or less than. The crocodile always eats the bigger number.</a:t>
            </a:r>
          </a:p>
          <a:p>
            <a:endParaRPr lang="en-GB" sz="1800" b="0" strike="noStrike" spc="-1" dirty="0">
              <a:latin typeface="Arial"/>
            </a:endParaRPr>
          </a:p>
          <a:p>
            <a:r>
              <a:rPr lang="en-GB" sz="1800" b="0" strike="noStrike" spc="-1" dirty="0">
                <a:latin typeface="Arial"/>
              </a:rPr>
              <a:t>This question is asking us to fill in the two blank cards to make the statement say:</a:t>
            </a:r>
          </a:p>
          <a:p>
            <a:endParaRPr lang="en-GB" sz="1800" b="0" strike="noStrike" spc="-1" dirty="0">
              <a:latin typeface="Arial"/>
            </a:endParaRPr>
          </a:p>
          <a:p>
            <a:r>
              <a:rPr lang="en-GB" sz="1800" b="0" strike="noStrike" spc="-1" dirty="0">
                <a:latin typeface="Arial"/>
              </a:rPr>
              <a:t>£5.61 is greater than £3.__</a:t>
            </a:r>
          </a:p>
        </p:txBody>
      </p:sp>
      <p:pic>
        <p:nvPicPr>
          <p:cNvPr id="120" name="Picture 119"/>
          <p:cNvPicPr/>
          <p:nvPr/>
        </p:nvPicPr>
        <p:blipFill>
          <a:blip r:embed="rId2"/>
          <a:stretch/>
        </p:blipFill>
        <p:spPr>
          <a:xfrm>
            <a:off x="201600" y="864000"/>
            <a:ext cx="6256440" cy="3672000"/>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sp>
        <p:nvSpPr>
          <p:cNvPr id="122" name="TextShape 2"/>
          <p:cNvSpPr txBox="1"/>
          <p:nvPr/>
        </p:nvSpPr>
        <p:spPr>
          <a:xfrm>
            <a:off x="6624000" y="864000"/>
            <a:ext cx="3168000" cy="1626120"/>
          </a:xfrm>
          <a:prstGeom prst="rect">
            <a:avLst/>
          </a:prstGeom>
          <a:noFill/>
          <a:ln>
            <a:noFill/>
          </a:ln>
        </p:spPr>
        <p:txBody>
          <a:bodyPr lIns="90000" tIns="45000" rIns="90000" bIns="45000">
            <a:noAutofit/>
          </a:bodyPr>
          <a:lstStyle/>
          <a:p>
            <a:r>
              <a:rPr lang="en-GB" sz="1800" b="0" strike="noStrike" spc="-1" dirty="0">
                <a:latin typeface="Arial"/>
              </a:rPr>
              <a:t>The question has multiple possible answers. We just need to put the coloured digit cards into the blanks in as many different ways as possible.</a:t>
            </a:r>
          </a:p>
        </p:txBody>
      </p:sp>
      <p:pic>
        <p:nvPicPr>
          <p:cNvPr id="123" name="Picture 122"/>
          <p:cNvPicPr/>
          <p:nvPr/>
        </p:nvPicPr>
        <p:blipFill>
          <a:blip r:embed="rId2"/>
          <a:stretch/>
        </p:blipFill>
        <p:spPr>
          <a:xfrm>
            <a:off x="201600" y="864000"/>
            <a:ext cx="6256440" cy="367200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sp>
        <p:nvSpPr>
          <p:cNvPr id="125" name="TextShape 2"/>
          <p:cNvSpPr txBox="1"/>
          <p:nvPr/>
        </p:nvSpPr>
        <p:spPr>
          <a:xfrm>
            <a:off x="6624000" y="864000"/>
            <a:ext cx="3168000" cy="2394000"/>
          </a:xfrm>
          <a:prstGeom prst="rect">
            <a:avLst/>
          </a:prstGeom>
          <a:noFill/>
          <a:ln>
            <a:noFill/>
          </a:ln>
        </p:spPr>
        <p:txBody>
          <a:bodyPr lIns="90000" tIns="45000" rIns="90000" bIns="45000">
            <a:noAutofit/>
          </a:bodyPr>
          <a:lstStyle/>
          <a:p>
            <a:r>
              <a:rPr lang="en-GB" sz="1800" b="0" strike="noStrike" spc="-1" dirty="0">
                <a:latin typeface="Arial"/>
              </a:rPr>
              <a:t>The question has multiple possible answers. We just need to put the coloured digit cards into the blanks in as many different ways as possible.</a:t>
            </a:r>
          </a:p>
          <a:p>
            <a:endParaRPr lang="en-GB" sz="1800" b="0" strike="noStrike" spc="-1" dirty="0">
              <a:latin typeface="Arial"/>
            </a:endParaRPr>
          </a:p>
          <a:p>
            <a:r>
              <a:rPr lang="en-GB" sz="1800" b="0" strike="noStrike" spc="-1" dirty="0">
                <a:latin typeface="Arial"/>
              </a:rPr>
              <a:t>A good way of writing the answer is below:</a:t>
            </a:r>
          </a:p>
        </p:txBody>
      </p:sp>
      <p:pic>
        <p:nvPicPr>
          <p:cNvPr id="126" name="Picture 125"/>
          <p:cNvPicPr/>
          <p:nvPr/>
        </p:nvPicPr>
        <p:blipFill>
          <a:blip r:embed="rId2"/>
          <a:stretch/>
        </p:blipFill>
        <p:spPr>
          <a:xfrm>
            <a:off x="201600" y="864000"/>
            <a:ext cx="6256440" cy="3672000"/>
          </a:xfrm>
          <a:prstGeom prst="rect">
            <a:avLst/>
          </a:prstGeom>
          <a:ln>
            <a:noFill/>
          </a:ln>
        </p:spPr>
      </p:pic>
      <p:sp>
        <p:nvSpPr>
          <p:cNvPr id="127" name="TextShape 3"/>
          <p:cNvSpPr txBox="1"/>
          <p:nvPr/>
        </p:nvSpPr>
        <p:spPr>
          <a:xfrm>
            <a:off x="504000" y="4752000"/>
            <a:ext cx="9072000" cy="657000"/>
          </a:xfrm>
          <a:prstGeom prst="rect">
            <a:avLst/>
          </a:prstGeom>
          <a:noFill/>
          <a:ln>
            <a:noFill/>
          </a:ln>
        </p:spPr>
        <p:txBody>
          <a:bodyPr lIns="90000" tIns="45000" rIns="90000" bIns="45000">
            <a:noAutofit/>
          </a:bodyPr>
          <a:lstStyle/>
          <a:p>
            <a:pPr marL="579600" indent="-579240" algn="ctr">
              <a:lnSpc>
                <a:spcPct val="100000"/>
              </a:lnSpc>
            </a:pPr>
            <a:r>
              <a:rPr lang="en-GB" sz="1800" b="0" strike="noStrike" spc="-1" dirty="0">
                <a:latin typeface="Arial"/>
                <a:ea typeface="Microsoft YaHei"/>
              </a:rPr>
              <a:t>There are 12 different ways we can make the statement true: </a:t>
            </a:r>
            <a:r>
              <a:rPr lang="en-GB" sz="2000" b="1" strike="noStrike" spc="-1" dirty="0">
                <a:solidFill>
                  <a:srgbClr val="FF0000"/>
                </a:solidFill>
                <a:latin typeface="Century Gothic"/>
              </a:rPr>
              <a:t>£3.13,  £3.15,  £3.16,  £3.31,  £3.35,  £3.36, £3.51,  £3.53,  £3.56, £3.61, £3.63, £3.65</a:t>
            </a:r>
            <a:endParaRPr lang="en-GB" sz="2000" b="0" strike="noStrike" spc="-1" dirty="0">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sp>
        <p:nvSpPr>
          <p:cNvPr id="129" name="TextShape 2"/>
          <p:cNvSpPr txBox="1"/>
          <p:nvPr/>
        </p:nvSpPr>
        <p:spPr>
          <a:xfrm>
            <a:off x="6480000" y="1152000"/>
            <a:ext cx="3168000" cy="1114200"/>
          </a:xfrm>
          <a:prstGeom prst="rect">
            <a:avLst/>
          </a:prstGeom>
          <a:noFill/>
          <a:ln>
            <a:noFill/>
          </a:ln>
        </p:spPr>
        <p:txBody>
          <a:bodyPr lIns="90000" tIns="45000" rIns="90000" bIns="45000">
            <a:noAutofit/>
          </a:bodyPr>
          <a:lstStyle/>
          <a:p>
            <a:r>
              <a:rPr lang="en-GB" sz="1800" b="0" strike="noStrike" spc="-1" dirty="0">
                <a:latin typeface="Arial"/>
              </a:rPr>
              <a:t>This question is asking us to work out how much money each person has, and then say who has the most.</a:t>
            </a:r>
          </a:p>
        </p:txBody>
      </p:sp>
      <p:pic>
        <p:nvPicPr>
          <p:cNvPr id="130" name="Picture 129"/>
          <p:cNvPicPr/>
          <p:nvPr/>
        </p:nvPicPr>
        <p:blipFill>
          <a:blip r:embed="rId2"/>
          <a:stretch/>
        </p:blipFill>
        <p:spPr>
          <a:xfrm>
            <a:off x="216000" y="905400"/>
            <a:ext cx="5367600" cy="406260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sp>
        <p:nvSpPr>
          <p:cNvPr id="132" name="TextShape 2"/>
          <p:cNvSpPr txBox="1"/>
          <p:nvPr/>
        </p:nvSpPr>
        <p:spPr>
          <a:xfrm>
            <a:off x="6480000" y="1152000"/>
            <a:ext cx="3168000" cy="2905920"/>
          </a:xfrm>
          <a:prstGeom prst="rect">
            <a:avLst/>
          </a:prstGeom>
          <a:noFill/>
          <a:ln>
            <a:noFill/>
          </a:ln>
        </p:spPr>
        <p:txBody>
          <a:bodyPr lIns="90000" tIns="45000" rIns="90000" bIns="45000">
            <a:noAutofit/>
          </a:bodyPr>
          <a:lstStyle/>
          <a:p>
            <a:r>
              <a:rPr lang="en-GB" sz="1800" b="0" strike="noStrike" spc="-1" dirty="0">
                <a:latin typeface="Arial"/>
              </a:rPr>
              <a:t>Don’t forget to </a:t>
            </a:r>
            <a:r>
              <a:rPr lang="en-GB" sz="1800" b="0" u="sng" strike="noStrike" spc="-1" dirty="0">
                <a:uFillTx/>
                <a:latin typeface="Arial"/>
              </a:rPr>
              <a:t>explain why</a:t>
            </a:r>
            <a:r>
              <a:rPr lang="en-GB" sz="1800" b="0" strike="noStrike" spc="-1" dirty="0">
                <a:latin typeface="Arial"/>
              </a:rPr>
              <a:t> in your answer.</a:t>
            </a:r>
          </a:p>
          <a:p>
            <a:endParaRPr lang="en-GB" sz="1800" b="0" strike="noStrike" spc="-1" dirty="0">
              <a:latin typeface="Arial"/>
            </a:endParaRPr>
          </a:p>
          <a:p>
            <a:r>
              <a:rPr lang="en-GB" sz="1800" b="0" strike="noStrike" spc="-1" dirty="0">
                <a:latin typeface="Arial"/>
              </a:rPr>
              <a:t>For example:</a:t>
            </a:r>
          </a:p>
          <a:p>
            <a:endParaRPr lang="en-GB" sz="1800" b="0" strike="noStrike" spc="-1" dirty="0">
              <a:latin typeface="Arial"/>
            </a:endParaRPr>
          </a:p>
          <a:p>
            <a:r>
              <a:rPr lang="en-GB" sz="1800" b="1" strike="noStrike" spc="-1" dirty="0">
                <a:latin typeface="Arial"/>
              </a:rPr>
              <a:t>Milo has the most money, because 6 20p coins makes £1.20. Lee has 2 50p coins which make £1.</a:t>
            </a:r>
            <a:endParaRPr lang="en-GB" sz="1800" b="0" strike="noStrike" spc="-1" dirty="0">
              <a:latin typeface="Arial"/>
            </a:endParaRPr>
          </a:p>
          <a:p>
            <a:endParaRPr lang="en-GB" sz="1800" b="0" strike="noStrike" spc="-1" dirty="0">
              <a:latin typeface="Arial"/>
            </a:endParaRPr>
          </a:p>
          <a:p>
            <a:r>
              <a:rPr lang="en-GB" sz="1800" b="1" strike="noStrike" spc="-1" dirty="0">
                <a:latin typeface="Arial"/>
              </a:rPr>
              <a:t>£1 is less than £1.20</a:t>
            </a:r>
            <a:endParaRPr lang="en-GB" sz="1800" b="0" strike="noStrike" spc="-1" dirty="0">
              <a:latin typeface="Arial"/>
            </a:endParaRPr>
          </a:p>
        </p:txBody>
      </p:sp>
      <p:pic>
        <p:nvPicPr>
          <p:cNvPr id="133" name="Picture 132"/>
          <p:cNvPicPr/>
          <p:nvPr/>
        </p:nvPicPr>
        <p:blipFill>
          <a:blip r:embed="rId2"/>
          <a:stretch/>
        </p:blipFill>
        <p:spPr>
          <a:xfrm>
            <a:off x="216000" y="905400"/>
            <a:ext cx="5367600" cy="406260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stomShape 1"/>
          <p:cNvSpPr/>
          <p:nvPr/>
        </p:nvSpPr>
        <p:spPr>
          <a:xfrm>
            <a:off x="504000" y="13356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Spellings</a:t>
            </a:r>
            <a:endParaRPr lang="en-GB" sz="4400" b="0" strike="noStrike" spc="-1" dirty="0">
              <a:latin typeface="Arial"/>
            </a:endParaRPr>
          </a:p>
        </p:txBody>
      </p:sp>
      <p:sp>
        <p:nvSpPr>
          <p:cNvPr id="79" name="CustomShape 2"/>
          <p:cNvSpPr/>
          <p:nvPr/>
        </p:nvSpPr>
        <p:spPr>
          <a:xfrm>
            <a:off x="7920000" y="936000"/>
            <a:ext cx="1943280" cy="446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Don’t forget, the ‘t’ protects lonely vowels!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Practise some of the words on your list. Try and say the rule in your head as you do this, it should help.</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p:txBody>
      </p:sp>
      <p:pic>
        <p:nvPicPr>
          <p:cNvPr id="80" name="Picture 79"/>
          <p:cNvPicPr/>
          <p:nvPr/>
        </p:nvPicPr>
        <p:blipFill>
          <a:blip r:embed="rId2"/>
          <a:stretch/>
        </p:blipFill>
        <p:spPr>
          <a:xfrm>
            <a:off x="187560" y="1152000"/>
            <a:ext cx="6724440" cy="415260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504360" y="1760760"/>
            <a:ext cx="9070920" cy="1118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strike="noStrike" spc="-1" dirty="0">
                <a:solidFill>
                  <a:srgbClr val="000000"/>
                </a:solidFill>
                <a:latin typeface="Calibri"/>
                <a:ea typeface="DejaVu Sans"/>
              </a:rPr>
              <a:t>Copy the question number and then answer the question. </a:t>
            </a:r>
            <a:r>
              <a:rPr lang="en-GB" sz="4400" b="0" u="sng" strike="noStrike" spc="-1" dirty="0">
                <a:solidFill>
                  <a:srgbClr val="000000"/>
                </a:solidFill>
                <a:uFillTx/>
                <a:latin typeface="Calibri"/>
                <a:ea typeface="DejaVu Sans"/>
              </a:rPr>
              <a:t>Don’t forget you need to explain how you know.</a:t>
            </a:r>
            <a:endParaRPr lang="en-GB" sz="4400" b="0" strike="noStrike" spc="-1" dirty="0">
              <a:latin typeface="Arial"/>
            </a:endParaRPr>
          </a:p>
          <a:p>
            <a:pPr algn="ctr">
              <a:lnSpc>
                <a:spcPct val="100000"/>
              </a:lnSpc>
            </a:pPr>
            <a:endParaRPr lang="en-GB" sz="4400" b="0" strike="noStrike" spc="-1" dirty="0">
              <a:latin typeface="Arial"/>
            </a:endParaRPr>
          </a:p>
          <a:p>
            <a:pPr algn="ctr">
              <a:lnSpc>
                <a:spcPct val="100000"/>
              </a:lnSpc>
            </a:pPr>
            <a:r>
              <a:rPr lang="en-GB" sz="4400" b="0" strike="noStrike" spc="-1" dirty="0">
                <a:solidFill>
                  <a:srgbClr val="000000"/>
                </a:solidFill>
                <a:latin typeface="Calibri"/>
                <a:ea typeface="DejaVu Sans"/>
              </a:rPr>
              <a:t>If you finish one challenge, try some question from the next challenge!</a:t>
            </a:r>
            <a:endParaRPr lang="en-GB" sz="4400" b="0" strike="noStrike" spc="-1" dirty="0">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1"/>
          <p:cNvSpPr/>
          <p:nvPr/>
        </p:nvSpPr>
        <p:spPr>
          <a:xfrm>
            <a:off x="-287640" y="-82440"/>
            <a:ext cx="4534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strike="noStrike" spc="-1" dirty="0">
                <a:solidFill>
                  <a:srgbClr val="000000"/>
                </a:solidFill>
                <a:latin typeface="Calibri"/>
                <a:ea typeface="DejaVu Sans"/>
              </a:rPr>
              <a:t>Bronze challenge</a:t>
            </a:r>
            <a:endParaRPr lang="en-GB" sz="4400" b="0" strike="noStrike" spc="-1" dirty="0">
              <a:latin typeface="Arial"/>
            </a:endParaRPr>
          </a:p>
        </p:txBody>
      </p:sp>
      <p:sp>
        <p:nvSpPr>
          <p:cNvPr id="136" name="Line 2"/>
          <p:cNvSpPr/>
          <p:nvPr/>
        </p:nvSpPr>
        <p:spPr>
          <a:xfrm>
            <a:off x="3744000" y="648000"/>
            <a:ext cx="0" cy="4752000"/>
          </a:xfrm>
          <a:prstGeom prst="line">
            <a:avLst/>
          </a:prstGeom>
          <a:ln>
            <a:solidFill>
              <a:srgbClr val="3465A4"/>
            </a:solidFill>
          </a:ln>
        </p:spPr>
        <p:style>
          <a:lnRef idx="0">
            <a:scrgbClr r="0" g="0" b="0"/>
          </a:lnRef>
          <a:fillRef idx="0">
            <a:scrgbClr r="0" g="0" b="0"/>
          </a:fillRef>
          <a:effectRef idx="0">
            <a:scrgbClr r="0" g="0" b="0"/>
          </a:effectRef>
          <a:fontRef idx="minor"/>
        </p:style>
      </p:sp>
      <p:pic>
        <p:nvPicPr>
          <p:cNvPr id="137" name="Picture 136"/>
          <p:cNvPicPr/>
          <p:nvPr/>
        </p:nvPicPr>
        <p:blipFill>
          <a:blip r:embed="rId2"/>
          <a:stretch/>
        </p:blipFill>
        <p:spPr>
          <a:xfrm>
            <a:off x="144000" y="687960"/>
            <a:ext cx="2879640" cy="2264040"/>
          </a:xfrm>
          <a:prstGeom prst="rect">
            <a:avLst/>
          </a:prstGeom>
          <a:ln>
            <a:noFill/>
          </a:ln>
        </p:spPr>
      </p:pic>
      <p:pic>
        <p:nvPicPr>
          <p:cNvPr id="138" name="Picture 137"/>
          <p:cNvPicPr/>
          <p:nvPr/>
        </p:nvPicPr>
        <p:blipFill>
          <a:blip r:embed="rId3"/>
          <a:stretch/>
        </p:blipFill>
        <p:spPr>
          <a:xfrm>
            <a:off x="144000" y="3024000"/>
            <a:ext cx="2952000" cy="2603880"/>
          </a:xfrm>
          <a:prstGeom prst="rect">
            <a:avLst/>
          </a:prstGeom>
          <a:ln>
            <a:noFill/>
          </a:ln>
        </p:spPr>
      </p:pic>
      <p:pic>
        <p:nvPicPr>
          <p:cNvPr id="139" name="Picture 138"/>
          <p:cNvPicPr/>
          <p:nvPr/>
        </p:nvPicPr>
        <p:blipFill>
          <a:blip r:embed="rId4"/>
          <a:stretch/>
        </p:blipFill>
        <p:spPr>
          <a:xfrm>
            <a:off x="4032000" y="216000"/>
            <a:ext cx="2751120" cy="2232000"/>
          </a:xfrm>
          <a:prstGeom prst="rect">
            <a:avLst/>
          </a:prstGeom>
          <a:ln>
            <a:noFill/>
          </a:ln>
        </p:spPr>
      </p:pic>
      <p:pic>
        <p:nvPicPr>
          <p:cNvPr id="140" name="Picture 139"/>
          <p:cNvPicPr/>
          <p:nvPr/>
        </p:nvPicPr>
        <p:blipFill>
          <a:blip r:embed="rId5"/>
          <a:stretch/>
        </p:blipFill>
        <p:spPr>
          <a:xfrm>
            <a:off x="7293240" y="3384000"/>
            <a:ext cx="2642760" cy="2160000"/>
          </a:xfrm>
          <a:prstGeom prst="rect">
            <a:avLst/>
          </a:prstGeom>
          <a:ln>
            <a:noFill/>
          </a:ln>
        </p:spPr>
      </p:pic>
      <p:pic>
        <p:nvPicPr>
          <p:cNvPr id="141" name="Picture 140"/>
          <p:cNvPicPr/>
          <p:nvPr/>
        </p:nvPicPr>
        <p:blipFill>
          <a:blip r:embed="rId6"/>
          <a:stretch/>
        </p:blipFill>
        <p:spPr>
          <a:xfrm>
            <a:off x="3888000" y="2694240"/>
            <a:ext cx="3142800" cy="2561760"/>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1"/>
          <p:cNvSpPr/>
          <p:nvPr/>
        </p:nvSpPr>
        <p:spPr>
          <a:xfrm>
            <a:off x="-287640" y="-82440"/>
            <a:ext cx="4534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strike="noStrike" spc="-1" dirty="0">
                <a:solidFill>
                  <a:srgbClr val="000000"/>
                </a:solidFill>
                <a:latin typeface="Calibri"/>
                <a:ea typeface="DejaVu Sans"/>
              </a:rPr>
              <a:t>Silver challenge</a:t>
            </a:r>
            <a:endParaRPr lang="en-GB" sz="4400" b="0" strike="noStrike" spc="-1" dirty="0">
              <a:latin typeface="Arial"/>
            </a:endParaRPr>
          </a:p>
        </p:txBody>
      </p:sp>
      <p:sp>
        <p:nvSpPr>
          <p:cNvPr id="143" name="Line 2"/>
          <p:cNvSpPr/>
          <p:nvPr/>
        </p:nvSpPr>
        <p:spPr>
          <a:xfrm>
            <a:off x="3744000" y="648000"/>
            <a:ext cx="0" cy="4752000"/>
          </a:xfrm>
          <a:prstGeom prst="line">
            <a:avLst/>
          </a:prstGeom>
          <a:ln>
            <a:solidFill>
              <a:srgbClr val="3465A4"/>
            </a:solidFill>
          </a:ln>
        </p:spPr>
        <p:style>
          <a:lnRef idx="0">
            <a:scrgbClr r="0" g="0" b="0"/>
          </a:lnRef>
          <a:fillRef idx="0">
            <a:scrgbClr r="0" g="0" b="0"/>
          </a:fillRef>
          <a:effectRef idx="0">
            <a:scrgbClr r="0" g="0" b="0"/>
          </a:effectRef>
          <a:fontRef idx="minor"/>
        </p:style>
      </p:sp>
      <p:pic>
        <p:nvPicPr>
          <p:cNvPr id="144" name="Picture 143"/>
          <p:cNvPicPr/>
          <p:nvPr/>
        </p:nvPicPr>
        <p:blipFill>
          <a:blip r:embed="rId2"/>
          <a:stretch/>
        </p:blipFill>
        <p:spPr>
          <a:xfrm>
            <a:off x="116280" y="720000"/>
            <a:ext cx="2979720" cy="2407320"/>
          </a:xfrm>
          <a:prstGeom prst="rect">
            <a:avLst/>
          </a:prstGeom>
          <a:ln>
            <a:noFill/>
          </a:ln>
        </p:spPr>
      </p:pic>
      <p:pic>
        <p:nvPicPr>
          <p:cNvPr id="145" name="Picture 144"/>
          <p:cNvPicPr/>
          <p:nvPr/>
        </p:nvPicPr>
        <p:blipFill>
          <a:blip r:embed="rId3"/>
          <a:stretch/>
        </p:blipFill>
        <p:spPr>
          <a:xfrm>
            <a:off x="952560" y="3168000"/>
            <a:ext cx="2719440" cy="2444040"/>
          </a:xfrm>
          <a:prstGeom prst="rect">
            <a:avLst/>
          </a:prstGeom>
          <a:ln>
            <a:noFill/>
          </a:ln>
        </p:spPr>
      </p:pic>
      <p:pic>
        <p:nvPicPr>
          <p:cNvPr id="146" name="Picture 145"/>
          <p:cNvPicPr/>
          <p:nvPr/>
        </p:nvPicPr>
        <p:blipFill>
          <a:blip r:embed="rId4"/>
          <a:stretch/>
        </p:blipFill>
        <p:spPr>
          <a:xfrm>
            <a:off x="3998880" y="432000"/>
            <a:ext cx="2481120" cy="2211120"/>
          </a:xfrm>
          <a:prstGeom prst="rect">
            <a:avLst/>
          </a:prstGeom>
          <a:ln>
            <a:noFill/>
          </a:ln>
        </p:spPr>
      </p:pic>
      <p:pic>
        <p:nvPicPr>
          <p:cNvPr id="147" name="Picture 146"/>
          <p:cNvPicPr/>
          <p:nvPr/>
        </p:nvPicPr>
        <p:blipFill>
          <a:blip r:embed="rId5"/>
          <a:stretch/>
        </p:blipFill>
        <p:spPr>
          <a:xfrm>
            <a:off x="6840000" y="360000"/>
            <a:ext cx="2880000" cy="2329560"/>
          </a:xfrm>
          <a:prstGeom prst="rect">
            <a:avLst/>
          </a:prstGeom>
          <a:ln>
            <a:noFill/>
          </a:ln>
        </p:spPr>
      </p:pic>
      <p:pic>
        <p:nvPicPr>
          <p:cNvPr id="148" name="Picture 147"/>
          <p:cNvPicPr/>
          <p:nvPr/>
        </p:nvPicPr>
        <p:blipFill>
          <a:blip r:embed="rId6"/>
          <a:stretch/>
        </p:blipFill>
        <p:spPr>
          <a:xfrm>
            <a:off x="5118120" y="2880000"/>
            <a:ext cx="3161880" cy="2561760"/>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287640" y="-82440"/>
            <a:ext cx="4534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strike="noStrike" spc="-1" dirty="0">
                <a:solidFill>
                  <a:srgbClr val="000000"/>
                </a:solidFill>
                <a:latin typeface="Calibri"/>
                <a:ea typeface="DejaVu Sans"/>
              </a:rPr>
              <a:t>Gold challenge</a:t>
            </a:r>
            <a:endParaRPr lang="en-GB" sz="4400" b="0" strike="noStrike" spc="-1" dirty="0">
              <a:latin typeface="Arial"/>
            </a:endParaRPr>
          </a:p>
        </p:txBody>
      </p:sp>
      <p:sp>
        <p:nvSpPr>
          <p:cNvPr id="150" name="Line 2"/>
          <p:cNvSpPr/>
          <p:nvPr/>
        </p:nvSpPr>
        <p:spPr>
          <a:xfrm>
            <a:off x="3744000" y="648000"/>
            <a:ext cx="0" cy="4752000"/>
          </a:xfrm>
          <a:prstGeom prst="line">
            <a:avLst/>
          </a:prstGeom>
          <a:ln>
            <a:solidFill>
              <a:srgbClr val="3465A4"/>
            </a:solidFill>
          </a:ln>
        </p:spPr>
        <p:style>
          <a:lnRef idx="0">
            <a:scrgbClr r="0" g="0" b="0"/>
          </a:lnRef>
          <a:fillRef idx="0">
            <a:scrgbClr r="0" g="0" b="0"/>
          </a:fillRef>
          <a:effectRef idx="0">
            <a:scrgbClr r="0" g="0" b="0"/>
          </a:effectRef>
          <a:fontRef idx="minor"/>
        </p:style>
      </p:sp>
      <p:pic>
        <p:nvPicPr>
          <p:cNvPr id="151" name="Picture 150"/>
          <p:cNvPicPr/>
          <p:nvPr/>
        </p:nvPicPr>
        <p:blipFill>
          <a:blip r:embed="rId2"/>
          <a:stretch/>
        </p:blipFill>
        <p:spPr>
          <a:xfrm>
            <a:off x="144000" y="720000"/>
            <a:ext cx="3123720" cy="2609640"/>
          </a:xfrm>
          <a:prstGeom prst="rect">
            <a:avLst/>
          </a:prstGeom>
          <a:ln>
            <a:noFill/>
          </a:ln>
        </p:spPr>
      </p:pic>
      <p:pic>
        <p:nvPicPr>
          <p:cNvPr id="152" name="Picture 151"/>
          <p:cNvPicPr/>
          <p:nvPr/>
        </p:nvPicPr>
        <p:blipFill>
          <a:blip r:embed="rId3"/>
          <a:stretch/>
        </p:blipFill>
        <p:spPr>
          <a:xfrm>
            <a:off x="306000" y="3456000"/>
            <a:ext cx="2646000" cy="2063160"/>
          </a:xfrm>
          <a:prstGeom prst="rect">
            <a:avLst/>
          </a:prstGeom>
          <a:ln>
            <a:noFill/>
          </a:ln>
        </p:spPr>
      </p:pic>
      <p:pic>
        <p:nvPicPr>
          <p:cNvPr id="153" name="Picture 152"/>
          <p:cNvPicPr/>
          <p:nvPr/>
        </p:nvPicPr>
        <p:blipFill>
          <a:blip r:embed="rId4"/>
          <a:stretch/>
        </p:blipFill>
        <p:spPr>
          <a:xfrm>
            <a:off x="3960000" y="360000"/>
            <a:ext cx="2788560" cy="2483280"/>
          </a:xfrm>
          <a:prstGeom prst="rect">
            <a:avLst/>
          </a:prstGeom>
          <a:ln>
            <a:noFill/>
          </a:ln>
        </p:spPr>
      </p:pic>
      <p:pic>
        <p:nvPicPr>
          <p:cNvPr id="154" name="Picture 153"/>
          <p:cNvPicPr/>
          <p:nvPr/>
        </p:nvPicPr>
        <p:blipFill>
          <a:blip r:embed="rId5"/>
          <a:stretch/>
        </p:blipFill>
        <p:spPr>
          <a:xfrm>
            <a:off x="6840000" y="288000"/>
            <a:ext cx="3171600" cy="2533320"/>
          </a:xfrm>
          <a:prstGeom prst="rect">
            <a:avLst/>
          </a:prstGeom>
          <a:ln>
            <a:noFill/>
          </a:ln>
        </p:spPr>
      </p:pic>
      <p:pic>
        <p:nvPicPr>
          <p:cNvPr id="155" name="Picture 154"/>
          <p:cNvPicPr/>
          <p:nvPr/>
        </p:nvPicPr>
        <p:blipFill>
          <a:blip r:embed="rId6"/>
          <a:stretch/>
        </p:blipFill>
        <p:spPr>
          <a:xfrm>
            <a:off x="3888000" y="2952360"/>
            <a:ext cx="2900160" cy="2231640"/>
          </a:xfrm>
          <a:prstGeom prst="rect">
            <a:avLst/>
          </a:prstGeom>
          <a:ln>
            <a:noFill/>
          </a:ln>
        </p:spPr>
      </p:pic>
      <p:pic>
        <p:nvPicPr>
          <p:cNvPr id="156" name="Picture 155"/>
          <p:cNvPicPr/>
          <p:nvPr/>
        </p:nvPicPr>
        <p:blipFill>
          <a:blip r:embed="rId7"/>
          <a:stretch/>
        </p:blipFill>
        <p:spPr>
          <a:xfrm>
            <a:off x="6912000" y="2952000"/>
            <a:ext cx="3024000" cy="2337840"/>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strike="noStrike" spc="-1" dirty="0">
                <a:solidFill>
                  <a:srgbClr val="000000"/>
                </a:solidFill>
                <a:latin typeface="Calibri"/>
                <a:ea typeface="DejaVu Sans"/>
              </a:rPr>
              <a:t>Answers – please mark your work.</a:t>
            </a:r>
            <a:endParaRPr lang="en-GB" sz="4400" b="0" strike="noStrike" spc="-1" dirty="0">
              <a:latin typeface="Arial"/>
            </a:endParaRPr>
          </a:p>
        </p:txBody>
      </p:sp>
      <p:sp>
        <p:nvSpPr>
          <p:cNvPr id="158" name="CustomShape 2"/>
          <p:cNvSpPr/>
          <p:nvPr/>
        </p:nvSpPr>
        <p:spPr>
          <a:xfrm>
            <a:off x="504000" y="950400"/>
            <a:ext cx="338328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u="sng" strike="noStrike" spc="-1" dirty="0">
                <a:solidFill>
                  <a:srgbClr val="000000"/>
                </a:solidFill>
                <a:uFillTx/>
                <a:latin typeface="Arial"/>
                <a:ea typeface="DejaVu Sans"/>
              </a:rPr>
              <a:t>Bronze answers</a:t>
            </a:r>
            <a:endParaRPr lang="en-GB" sz="1800" b="0" u="sng" strike="noStrike" spc="-1" dirty="0">
              <a:uFillTx/>
              <a:latin typeface="Arial"/>
            </a:endParaRPr>
          </a:p>
        </p:txBody>
      </p:sp>
      <p:sp>
        <p:nvSpPr>
          <p:cNvPr id="159" name="CustomShape 3"/>
          <p:cNvSpPr/>
          <p:nvPr/>
        </p:nvSpPr>
        <p:spPr>
          <a:xfrm>
            <a:off x="3377159" y="950400"/>
            <a:ext cx="2177275"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u="sng" strike="noStrike" spc="-1" dirty="0">
                <a:solidFill>
                  <a:srgbClr val="000000"/>
                </a:solidFill>
                <a:uFillTx/>
                <a:latin typeface="Arial"/>
                <a:ea typeface="DejaVu Sans"/>
              </a:rPr>
              <a:t>Silver answers</a:t>
            </a:r>
            <a:endParaRPr lang="en-GB" sz="1800" b="0" u="sng" strike="noStrike" spc="-1" dirty="0">
              <a:uFillTx/>
              <a:latin typeface="Arial"/>
            </a:endParaRPr>
          </a:p>
        </p:txBody>
      </p:sp>
      <p:sp>
        <p:nvSpPr>
          <p:cNvPr id="160" name="CustomShape 4"/>
          <p:cNvSpPr/>
          <p:nvPr/>
        </p:nvSpPr>
        <p:spPr>
          <a:xfrm>
            <a:off x="6777360" y="950400"/>
            <a:ext cx="286956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u="sng" strike="noStrike" spc="-1" dirty="0">
                <a:solidFill>
                  <a:srgbClr val="000000"/>
                </a:solidFill>
                <a:uFillTx/>
                <a:latin typeface="Arial"/>
                <a:ea typeface="DejaVu Sans"/>
              </a:rPr>
              <a:t>Gold answers</a:t>
            </a:r>
            <a:endParaRPr lang="en-GB" sz="1800" b="0" u="sng" strike="noStrike" spc="-1" dirty="0">
              <a:uFillTx/>
              <a:latin typeface="Arial"/>
            </a:endParaRPr>
          </a:p>
        </p:txBody>
      </p:sp>
      <p:sp>
        <p:nvSpPr>
          <p:cNvPr id="161" name="Line 5"/>
          <p:cNvSpPr/>
          <p:nvPr/>
        </p:nvSpPr>
        <p:spPr>
          <a:xfrm>
            <a:off x="2952000" y="1171800"/>
            <a:ext cx="0" cy="429948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162" name="Line 6"/>
          <p:cNvSpPr/>
          <p:nvPr/>
        </p:nvSpPr>
        <p:spPr>
          <a:xfrm>
            <a:off x="6264000" y="1171800"/>
            <a:ext cx="0" cy="4299480"/>
          </a:xfrm>
          <a:prstGeom prst="line">
            <a:avLst/>
          </a:prstGeom>
          <a:ln>
            <a:solidFill>
              <a:srgbClr val="3465A4"/>
            </a:solidFill>
          </a:ln>
        </p:spPr>
        <p:style>
          <a:lnRef idx="0">
            <a:scrgbClr r="0" g="0" b="0"/>
          </a:lnRef>
          <a:fillRef idx="0">
            <a:scrgbClr r="0" g="0" b="0"/>
          </a:fillRef>
          <a:effectRef idx="0">
            <a:scrgbClr r="0" g="0" b="0"/>
          </a:effectRef>
          <a:fontRef idx="minor"/>
        </p:style>
      </p:sp>
      <p:sp>
        <p:nvSpPr>
          <p:cNvPr id="163" name="TextShape 7"/>
          <p:cNvSpPr txBox="1"/>
          <p:nvPr/>
        </p:nvSpPr>
        <p:spPr>
          <a:xfrm>
            <a:off x="144000" y="1311120"/>
            <a:ext cx="2736000" cy="4323960"/>
          </a:xfrm>
          <a:prstGeom prst="rect">
            <a:avLst/>
          </a:prstGeom>
          <a:noFill/>
          <a:ln>
            <a:noFill/>
          </a:ln>
        </p:spPr>
        <p:txBody>
          <a:bodyPr lIns="90000" tIns="45000" rIns="90000" bIns="45000">
            <a:noAutofit/>
          </a:bodyPr>
          <a:lstStyle/>
          <a:p>
            <a:r>
              <a:rPr lang="en-GB" sz="1400" b="1" strike="noStrike" spc="-1" dirty="0">
                <a:latin typeface="Arial"/>
              </a:rPr>
              <a:t>1a. Elsa has 450p = £4 and 50p. £4 and 50p is less than £5 and 50p so she doesn’t have enough money. </a:t>
            </a:r>
          </a:p>
          <a:p>
            <a:r>
              <a:rPr lang="en-GB" sz="1400" b="1" strike="noStrike" spc="-1" dirty="0">
                <a:latin typeface="Arial"/>
              </a:rPr>
              <a:t>1b. Charlie has 360p = £3and 60p. £3 and 60p is more than £3 and 50p so he does have enough money.</a:t>
            </a:r>
          </a:p>
          <a:p>
            <a:r>
              <a:rPr lang="en-GB" sz="1400" b="1" strike="noStrike" spc="-1" dirty="0">
                <a:latin typeface="Arial"/>
              </a:rPr>
              <a:t>2a. The biscuits are the cheapest. £2 is the same as 200p, which is less than 250p.</a:t>
            </a:r>
          </a:p>
          <a:p>
            <a:r>
              <a:rPr lang="en-GB" sz="1400" b="1" strike="noStrike" spc="-1" dirty="0">
                <a:latin typeface="Arial"/>
              </a:rPr>
              <a:t>2b. The t-shirt is the most expensive. £5 and 50p is the same as 550p, which is more than 450p. </a:t>
            </a:r>
          </a:p>
          <a:p>
            <a:r>
              <a:rPr lang="en-GB" sz="1400" b="1" strike="noStrike" spc="-1" dirty="0">
                <a:latin typeface="Arial"/>
              </a:rPr>
              <a:t>3a. Any 3 of the following: £1 and 50p = 150p, £3 = 300p, £4 and 50p = 450p, £6 = 600p.</a:t>
            </a:r>
          </a:p>
        </p:txBody>
      </p:sp>
      <p:sp>
        <p:nvSpPr>
          <p:cNvPr id="164" name="TextShape 8"/>
          <p:cNvSpPr txBox="1"/>
          <p:nvPr/>
        </p:nvSpPr>
        <p:spPr>
          <a:xfrm>
            <a:off x="2952000" y="1220040"/>
            <a:ext cx="3312000" cy="4323960"/>
          </a:xfrm>
          <a:prstGeom prst="rect">
            <a:avLst/>
          </a:prstGeom>
          <a:noFill/>
          <a:ln>
            <a:noFill/>
          </a:ln>
        </p:spPr>
        <p:txBody>
          <a:bodyPr lIns="90000" tIns="45000" rIns="90000" bIns="45000">
            <a:noAutofit/>
          </a:bodyPr>
          <a:lstStyle/>
          <a:p>
            <a:r>
              <a:rPr lang="en-GB" sz="1400" b="1" strike="noStrike" spc="-1" dirty="0">
                <a:latin typeface="Arial"/>
              </a:rPr>
              <a:t>4a. Sam has 165p = £1 and 65p. £1 and 65p is less than £1 and 75p so he doesn’t have enough money.</a:t>
            </a:r>
          </a:p>
          <a:p>
            <a:r>
              <a:rPr lang="en-GB" sz="1400" b="1" strike="noStrike" spc="-1" dirty="0">
                <a:latin typeface="Arial"/>
              </a:rPr>
              <a:t>4b. Ben has 360p = £3 and 60p. £3 and 60p is more than £3 and 59p so he does have enough money.</a:t>
            </a:r>
          </a:p>
          <a:p>
            <a:r>
              <a:rPr lang="en-GB" sz="1400" b="1" strike="noStrike" spc="-1" dirty="0">
                <a:latin typeface="Arial"/>
              </a:rPr>
              <a:t>5a. The peach is the cheapest. 144p is the same as £1 and 44p, which is less than both £1 and 45p and £1 and 54p.</a:t>
            </a:r>
          </a:p>
          <a:p>
            <a:r>
              <a:rPr lang="en-GB" sz="1400" b="1" strike="noStrike" spc="-1" dirty="0">
                <a:latin typeface="Arial"/>
              </a:rPr>
              <a:t>5b. The boat is the most expensive. 889p is the same as £8 and 89p and 898p is the same as £8 and 98p. Both are less than £8 and 99p. </a:t>
            </a:r>
          </a:p>
          <a:p>
            <a:r>
              <a:rPr lang="en-GB" sz="1400" b="1" strike="noStrike" spc="-1" dirty="0">
                <a:latin typeface="Arial"/>
              </a:rPr>
              <a:t>6a. Any 3 of the following: £2 and 35p = 235p, £2 and 65p = 265p, £2 and 75p = 275p, £2 and 80p = 280p.</a:t>
            </a:r>
          </a:p>
        </p:txBody>
      </p:sp>
      <p:sp>
        <p:nvSpPr>
          <p:cNvPr id="165" name="TextShape 9"/>
          <p:cNvSpPr txBox="1"/>
          <p:nvPr/>
        </p:nvSpPr>
        <p:spPr>
          <a:xfrm>
            <a:off x="6480000" y="1224000"/>
            <a:ext cx="3312000" cy="4112280"/>
          </a:xfrm>
          <a:prstGeom prst="rect">
            <a:avLst/>
          </a:prstGeom>
          <a:noFill/>
          <a:ln>
            <a:noFill/>
          </a:ln>
        </p:spPr>
        <p:txBody>
          <a:bodyPr lIns="90000" tIns="45000" rIns="90000" bIns="45000">
            <a:noAutofit/>
          </a:bodyPr>
          <a:lstStyle/>
          <a:p>
            <a:r>
              <a:rPr lang="en-GB" sz="1400" b="1" strike="noStrike" spc="-1" dirty="0">
                <a:latin typeface="Arial"/>
              </a:rPr>
              <a:t>7a. Josh has 580p = £5 and 80p. £5 and 80p is more than £5 and 5p so he does have enough money.</a:t>
            </a:r>
          </a:p>
          <a:p>
            <a:r>
              <a:rPr lang="en-GB" sz="1400" b="1" strike="noStrike" spc="-1" dirty="0">
                <a:latin typeface="Arial"/>
              </a:rPr>
              <a:t>5a. Various possible answers including; £4.13, £4.14, £4.15, £4.31, £4.34, £4.35, £4.41, £4.43, £4.45, £4.51, £4.53, £4.54.</a:t>
            </a:r>
          </a:p>
          <a:p>
            <a:r>
              <a:rPr lang="en-GB" sz="1400" b="1" strike="noStrike" spc="-1" dirty="0">
                <a:latin typeface="Arial"/>
              </a:rPr>
              <a:t>8a. The rocket is the cheapest. The other toys are both £9 and 50p which is more than £9 and 5p.</a:t>
            </a:r>
          </a:p>
          <a:p>
            <a:r>
              <a:rPr lang="en-GB" sz="1400" b="1" strike="noStrike" spc="-1" dirty="0">
                <a:latin typeface="Arial"/>
              </a:rPr>
              <a:t>6a. Wayne has the most because 4 x 50p = 200p and 5 x 20p = 100p.</a:t>
            </a:r>
          </a:p>
          <a:p>
            <a:r>
              <a:rPr lang="en-GB" sz="1400" b="1" strike="noStrike" spc="-1" dirty="0">
                <a:latin typeface="Arial"/>
              </a:rPr>
              <a:t>8b. Various possible answers including; £5.91, £5.94, £9.14, £9.15, £9.41, £9.45, £9.51, £9.54.</a:t>
            </a:r>
          </a:p>
          <a:p>
            <a:r>
              <a:rPr lang="en-GB" sz="1400" b="1" strike="noStrike" spc="-1" dirty="0">
                <a:latin typeface="Arial"/>
              </a:rPr>
              <a:t>9b. Olly has the most because 4 x 50p = 200p or £2.00, so he has £7.00 which is more than the £6.80 Annie has.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strike="noStrike" spc="-1" dirty="0">
                <a:solidFill>
                  <a:srgbClr val="000000"/>
                </a:solidFill>
                <a:latin typeface="Calibri"/>
                <a:ea typeface="DejaVu Sans"/>
              </a:rPr>
              <a:t>Brain break!</a:t>
            </a:r>
            <a:endParaRPr lang="en-GB" sz="4400" b="0" strike="noStrike" spc="-1" dirty="0">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strike="noStrike" spc="-1" dirty="0">
                <a:solidFill>
                  <a:srgbClr val="000000"/>
                </a:solidFill>
                <a:latin typeface="Calibri"/>
                <a:ea typeface="DejaVu Sans"/>
              </a:rPr>
              <a:t>English</a:t>
            </a:r>
            <a:endParaRPr lang="en-GB" sz="4400" b="0" strike="noStrike" spc="-1" dirty="0">
              <a:latin typeface="Arial"/>
            </a:endParaRPr>
          </a:p>
        </p:txBody>
      </p:sp>
      <p:sp>
        <p:nvSpPr>
          <p:cNvPr id="168" name="CustomShape 2"/>
          <p:cNvSpPr/>
          <p:nvPr/>
        </p:nvSpPr>
        <p:spPr>
          <a:xfrm>
            <a:off x="720000" y="1440000"/>
            <a:ext cx="856728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LO: to create a poem.</a:t>
            </a:r>
            <a:endParaRPr lang="en-GB" sz="1800" b="0" strike="noStrike" spc="-1" dirty="0">
              <a:latin typeface="Arial"/>
            </a:endParaRPr>
          </a:p>
        </p:txBody>
      </p:sp>
      <p:sp>
        <p:nvSpPr>
          <p:cNvPr id="169" name="CustomShape 3"/>
          <p:cNvSpPr/>
          <p:nvPr/>
        </p:nvSpPr>
        <p:spPr>
          <a:xfrm>
            <a:off x="1296000" y="1966680"/>
            <a:ext cx="5975280" cy="213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Today we will be continuing on from the work you did yesterday. By now, you should have a list of ingredients for the creation of the Golden Rope. </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You should have written down some amazing descriptive phrases for these ingredients using adjectives, similes and metaphors.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I gave you an example of what I was looking for in the ingredient list:</a:t>
            </a:r>
            <a:endParaRPr lang="en-GB" sz="1800" b="0" strike="noStrike" spc="-1" dirty="0">
              <a:latin typeface="Arial"/>
            </a:endParaRPr>
          </a:p>
        </p:txBody>
      </p:sp>
      <p:sp>
        <p:nvSpPr>
          <p:cNvPr id="170" name="TextShape 4"/>
          <p:cNvSpPr txBox="1"/>
          <p:nvPr/>
        </p:nvSpPr>
        <p:spPr>
          <a:xfrm>
            <a:off x="864000" y="4693320"/>
            <a:ext cx="7957800" cy="346680"/>
          </a:xfrm>
          <a:prstGeom prst="rect">
            <a:avLst/>
          </a:prstGeom>
          <a:noFill/>
          <a:ln>
            <a:noFill/>
          </a:ln>
        </p:spPr>
        <p:txBody>
          <a:bodyPr lIns="90000" tIns="45000" rIns="90000" bIns="45000">
            <a:noAutofit/>
          </a:bodyPr>
          <a:lstStyle/>
          <a:p>
            <a:r>
              <a:rPr lang="en-GB" sz="1800" b="0" i="1" strike="noStrike" spc="-1" dirty="0">
                <a:solidFill>
                  <a:srgbClr val="000000"/>
                </a:solidFill>
                <a:latin typeface="Arial"/>
                <a:ea typeface="DejaVu Sans"/>
              </a:rPr>
              <a:t>The pickled toe nails of an evil wizard from the fiery caves under Mount Zarg.</a:t>
            </a:r>
            <a:endParaRPr lang="en-GB" sz="1800" b="0" i="1" strike="noStrike" spc="-1" dirty="0">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TextShape 1"/>
          <p:cNvSpPr txBox="1"/>
          <p:nvPr/>
        </p:nvSpPr>
        <p:spPr>
          <a:xfrm>
            <a:off x="504000" y="576000"/>
            <a:ext cx="9000000" cy="2394000"/>
          </a:xfrm>
          <a:prstGeom prst="rect">
            <a:avLst/>
          </a:prstGeom>
          <a:noFill/>
          <a:ln>
            <a:noFill/>
          </a:ln>
        </p:spPr>
        <p:txBody>
          <a:bodyPr lIns="90000" tIns="45000" rIns="90000" bIns="45000">
            <a:noAutofit/>
          </a:bodyPr>
          <a:lstStyle/>
          <a:p>
            <a:r>
              <a:rPr lang="en-GB" sz="1800" b="0" strike="noStrike" spc="-1" dirty="0">
                <a:latin typeface="Arial"/>
              </a:rPr>
              <a:t>Start off by looking at the ingredients you wrote.</a:t>
            </a:r>
          </a:p>
          <a:p>
            <a:endParaRPr lang="en-GB" sz="1800" b="0" strike="noStrike" spc="-1" dirty="0">
              <a:latin typeface="Arial"/>
            </a:endParaRPr>
          </a:p>
          <a:p>
            <a:r>
              <a:rPr lang="en-GB" sz="1800" b="0" strike="noStrike" spc="-1" dirty="0">
                <a:latin typeface="Arial"/>
              </a:rPr>
              <a:t>Are they descriptive enough?</a:t>
            </a:r>
          </a:p>
          <a:p>
            <a:endParaRPr lang="en-GB" sz="1800" b="0" strike="noStrike" spc="-1" dirty="0">
              <a:latin typeface="Arial"/>
            </a:endParaRPr>
          </a:p>
          <a:p>
            <a:r>
              <a:rPr lang="en-GB" sz="1800" b="0" strike="noStrike" spc="-1" dirty="0">
                <a:latin typeface="Arial"/>
              </a:rPr>
              <a:t>Do you have enough ingredients? I asked you to try and come up with 10, but as long as you have 6 that will be enough for a poem.</a:t>
            </a:r>
          </a:p>
          <a:p>
            <a:endParaRPr lang="en-GB" sz="1800" b="0" strike="noStrike" spc="-1" dirty="0">
              <a:latin typeface="Arial"/>
            </a:endParaRPr>
          </a:p>
          <a:p>
            <a:r>
              <a:rPr lang="en-GB" sz="1800" b="0" i="1" strike="noStrike" spc="-1" dirty="0">
                <a:latin typeface="Arial"/>
              </a:rPr>
              <a:t>If you need to edit your writing to add more description or if you need to come up with some more ingredients, do this now.</a:t>
            </a:r>
            <a:r>
              <a:rPr lang="en-GB" sz="1800" b="0" strike="noStrike" spc="-1" dirty="0">
                <a:latin typeface="Aria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504000" y="576000"/>
            <a:ext cx="9000000" cy="1114200"/>
          </a:xfrm>
          <a:prstGeom prst="rect">
            <a:avLst/>
          </a:prstGeom>
          <a:noFill/>
          <a:ln>
            <a:noFill/>
          </a:ln>
        </p:spPr>
        <p:txBody>
          <a:bodyPr lIns="90000" tIns="45000" rIns="90000" bIns="45000">
            <a:noAutofit/>
          </a:bodyPr>
          <a:lstStyle/>
          <a:p>
            <a:r>
              <a:rPr lang="en-GB" sz="1800" b="0" strike="noStrike" spc="-1" dirty="0">
                <a:latin typeface="Arial"/>
              </a:rPr>
              <a:t>To create our poem, we will be putting our ingredients into an order which sounds the best when we read it out loud. Take a look at my example ingredients below:</a:t>
            </a:r>
          </a:p>
          <a:p>
            <a:endParaRPr lang="en-GB" sz="1800" b="0" strike="noStrike" spc="-1" dirty="0">
              <a:latin typeface="Arial"/>
            </a:endParaRPr>
          </a:p>
          <a:p>
            <a:endParaRPr lang="en-GB" sz="1800" b="0" strike="noStrike" spc="-1" dirty="0">
              <a:latin typeface="Arial"/>
            </a:endParaRPr>
          </a:p>
        </p:txBody>
      </p:sp>
      <p:sp>
        <p:nvSpPr>
          <p:cNvPr id="173" name="TextShape 2"/>
          <p:cNvSpPr txBox="1"/>
          <p:nvPr/>
        </p:nvSpPr>
        <p:spPr>
          <a:xfrm>
            <a:off x="3024000" y="1584000"/>
            <a:ext cx="2824560" cy="1654920"/>
          </a:xfrm>
          <a:prstGeom prst="rect">
            <a:avLst/>
          </a:prstGeom>
          <a:noFill/>
          <a:ln>
            <a:noFill/>
          </a:ln>
        </p:spPr>
        <p:txBody>
          <a:bodyPr lIns="90000" tIns="45000" rIns="90000" bIns="45000">
            <a:noAutofit/>
          </a:bodyPr>
          <a:lstStyle/>
          <a:p>
            <a:r>
              <a:rPr lang="en-GB" sz="1800" b="0" strike="noStrike" spc="-1" dirty="0">
                <a:solidFill>
                  <a:srgbClr val="000000"/>
                </a:solidFill>
                <a:latin typeface="Arial"/>
                <a:ea typeface="DejaVu Sans"/>
              </a:rPr>
              <a:t>A golden crown, from the tomb of an ancient Viking king.</a:t>
            </a:r>
            <a:endParaRPr lang="en-GB" sz="1800" b="0" strike="noStrike" spc="-1" dirty="0">
              <a:latin typeface="Arial"/>
            </a:endParaRPr>
          </a:p>
        </p:txBody>
      </p:sp>
      <p:sp>
        <p:nvSpPr>
          <p:cNvPr id="174" name="TextShape 3"/>
          <p:cNvSpPr txBox="1"/>
          <p:nvPr/>
        </p:nvSpPr>
        <p:spPr>
          <a:xfrm>
            <a:off x="6480000" y="3096000"/>
            <a:ext cx="2824560" cy="1654920"/>
          </a:xfrm>
          <a:prstGeom prst="rect">
            <a:avLst/>
          </a:prstGeom>
          <a:noFill/>
          <a:ln>
            <a:noFill/>
          </a:ln>
        </p:spPr>
        <p:txBody>
          <a:bodyPr lIns="90000" tIns="45000" rIns="90000" bIns="45000">
            <a:noAutofit/>
          </a:bodyPr>
          <a:lstStyle/>
          <a:p>
            <a:r>
              <a:rPr lang="en-GB" sz="1800" b="0" strike="noStrike" spc="-1" dirty="0">
                <a:solidFill>
                  <a:srgbClr val="000000"/>
                </a:solidFill>
                <a:latin typeface="Arial"/>
                <a:ea typeface="DejaVu Sans"/>
              </a:rPr>
              <a:t>The breath of an ice troll from the top of the tallest mountain.</a:t>
            </a:r>
            <a:endParaRPr lang="en-GB" sz="1800" b="0" strike="noStrike" spc="-1" dirty="0">
              <a:latin typeface="Arial"/>
            </a:endParaRPr>
          </a:p>
        </p:txBody>
      </p:sp>
      <p:sp>
        <p:nvSpPr>
          <p:cNvPr id="175" name="TextShape 4"/>
          <p:cNvSpPr txBox="1"/>
          <p:nvPr/>
        </p:nvSpPr>
        <p:spPr>
          <a:xfrm>
            <a:off x="6535440" y="1584000"/>
            <a:ext cx="2824560" cy="1654920"/>
          </a:xfrm>
          <a:prstGeom prst="rect">
            <a:avLst/>
          </a:prstGeom>
          <a:noFill/>
          <a:ln>
            <a:noFill/>
          </a:ln>
        </p:spPr>
        <p:txBody>
          <a:bodyPr lIns="90000" tIns="45000" rIns="90000" bIns="45000">
            <a:noAutofit/>
          </a:bodyPr>
          <a:lstStyle/>
          <a:p>
            <a:r>
              <a:rPr lang="en-GB" sz="1800" b="0" strike="noStrike" spc="-1" dirty="0">
                <a:solidFill>
                  <a:srgbClr val="000000"/>
                </a:solidFill>
                <a:latin typeface="Arial"/>
                <a:ea typeface="DejaVu Sans"/>
              </a:rPr>
              <a:t>The pickled toe nails of an evil wizard from the fiery caves under Mount Zarg.</a:t>
            </a:r>
            <a:endParaRPr lang="en-GB" sz="1800" b="0" strike="noStrike" spc="-1" dirty="0">
              <a:latin typeface="Arial"/>
            </a:endParaRPr>
          </a:p>
        </p:txBody>
      </p:sp>
      <p:sp>
        <p:nvSpPr>
          <p:cNvPr id="176" name="TextShape 5"/>
          <p:cNvSpPr txBox="1"/>
          <p:nvPr/>
        </p:nvSpPr>
        <p:spPr>
          <a:xfrm>
            <a:off x="3024000" y="3024000"/>
            <a:ext cx="2880000" cy="602280"/>
          </a:xfrm>
          <a:prstGeom prst="rect">
            <a:avLst/>
          </a:prstGeom>
          <a:noFill/>
          <a:ln>
            <a:noFill/>
          </a:ln>
        </p:spPr>
        <p:txBody>
          <a:bodyPr lIns="90000" tIns="45000" rIns="90000" bIns="45000">
            <a:noAutofit/>
          </a:bodyPr>
          <a:lstStyle/>
          <a:p>
            <a:r>
              <a:rPr lang="en-GB" sz="1800" b="0" strike="noStrike" spc="-1" dirty="0">
                <a:latin typeface="Arial"/>
              </a:rPr>
              <a:t>A sapphire as blue as the summer sky.</a:t>
            </a:r>
          </a:p>
        </p:txBody>
      </p:sp>
      <p:sp>
        <p:nvSpPr>
          <p:cNvPr id="177" name="TextShape 6"/>
          <p:cNvSpPr txBox="1"/>
          <p:nvPr/>
        </p:nvSpPr>
        <p:spPr>
          <a:xfrm>
            <a:off x="504000" y="1584000"/>
            <a:ext cx="2376000" cy="1114200"/>
          </a:xfrm>
          <a:prstGeom prst="rect">
            <a:avLst/>
          </a:prstGeom>
          <a:noFill/>
          <a:ln>
            <a:noFill/>
          </a:ln>
        </p:spPr>
        <p:txBody>
          <a:bodyPr lIns="90000" tIns="45000" rIns="90000" bIns="45000">
            <a:noAutofit/>
          </a:bodyPr>
          <a:lstStyle/>
          <a:p>
            <a:r>
              <a:rPr lang="en-GB" sz="1800" b="0" strike="noStrike" spc="-1" dirty="0">
                <a:latin typeface="Arial"/>
              </a:rPr>
              <a:t>A rope made from spiders webs which is strong like forged steel.</a:t>
            </a:r>
          </a:p>
        </p:txBody>
      </p:sp>
      <p:sp>
        <p:nvSpPr>
          <p:cNvPr id="178" name="TextShape 7"/>
          <p:cNvSpPr txBox="1"/>
          <p:nvPr/>
        </p:nvSpPr>
        <p:spPr>
          <a:xfrm>
            <a:off x="504000" y="3096000"/>
            <a:ext cx="2376000" cy="1114200"/>
          </a:xfrm>
          <a:prstGeom prst="rect">
            <a:avLst/>
          </a:prstGeom>
          <a:noFill/>
          <a:ln>
            <a:noFill/>
          </a:ln>
        </p:spPr>
        <p:txBody>
          <a:bodyPr lIns="90000" tIns="45000" rIns="90000" bIns="45000">
            <a:noAutofit/>
          </a:bodyPr>
          <a:lstStyle/>
          <a:p>
            <a:r>
              <a:rPr lang="en-GB" sz="1800" b="0" strike="noStrike" spc="-1" dirty="0">
                <a:latin typeface="Arial"/>
              </a:rPr>
              <a:t>The taste of rain in the middle of a gigantic thunder storm.</a:t>
            </a:r>
          </a:p>
        </p:txBody>
      </p:sp>
      <p:sp>
        <p:nvSpPr>
          <p:cNvPr id="179" name="TextShape 8"/>
          <p:cNvSpPr txBox="1"/>
          <p:nvPr/>
        </p:nvSpPr>
        <p:spPr>
          <a:xfrm>
            <a:off x="792000" y="4608000"/>
            <a:ext cx="8208000" cy="346320"/>
          </a:xfrm>
          <a:prstGeom prst="rect">
            <a:avLst/>
          </a:prstGeom>
          <a:noFill/>
          <a:ln>
            <a:noFill/>
          </a:ln>
        </p:spPr>
        <p:txBody>
          <a:bodyPr lIns="90000" tIns="45000" rIns="90000" bIns="45000">
            <a:noAutofit/>
          </a:bodyPr>
          <a:lstStyle/>
          <a:p>
            <a:r>
              <a:rPr lang="en-GB" sz="1800" b="0" strike="noStrike" spc="-1" dirty="0">
                <a:latin typeface="Arial"/>
              </a:rPr>
              <a:t>On the next slide, I will put them in an order which I think sounds good.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2880000" y="445680"/>
            <a:ext cx="4392000" cy="346320"/>
          </a:xfrm>
          <a:prstGeom prst="rect">
            <a:avLst/>
          </a:prstGeom>
          <a:noFill/>
          <a:ln>
            <a:noFill/>
          </a:ln>
        </p:spPr>
        <p:txBody>
          <a:bodyPr lIns="90000" tIns="45000" rIns="90000" bIns="45000">
            <a:noAutofit/>
          </a:bodyPr>
          <a:lstStyle/>
          <a:p>
            <a:r>
              <a:rPr lang="en-GB" sz="1800" b="0" u="sng" strike="noStrike" spc="-1" dirty="0">
                <a:uFillTx/>
                <a:latin typeface="Arial"/>
              </a:rPr>
              <a:t>Ingredients for Arthur’s Golden Rope</a:t>
            </a:r>
            <a:endParaRPr lang="en-GB" sz="1800" b="0" strike="noStrike" spc="-1" dirty="0">
              <a:latin typeface="Arial"/>
            </a:endParaRPr>
          </a:p>
        </p:txBody>
      </p:sp>
      <p:sp>
        <p:nvSpPr>
          <p:cNvPr id="181" name="TextShape 2"/>
          <p:cNvSpPr txBox="1"/>
          <p:nvPr/>
        </p:nvSpPr>
        <p:spPr>
          <a:xfrm>
            <a:off x="360000" y="1260000"/>
            <a:ext cx="6624000" cy="1079640"/>
          </a:xfrm>
          <a:prstGeom prst="rect">
            <a:avLst/>
          </a:prstGeom>
          <a:noFill/>
          <a:ln>
            <a:noFill/>
          </a:ln>
        </p:spPr>
        <p:txBody>
          <a:bodyPr lIns="90000" tIns="45000" rIns="90000" bIns="45000">
            <a:noAutofit/>
          </a:bodyPr>
          <a:lstStyle/>
          <a:p>
            <a:r>
              <a:rPr lang="en-GB" sz="1800" b="0" strike="noStrike" spc="-1" dirty="0">
                <a:solidFill>
                  <a:srgbClr val="000000"/>
                </a:solidFill>
                <a:latin typeface="Arial"/>
                <a:ea typeface="DejaVu Sans"/>
              </a:rPr>
              <a:t>A golden crown, from the tomb of an ancient Viking king.</a:t>
            </a:r>
            <a:endParaRPr lang="en-GB" sz="1800" b="0" strike="noStrike" spc="-1" dirty="0">
              <a:latin typeface="Arial"/>
            </a:endParaRPr>
          </a:p>
        </p:txBody>
      </p:sp>
      <p:sp>
        <p:nvSpPr>
          <p:cNvPr id="182" name="TextShape 3"/>
          <p:cNvSpPr txBox="1"/>
          <p:nvPr/>
        </p:nvSpPr>
        <p:spPr>
          <a:xfrm>
            <a:off x="343440" y="2916000"/>
            <a:ext cx="6856560" cy="576000"/>
          </a:xfrm>
          <a:prstGeom prst="rect">
            <a:avLst/>
          </a:prstGeom>
          <a:noFill/>
          <a:ln>
            <a:noFill/>
          </a:ln>
        </p:spPr>
        <p:txBody>
          <a:bodyPr lIns="90000" tIns="45000" rIns="90000" bIns="45000">
            <a:noAutofit/>
          </a:bodyPr>
          <a:lstStyle/>
          <a:p>
            <a:r>
              <a:rPr lang="en-GB" sz="1800" b="0" strike="noStrike" spc="-1" dirty="0">
                <a:solidFill>
                  <a:srgbClr val="000000"/>
                </a:solidFill>
                <a:latin typeface="Arial"/>
                <a:ea typeface="DejaVu Sans"/>
              </a:rPr>
              <a:t>The breath of an ice troll from the top of the tallest mountain.</a:t>
            </a:r>
            <a:endParaRPr lang="en-GB" sz="1800" b="0" strike="noStrike" spc="-1" dirty="0">
              <a:latin typeface="Arial"/>
            </a:endParaRPr>
          </a:p>
        </p:txBody>
      </p:sp>
      <p:sp>
        <p:nvSpPr>
          <p:cNvPr id="183" name="TextShape 4"/>
          <p:cNvSpPr txBox="1"/>
          <p:nvPr/>
        </p:nvSpPr>
        <p:spPr>
          <a:xfrm>
            <a:off x="343440" y="1800000"/>
            <a:ext cx="8080560" cy="936000"/>
          </a:xfrm>
          <a:prstGeom prst="rect">
            <a:avLst/>
          </a:prstGeom>
          <a:noFill/>
          <a:ln>
            <a:noFill/>
          </a:ln>
        </p:spPr>
        <p:txBody>
          <a:bodyPr lIns="90000" tIns="45000" rIns="90000" bIns="45000">
            <a:noAutofit/>
          </a:bodyPr>
          <a:lstStyle/>
          <a:p>
            <a:r>
              <a:rPr lang="en-GB" sz="1800" b="0" strike="noStrike" spc="-1" dirty="0">
                <a:solidFill>
                  <a:srgbClr val="000000"/>
                </a:solidFill>
                <a:latin typeface="Arial"/>
                <a:ea typeface="DejaVu Sans"/>
              </a:rPr>
              <a:t>The pickled toe nails of an evil wizard from the fiery caves under Mount Zarg.</a:t>
            </a:r>
            <a:endParaRPr lang="en-GB" sz="1800" b="0" strike="noStrike" spc="-1" dirty="0">
              <a:latin typeface="Arial"/>
            </a:endParaRPr>
          </a:p>
        </p:txBody>
      </p:sp>
      <p:sp>
        <p:nvSpPr>
          <p:cNvPr id="184" name="TextShape 5"/>
          <p:cNvSpPr txBox="1"/>
          <p:nvPr/>
        </p:nvSpPr>
        <p:spPr>
          <a:xfrm>
            <a:off x="360000" y="2349720"/>
            <a:ext cx="5112000" cy="602280"/>
          </a:xfrm>
          <a:prstGeom prst="rect">
            <a:avLst/>
          </a:prstGeom>
          <a:noFill/>
          <a:ln>
            <a:noFill/>
          </a:ln>
        </p:spPr>
        <p:txBody>
          <a:bodyPr lIns="90000" tIns="45000" rIns="90000" bIns="45000">
            <a:noAutofit/>
          </a:bodyPr>
          <a:lstStyle/>
          <a:p>
            <a:r>
              <a:rPr lang="en-GB" sz="1800" b="0" strike="noStrike" spc="-1" dirty="0">
                <a:latin typeface="Arial"/>
              </a:rPr>
              <a:t>A sapphire as blue as the summer sky.</a:t>
            </a:r>
          </a:p>
        </p:txBody>
      </p:sp>
      <p:sp>
        <p:nvSpPr>
          <p:cNvPr id="185" name="TextShape 6"/>
          <p:cNvSpPr txBox="1"/>
          <p:nvPr/>
        </p:nvSpPr>
        <p:spPr>
          <a:xfrm>
            <a:off x="360000" y="685800"/>
            <a:ext cx="6768000" cy="826200"/>
          </a:xfrm>
          <a:prstGeom prst="rect">
            <a:avLst/>
          </a:prstGeom>
          <a:noFill/>
          <a:ln>
            <a:noFill/>
          </a:ln>
        </p:spPr>
        <p:txBody>
          <a:bodyPr lIns="90000" tIns="45000" rIns="90000" bIns="45000">
            <a:noAutofit/>
          </a:bodyPr>
          <a:lstStyle/>
          <a:p>
            <a:r>
              <a:rPr lang="en-GB" sz="1800" b="0" strike="noStrike" spc="-1" dirty="0">
                <a:latin typeface="Arial"/>
              </a:rPr>
              <a:t>A rope made from spiders webs which is strong like forged steel.</a:t>
            </a:r>
          </a:p>
        </p:txBody>
      </p:sp>
      <p:sp>
        <p:nvSpPr>
          <p:cNvPr id="186" name="TextShape 7"/>
          <p:cNvSpPr txBox="1"/>
          <p:nvPr/>
        </p:nvSpPr>
        <p:spPr>
          <a:xfrm>
            <a:off x="343440" y="3457800"/>
            <a:ext cx="6136560" cy="610200"/>
          </a:xfrm>
          <a:prstGeom prst="rect">
            <a:avLst/>
          </a:prstGeom>
          <a:noFill/>
          <a:ln>
            <a:noFill/>
          </a:ln>
        </p:spPr>
        <p:txBody>
          <a:bodyPr lIns="90000" tIns="45000" rIns="90000" bIns="45000">
            <a:noAutofit/>
          </a:bodyPr>
          <a:lstStyle/>
          <a:p>
            <a:r>
              <a:rPr lang="en-GB" sz="1800" b="0" strike="noStrike" spc="-1" dirty="0">
                <a:latin typeface="Arial"/>
              </a:rPr>
              <a:t>The taste of rain in the middle of a gigantic thunder storm.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Maths</a:t>
            </a:r>
            <a:endParaRPr lang="en-GB" sz="4400" b="0" strike="noStrike" spc="-1" dirty="0">
              <a:latin typeface="Arial"/>
            </a:endParaRPr>
          </a:p>
        </p:txBody>
      </p:sp>
      <p:sp>
        <p:nvSpPr>
          <p:cNvPr id="82" name="CustomShape 2"/>
          <p:cNvSpPr/>
          <p:nvPr/>
        </p:nvSpPr>
        <p:spPr>
          <a:xfrm>
            <a:off x="864000" y="1584000"/>
            <a:ext cx="8279280" cy="100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en-GB" sz="3200" b="0" strike="noStrike" spc="-1" dirty="0">
                <a:solidFill>
                  <a:srgbClr val="000000"/>
                </a:solidFill>
                <a:latin typeface="Arial"/>
                <a:ea typeface="DejaVu Sans"/>
              </a:rPr>
              <a:t>LO: to solve problems on counting and ordering money.</a:t>
            </a:r>
            <a:endParaRPr lang="en-GB" sz="3200" b="0" strike="noStrike" spc="-1" dirty="0">
              <a:latin typeface="Arial"/>
            </a:endParaRPr>
          </a:p>
        </p:txBody>
      </p:sp>
      <p:sp>
        <p:nvSpPr>
          <p:cNvPr id="83" name="CustomShape 3"/>
          <p:cNvSpPr/>
          <p:nvPr/>
        </p:nvSpPr>
        <p:spPr>
          <a:xfrm>
            <a:off x="1440000" y="3312000"/>
            <a:ext cx="6551280" cy="85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Year 3s – choose the challenge level you feel is best for you.</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Year 4s – please try the gold challenge first. If you find it too difficult, go back to the silver one.</a:t>
            </a:r>
            <a:endParaRPr lang="en-GB" sz="1800" b="0" strike="noStrike" spc="-1" dirty="0">
              <a:latin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432000" y="936000"/>
            <a:ext cx="7056000" cy="2649960"/>
          </a:xfrm>
          <a:prstGeom prst="rect">
            <a:avLst/>
          </a:prstGeom>
          <a:noFill/>
          <a:ln>
            <a:noFill/>
          </a:ln>
        </p:spPr>
        <p:txBody>
          <a:bodyPr lIns="90000" tIns="45000" rIns="90000" bIns="45000">
            <a:noAutofit/>
          </a:bodyPr>
          <a:lstStyle/>
          <a:p>
            <a:r>
              <a:rPr lang="en-GB" sz="1800" b="0" strike="noStrike" spc="-1" dirty="0">
                <a:latin typeface="Arial"/>
              </a:rPr>
              <a:t>Your turn! </a:t>
            </a:r>
          </a:p>
          <a:p>
            <a:endParaRPr lang="en-GB" sz="1800" b="0" strike="noStrike" spc="-1" dirty="0">
              <a:latin typeface="Arial"/>
            </a:endParaRPr>
          </a:p>
          <a:p>
            <a:r>
              <a:rPr lang="en-GB" sz="1800" b="0" strike="noStrike" spc="-1" dirty="0">
                <a:latin typeface="Arial"/>
              </a:rPr>
              <a:t>In your book write the Date, LO and poem title.</a:t>
            </a:r>
          </a:p>
          <a:p>
            <a:endParaRPr lang="en-GB" sz="1800" b="0" strike="noStrike" spc="-1" dirty="0">
              <a:latin typeface="Arial"/>
            </a:endParaRPr>
          </a:p>
          <a:p>
            <a:r>
              <a:rPr lang="en-GB" sz="1800" b="0" strike="noStrike" spc="-1" dirty="0">
                <a:latin typeface="Arial"/>
              </a:rPr>
              <a:t>Then, copy your ingredients out in an order that sounds good!</a:t>
            </a:r>
          </a:p>
          <a:p>
            <a:endParaRPr lang="en-GB" sz="1800" b="0" strike="noStrike" spc="-1" dirty="0">
              <a:latin typeface="Arial"/>
            </a:endParaRPr>
          </a:p>
          <a:p>
            <a:r>
              <a:rPr lang="en-GB" sz="1800" b="0" strike="noStrike" spc="-1" dirty="0">
                <a:latin typeface="Arial"/>
              </a:rPr>
              <a:t>We are going to be doing some editing in a bit, before writing up a final version.</a:t>
            </a:r>
          </a:p>
          <a:p>
            <a:endParaRPr lang="en-GB" sz="1800" b="0" strike="noStrike" spc="-1" dirty="0">
              <a:latin typeface="Arial"/>
            </a:endParaRPr>
          </a:p>
          <a:p>
            <a:r>
              <a:rPr lang="en-GB" sz="1800" b="1" strike="noStrike" spc="-1" dirty="0">
                <a:latin typeface="Arial"/>
              </a:rPr>
              <a:t>See the next slide for what your book should look like.</a:t>
            </a:r>
            <a:endParaRPr lang="en-GB" sz="1800" b="0" strike="noStrike" spc="-1" dirty="0">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2880000" y="1152000"/>
            <a:ext cx="4392000" cy="346320"/>
          </a:xfrm>
          <a:prstGeom prst="rect">
            <a:avLst/>
          </a:prstGeom>
          <a:noFill/>
          <a:ln>
            <a:noFill/>
          </a:ln>
        </p:spPr>
        <p:txBody>
          <a:bodyPr lIns="90000" tIns="45000" rIns="90000" bIns="45000">
            <a:noAutofit/>
          </a:bodyPr>
          <a:lstStyle/>
          <a:p>
            <a:r>
              <a:rPr lang="en-GB" sz="1800" b="0" u="sng" strike="noStrike" spc="-1" dirty="0">
                <a:uFillTx/>
                <a:latin typeface="Arial"/>
              </a:rPr>
              <a:t>Ingredients for Arthur’s Golden Rope</a:t>
            </a:r>
            <a:endParaRPr lang="en-GB" sz="1800" b="0" strike="noStrike" spc="-1" dirty="0">
              <a:latin typeface="Arial"/>
            </a:endParaRPr>
          </a:p>
        </p:txBody>
      </p:sp>
      <p:sp>
        <p:nvSpPr>
          <p:cNvPr id="189" name="TextShape 2"/>
          <p:cNvSpPr txBox="1"/>
          <p:nvPr/>
        </p:nvSpPr>
        <p:spPr>
          <a:xfrm>
            <a:off x="5832000" y="288000"/>
            <a:ext cx="3744000" cy="354960"/>
          </a:xfrm>
          <a:prstGeom prst="rect">
            <a:avLst/>
          </a:prstGeom>
          <a:noFill/>
          <a:ln>
            <a:noFill/>
          </a:ln>
        </p:spPr>
        <p:txBody>
          <a:bodyPr lIns="90000" tIns="45000" rIns="90000" bIns="45000">
            <a:noAutofit/>
          </a:bodyPr>
          <a:lstStyle/>
          <a:p>
            <a:r>
              <a:rPr lang="en-GB" sz="1800" b="0" u="sng" strike="noStrike" spc="-1" dirty="0">
                <a:uFillTx/>
                <a:latin typeface="Arial"/>
              </a:rPr>
              <a:t>Tuesday 24</a:t>
            </a:r>
            <a:r>
              <a:rPr lang="en-GB" u="sng" spc="-1" baseline="30000" dirty="0">
                <a:latin typeface="Arial"/>
              </a:rPr>
              <a:t>th</a:t>
            </a:r>
            <a:r>
              <a:rPr lang="en-GB" u="sng" spc="-1" baseline="14000000" dirty="0">
                <a:latin typeface="Arial"/>
              </a:rPr>
              <a:t> </a:t>
            </a:r>
            <a:r>
              <a:rPr lang="en-GB" sz="1800" b="0" u="sng" strike="noStrike" spc="-1" dirty="0">
                <a:uFillTx/>
                <a:latin typeface="Arial"/>
              </a:rPr>
              <a:t>March 2020</a:t>
            </a:r>
          </a:p>
        </p:txBody>
      </p:sp>
      <p:sp>
        <p:nvSpPr>
          <p:cNvPr id="190" name="TextShape 3"/>
          <p:cNvSpPr txBox="1"/>
          <p:nvPr/>
        </p:nvSpPr>
        <p:spPr>
          <a:xfrm>
            <a:off x="216000" y="648000"/>
            <a:ext cx="2664000" cy="346320"/>
          </a:xfrm>
          <a:prstGeom prst="rect">
            <a:avLst/>
          </a:prstGeom>
          <a:noFill/>
          <a:ln>
            <a:noFill/>
          </a:ln>
        </p:spPr>
        <p:txBody>
          <a:bodyPr lIns="90000" tIns="45000" rIns="90000" bIns="45000">
            <a:noAutofit/>
          </a:bodyPr>
          <a:lstStyle/>
          <a:p>
            <a:r>
              <a:rPr lang="en-GB" sz="1800" b="0" u="sng" strike="noStrike" spc="-1" dirty="0">
                <a:uFillTx/>
                <a:latin typeface="Arial"/>
              </a:rPr>
              <a:t>LO: to create a poem.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576000" y="792000"/>
            <a:ext cx="9288000" cy="2448000"/>
          </a:xfrm>
          <a:prstGeom prst="rect">
            <a:avLst/>
          </a:prstGeom>
          <a:noFill/>
          <a:ln>
            <a:noFill/>
          </a:ln>
        </p:spPr>
        <p:txBody>
          <a:bodyPr lIns="90000" tIns="45000" rIns="90000" bIns="45000">
            <a:noAutofit/>
          </a:bodyPr>
          <a:lstStyle/>
          <a:p>
            <a:r>
              <a:rPr lang="en-GB" sz="1800" b="1" strike="noStrike" spc="-1" dirty="0">
                <a:latin typeface="Arial"/>
              </a:rPr>
              <a:t>I am happy with how my poem reads, but want to make it a bit better!</a:t>
            </a:r>
          </a:p>
          <a:p>
            <a:r>
              <a:rPr lang="en-GB" sz="1800" b="1" strike="noStrike" spc="-1" dirty="0">
                <a:latin typeface="Arial"/>
              </a:rPr>
              <a:t>Poems don’t have to rhyme, but I would like to see if I can change some words or add some lines to make it rhyme so that it is more fun to read.</a:t>
            </a:r>
          </a:p>
        </p:txBody>
      </p:sp>
      <p:sp>
        <p:nvSpPr>
          <p:cNvPr id="192" name="TextShape 2"/>
          <p:cNvSpPr txBox="1"/>
          <p:nvPr/>
        </p:nvSpPr>
        <p:spPr>
          <a:xfrm>
            <a:off x="792000" y="2664000"/>
            <a:ext cx="5616000" cy="346320"/>
          </a:xfrm>
          <a:prstGeom prst="rect">
            <a:avLst/>
          </a:prstGeom>
          <a:noFill/>
          <a:ln>
            <a:noFill/>
          </a:ln>
        </p:spPr>
        <p:txBody>
          <a:bodyPr lIns="90000" tIns="45000" rIns="90000" bIns="45000">
            <a:noAutofit/>
          </a:bodyPr>
          <a:lstStyle/>
          <a:p>
            <a:r>
              <a:rPr lang="en-GB" sz="1800" b="0" strike="noStrike" spc="-1" dirty="0">
                <a:latin typeface="Arial"/>
              </a:rPr>
              <a:t>The lines in </a:t>
            </a:r>
            <a:r>
              <a:rPr lang="en-GB" sz="1800" b="0" i="1" strike="noStrike" spc="-1" dirty="0">
                <a:latin typeface="Arial"/>
              </a:rPr>
              <a:t>italics</a:t>
            </a:r>
            <a:r>
              <a:rPr lang="en-GB" sz="1800" b="0" strike="noStrike" spc="-1" dirty="0">
                <a:latin typeface="Arial"/>
              </a:rPr>
              <a:t> are what I have added in.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360000" y="1260000"/>
            <a:ext cx="6624000" cy="1079640"/>
          </a:xfrm>
          <a:prstGeom prst="rect">
            <a:avLst/>
          </a:prstGeom>
          <a:noFill/>
          <a:ln>
            <a:noFill/>
          </a:ln>
        </p:spPr>
        <p:txBody>
          <a:bodyPr lIns="90000" tIns="45000" rIns="90000" bIns="45000">
            <a:noAutofit/>
          </a:bodyPr>
          <a:lstStyle/>
          <a:p>
            <a:r>
              <a:rPr lang="en-GB" sz="1800" b="0" strike="noStrike" spc="-1" dirty="0">
                <a:solidFill>
                  <a:srgbClr val="000000"/>
                </a:solidFill>
                <a:latin typeface="Arial"/>
                <a:ea typeface="DejaVu Sans"/>
              </a:rPr>
              <a:t>A golden crown, from the tomb of an ancient Viking king.</a:t>
            </a:r>
            <a:endParaRPr lang="en-GB" sz="1800" b="0" strike="noStrike" spc="-1" dirty="0">
              <a:latin typeface="Arial"/>
            </a:endParaRPr>
          </a:p>
        </p:txBody>
      </p:sp>
      <p:sp>
        <p:nvSpPr>
          <p:cNvPr id="194" name="TextShape 2"/>
          <p:cNvSpPr txBox="1"/>
          <p:nvPr/>
        </p:nvSpPr>
        <p:spPr>
          <a:xfrm>
            <a:off x="343440" y="2916000"/>
            <a:ext cx="6856560" cy="576000"/>
          </a:xfrm>
          <a:prstGeom prst="rect">
            <a:avLst/>
          </a:prstGeom>
          <a:noFill/>
          <a:ln>
            <a:noFill/>
          </a:ln>
        </p:spPr>
        <p:txBody>
          <a:bodyPr lIns="90000" tIns="45000" rIns="90000" bIns="45000">
            <a:noAutofit/>
          </a:bodyPr>
          <a:lstStyle/>
          <a:p>
            <a:r>
              <a:rPr lang="en-GB" sz="1800" b="0" strike="noStrike" spc="-1" dirty="0">
                <a:solidFill>
                  <a:srgbClr val="000000"/>
                </a:solidFill>
                <a:latin typeface="Arial"/>
                <a:ea typeface="DejaVu Sans"/>
              </a:rPr>
              <a:t>The breath of an ice troll from the top of the tallest mountain.</a:t>
            </a:r>
            <a:endParaRPr lang="en-GB" sz="1800" b="0" strike="noStrike" spc="-1" dirty="0">
              <a:latin typeface="Arial"/>
            </a:endParaRPr>
          </a:p>
        </p:txBody>
      </p:sp>
      <p:sp>
        <p:nvSpPr>
          <p:cNvPr id="195" name="TextShape 3"/>
          <p:cNvSpPr txBox="1"/>
          <p:nvPr/>
        </p:nvSpPr>
        <p:spPr>
          <a:xfrm>
            <a:off x="343440" y="1800000"/>
            <a:ext cx="8080560" cy="936000"/>
          </a:xfrm>
          <a:prstGeom prst="rect">
            <a:avLst/>
          </a:prstGeom>
          <a:noFill/>
          <a:ln>
            <a:noFill/>
          </a:ln>
        </p:spPr>
        <p:txBody>
          <a:bodyPr lIns="90000" tIns="45000" rIns="90000" bIns="45000">
            <a:noAutofit/>
          </a:bodyPr>
          <a:lstStyle/>
          <a:p>
            <a:r>
              <a:rPr lang="en-GB" sz="1800" b="0" strike="noStrike" spc="-1" dirty="0">
                <a:solidFill>
                  <a:srgbClr val="000000"/>
                </a:solidFill>
                <a:latin typeface="Arial"/>
                <a:ea typeface="DejaVu Sans"/>
              </a:rPr>
              <a:t>The pickled toe nails of an evil wizard from the fiery caves under Mount Zarg.</a:t>
            </a:r>
            <a:endParaRPr lang="en-GB" sz="1800" b="0" strike="noStrike" spc="-1" dirty="0">
              <a:latin typeface="Arial"/>
            </a:endParaRPr>
          </a:p>
        </p:txBody>
      </p:sp>
      <p:sp>
        <p:nvSpPr>
          <p:cNvPr id="196" name="TextShape 4"/>
          <p:cNvSpPr txBox="1"/>
          <p:nvPr/>
        </p:nvSpPr>
        <p:spPr>
          <a:xfrm>
            <a:off x="360000" y="2349720"/>
            <a:ext cx="5112000" cy="602280"/>
          </a:xfrm>
          <a:prstGeom prst="rect">
            <a:avLst/>
          </a:prstGeom>
          <a:noFill/>
          <a:ln>
            <a:noFill/>
          </a:ln>
        </p:spPr>
        <p:txBody>
          <a:bodyPr lIns="90000" tIns="45000" rIns="90000" bIns="45000">
            <a:noAutofit/>
          </a:bodyPr>
          <a:lstStyle/>
          <a:p>
            <a:r>
              <a:rPr lang="en-GB" sz="1800" b="0" strike="noStrike" spc="-1" dirty="0">
                <a:latin typeface="Arial"/>
              </a:rPr>
              <a:t>A sapphire as blue as the summer sky.</a:t>
            </a:r>
          </a:p>
        </p:txBody>
      </p:sp>
      <p:sp>
        <p:nvSpPr>
          <p:cNvPr id="197" name="TextShape 5"/>
          <p:cNvSpPr txBox="1"/>
          <p:nvPr/>
        </p:nvSpPr>
        <p:spPr>
          <a:xfrm>
            <a:off x="360000" y="685800"/>
            <a:ext cx="6768000" cy="826200"/>
          </a:xfrm>
          <a:prstGeom prst="rect">
            <a:avLst/>
          </a:prstGeom>
          <a:noFill/>
          <a:ln>
            <a:noFill/>
          </a:ln>
        </p:spPr>
        <p:txBody>
          <a:bodyPr lIns="90000" tIns="45000" rIns="90000" bIns="45000">
            <a:noAutofit/>
          </a:bodyPr>
          <a:lstStyle/>
          <a:p>
            <a:r>
              <a:rPr lang="en-GB" sz="1800" b="0" strike="noStrike" spc="-1" dirty="0">
                <a:latin typeface="Arial"/>
              </a:rPr>
              <a:t>A rope made from spiders webs which is strong like forged steel.</a:t>
            </a:r>
          </a:p>
        </p:txBody>
      </p:sp>
      <p:sp>
        <p:nvSpPr>
          <p:cNvPr id="198" name="TextShape 6"/>
          <p:cNvSpPr txBox="1"/>
          <p:nvPr/>
        </p:nvSpPr>
        <p:spPr>
          <a:xfrm>
            <a:off x="343440" y="3457800"/>
            <a:ext cx="6136560" cy="610200"/>
          </a:xfrm>
          <a:prstGeom prst="rect">
            <a:avLst/>
          </a:prstGeom>
          <a:noFill/>
          <a:ln>
            <a:noFill/>
          </a:ln>
        </p:spPr>
        <p:txBody>
          <a:bodyPr lIns="90000" tIns="45000" rIns="90000" bIns="45000">
            <a:noAutofit/>
          </a:bodyPr>
          <a:lstStyle/>
          <a:p>
            <a:r>
              <a:rPr lang="en-GB" sz="1800" b="0" strike="noStrike" spc="-1" dirty="0">
                <a:latin typeface="Arial"/>
              </a:rPr>
              <a:t>The taste of rain in the middle of a gigantic thunder storm.</a:t>
            </a:r>
          </a:p>
        </p:txBody>
      </p:sp>
      <p:sp>
        <p:nvSpPr>
          <p:cNvPr id="199" name="TextShape 7"/>
          <p:cNvSpPr txBox="1"/>
          <p:nvPr/>
        </p:nvSpPr>
        <p:spPr>
          <a:xfrm>
            <a:off x="432000" y="1008000"/>
            <a:ext cx="6408000" cy="346320"/>
          </a:xfrm>
          <a:prstGeom prst="rect">
            <a:avLst/>
          </a:prstGeom>
          <a:noFill/>
          <a:ln>
            <a:noFill/>
          </a:ln>
        </p:spPr>
        <p:txBody>
          <a:bodyPr lIns="90000" tIns="45000" rIns="90000" bIns="45000">
            <a:noAutofit/>
          </a:bodyPr>
          <a:lstStyle/>
          <a:p>
            <a:r>
              <a:rPr lang="en-GB" sz="1800" b="0" i="1" strike="noStrike" spc="-1" dirty="0">
                <a:latin typeface="Arial"/>
              </a:rPr>
              <a:t>You might think that such a thing isn’t real.</a:t>
            </a:r>
          </a:p>
        </p:txBody>
      </p:sp>
      <p:sp>
        <p:nvSpPr>
          <p:cNvPr id="200" name="TextShape 8"/>
          <p:cNvSpPr txBox="1"/>
          <p:nvPr/>
        </p:nvSpPr>
        <p:spPr>
          <a:xfrm>
            <a:off x="504000" y="1512000"/>
            <a:ext cx="6408000" cy="346320"/>
          </a:xfrm>
          <a:prstGeom prst="rect">
            <a:avLst/>
          </a:prstGeom>
          <a:noFill/>
          <a:ln>
            <a:noFill/>
          </a:ln>
        </p:spPr>
        <p:txBody>
          <a:bodyPr lIns="90000" tIns="45000" rIns="90000" bIns="45000">
            <a:noAutofit/>
          </a:bodyPr>
          <a:lstStyle/>
          <a:p>
            <a:r>
              <a:rPr lang="en-GB" sz="1800" b="0" i="1" strike="noStrike" spc="-1" dirty="0">
                <a:latin typeface="Arial"/>
              </a:rPr>
              <a:t>Don’t take any other treasure, not even a tiny ring.</a:t>
            </a:r>
          </a:p>
        </p:txBody>
      </p:sp>
      <p:sp>
        <p:nvSpPr>
          <p:cNvPr id="201" name="TextShape 9"/>
          <p:cNvSpPr txBox="1"/>
          <p:nvPr/>
        </p:nvSpPr>
        <p:spPr>
          <a:xfrm>
            <a:off x="432000" y="2088000"/>
            <a:ext cx="7416000" cy="346320"/>
          </a:xfrm>
          <a:prstGeom prst="rect">
            <a:avLst/>
          </a:prstGeom>
          <a:noFill/>
          <a:ln>
            <a:noFill/>
          </a:ln>
        </p:spPr>
        <p:txBody>
          <a:bodyPr lIns="90000" tIns="45000" rIns="90000" bIns="45000">
            <a:noAutofit/>
          </a:bodyPr>
          <a:lstStyle/>
          <a:p>
            <a:r>
              <a:rPr lang="en-GB" sz="1800" b="0" i="1" strike="noStrike" spc="-1" dirty="0">
                <a:latin typeface="Arial"/>
              </a:rPr>
              <a:t>Watch out for dragons, they can be quite large.</a:t>
            </a:r>
          </a:p>
        </p:txBody>
      </p:sp>
      <p:sp>
        <p:nvSpPr>
          <p:cNvPr id="202" name="TextShape 10"/>
          <p:cNvSpPr txBox="1"/>
          <p:nvPr/>
        </p:nvSpPr>
        <p:spPr>
          <a:xfrm>
            <a:off x="504000" y="2664000"/>
            <a:ext cx="4752000" cy="346320"/>
          </a:xfrm>
          <a:prstGeom prst="rect">
            <a:avLst/>
          </a:prstGeom>
          <a:noFill/>
          <a:ln>
            <a:noFill/>
          </a:ln>
        </p:spPr>
        <p:txBody>
          <a:bodyPr lIns="90000" tIns="45000" rIns="90000" bIns="45000">
            <a:noAutofit/>
          </a:bodyPr>
          <a:lstStyle/>
          <a:p>
            <a:r>
              <a:rPr lang="en-GB" sz="1800" b="0" i="1" strike="noStrike" spc="-1" dirty="0">
                <a:latin typeface="Arial"/>
              </a:rPr>
              <a:t>To make the rope stand out, that’s why.</a:t>
            </a:r>
          </a:p>
        </p:txBody>
      </p:sp>
      <p:sp>
        <p:nvSpPr>
          <p:cNvPr id="203" name="TextShape 11"/>
          <p:cNvSpPr txBox="1"/>
          <p:nvPr/>
        </p:nvSpPr>
        <p:spPr>
          <a:xfrm>
            <a:off x="504000" y="3240000"/>
            <a:ext cx="7704000" cy="602280"/>
          </a:xfrm>
          <a:prstGeom prst="rect">
            <a:avLst/>
          </a:prstGeom>
          <a:noFill/>
          <a:ln>
            <a:noFill/>
          </a:ln>
        </p:spPr>
        <p:txBody>
          <a:bodyPr lIns="90000" tIns="45000" rIns="90000" bIns="45000">
            <a:noAutofit/>
          </a:bodyPr>
          <a:lstStyle/>
          <a:p>
            <a:r>
              <a:rPr lang="en-GB" sz="1800" b="0" i="1" strike="noStrike" spc="-1" dirty="0">
                <a:latin typeface="Arial"/>
              </a:rPr>
              <a:t>On your way back down be careful of the poisonous fountain.</a:t>
            </a:r>
          </a:p>
        </p:txBody>
      </p:sp>
      <p:sp>
        <p:nvSpPr>
          <p:cNvPr id="204" name="TextShape 12"/>
          <p:cNvSpPr txBox="1"/>
          <p:nvPr/>
        </p:nvSpPr>
        <p:spPr>
          <a:xfrm>
            <a:off x="504000" y="3842280"/>
            <a:ext cx="7560000" cy="346320"/>
          </a:xfrm>
          <a:prstGeom prst="rect">
            <a:avLst/>
          </a:prstGeom>
          <a:noFill/>
          <a:ln>
            <a:noFill/>
          </a:ln>
        </p:spPr>
        <p:txBody>
          <a:bodyPr lIns="90000" tIns="45000" rIns="90000" bIns="45000">
            <a:noAutofit/>
          </a:bodyPr>
          <a:lstStyle/>
          <a:p>
            <a:r>
              <a:rPr lang="en-GB" sz="1800" b="0" i="1" strike="noStrike" spc="-1" dirty="0">
                <a:latin typeface="Arial"/>
              </a:rPr>
              <a:t>Be careful not to get attacked by the lightning bug swarm!</a:t>
            </a:r>
          </a:p>
        </p:txBody>
      </p:sp>
      <p:sp>
        <p:nvSpPr>
          <p:cNvPr id="205" name="TextShape 13"/>
          <p:cNvSpPr txBox="1"/>
          <p:nvPr/>
        </p:nvSpPr>
        <p:spPr>
          <a:xfrm>
            <a:off x="1008000" y="4320000"/>
            <a:ext cx="7920000" cy="1114200"/>
          </a:xfrm>
          <a:prstGeom prst="rect">
            <a:avLst/>
          </a:prstGeom>
          <a:noFill/>
          <a:ln>
            <a:noFill/>
          </a:ln>
        </p:spPr>
        <p:txBody>
          <a:bodyPr lIns="90000" tIns="45000" rIns="90000" bIns="45000">
            <a:noAutofit/>
          </a:bodyPr>
          <a:lstStyle/>
          <a:p>
            <a:r>
              <a:rPr lang="en-GB" sz="1800" b="1" strike="noStrike" spc="-1" dirty="0">
                <a:latin typeface="Arial"/>
              </a:rPr>
              <a:t>I think that my poem is a lot more fun to read now. See if you can add any lines to make your poem rhyme! </a:t>
            </a:r>
          </a:p>
          <a:p>
            <a:r>
              <a:rPr lang="en-GB" sz="1800" b="1" strike="noStrike" spc="-1" dirty="0">
                <a:latin typeface="Arial"/>
              </a:rPr>
              <a:t>If you get stuck for finding rhyming words, you can search Google for ‘words which rhyme with ________’ to help you.</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Shape 1"/>
          <p:cNvSpPr txBox="1"/>
          <p:nvPr/>
        </p:nvSpPr>
        <p:spPr>
          <a:xfrm>
            <a:off x="1008000" y="1296000"/>
            <a:ext cx="6912000" cy="2649960"/>
          </a:xfrm>
          <a:prstGeom prst="rect">
            <a:avLst/>
          </a:prstGeom>
          <a:noFill/>
          <a:ln>
            <a:noFill/>
          </a:ln>
        </p:spPr>
        <p:txBody>
          <a:bodyPr lIns="90000" tIns="45000" rIns="90000" bIns="45000">
            <a:noAutofit/>
          </a:bodyPr>
          <a:lstStyle/>
          <a:p>
            <a:r>
              <a:rPr lang="en-GB" sz="1800" b="0" strike="noStrike" spc="-1" dirty="0">
                <a:latin typeface="Arial"/>
              </a:rPr>
              <a:t>Once you have added in any extra lines, write up a final version of your poem on the next page. </a:t>
            </a:r>
          </a:p>
          <a:p>
            <a:endParaRPr lang="en-GB" sz="1800" b="0" strike="noStrike" spc="-1" dirty="0">
              <a:latin typeface="Arial"/>
            </a:endParaRPr>
          </a:p>
          <a:p>
            <a:r>
              <a:rPr lang="en-GB" sz="1800" b="0" strike="noStrike" spc="-1" dirty="0">
                <a:latin typeface="Arial"/>
              </a:rPr>
              <a:t>Don’t forget your title!</a:t>
            </a:r>
          </a:p>
          <a:p>
            <a:endParaRPr lang="en-GB" sz="1800" b="0" strike="noStrike" spc="-1" dirty="0">
              <a:latin typeface="Arial"/>
            </a:endParaRPr>
          </a:p>
          <a:p>
            <a:r>
              <a:rPr lang="en-GB" sz="1800" b="0" strike="noStrike" spc="-1" dirty="0">
                <a:latin typeface="Arial"/>
              </a:rPr>
              <a:t>Underneath, you might want to draw a picture to illustrate some of the ingredients in your poem.</a:t>
            </a:r>
          </a:p>
          <a:p>
            <a:endParaRPr lang="en-GB" sz="1800" b="0" strike="noStrike" spc="-1" dirty="0">
              <a:latin typeface="Arial"/>
            </a:endParaRPr>
          </a:p>
          <a:p>
            <a:r>
              <a:rPr lang="en-GB" sz="1800" b="0" strike="noStrike" spc="-1" dirty="0">
                <a:latin typeface="Arial"/>
              </a:rPr>
              <a:t>Once done, perform it to someone at home and see what they think.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ustomShape 1"/>
          <p:cNvSpPr/>
          <p:nvPr/>
        </p:nvSpPr>
        <p:spPr>
          <a:xfrm>
            <a:off x="493560" y="204840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Arithmetic</a:t>
            </a:r>
            <a:endParaRPr lang="en-GB" sz="4400" b="0" strike="noStrike" spc="-1" dirty="0">
              <a:latin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Arithmetic</a:t>
            </a:r>
            <a:endParaRPr lang="en-GB" sz="4400" b="0" strike="noStrike" spc="-1" dirty="0">
              <a:latin typeface="Arial"/>
            </a:endParaRPr>
          </a:p>
        </p:txBody>
      </p:sp>
      <p:sp>
        <p:nvSpPr>
          <p:cNvPr id="209" name="CustomShape 2"/>
          <p:cNvSpPr/>
          <p:nvPr/>
        </p:nvSpPr>
        <p:spPr>
          <a:xfrm>
            <a:off x="432000" y="1368000"/>
            <a:ext cx="9071280" cy="239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Count in 3s up from the following numbers: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15 – down in 3s.  15, __, __, __.</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19 – up in 3s. 19, __, __, __, __, __.</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23 – up in 3s. 23, __, __, __, __, __.</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121 – down in 3s. 121, __, __, __, __, __.</a:t>
            </a:r>
            <a:endParaRPr lang="en-GB" sz="1800" b="0" strike="noStrike" spc="-1" dirty="0">
              <a:latin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Arithmetic</a:t>
            </a:r>
            <a:endParaRPr lang="en-GB" sz="4400" b="0" strike="noStrike" spc="-1" dirty="0">
              <a:latin typeface="Arial"/>
            </a:endParaRPr>
          </a:p>
        </p:txBody>
      </p:sp>
      <p:sp>
        <p:nvSpPr>
          <p:cNvPr id="211" name="CustomShape 2"/>
          <p:cNvSpPr/>
          <p:nvPr/>
        </p:nvSpPr>
        <p:spPr>
          <a:xfrm>
            <a:off x="432000" y="1368000"/>
            <a:ext cx="9071280" cy="239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Count in 3s up from the following numbers: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15 – down in 3s.  15, 12, 9, 6, 3, 0</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19 – up in 3s. 19, 22, 25, 28, 31, 34</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23 – up in 3s. 23, 26, 29, 32, 35, 38</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121 – down in 3s. 121, 118, 115, 112, 109, 106</a:t>
            </a:r>
            <a:endParaRPr lang="en-GB" sz="1800" b="0" strike="noStrike" spc="-1" dirty="0">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11"/>
          <p:cNvPicPr/>
          <p:nvPr/>
        </p:nvPicPr>
        <p:blipFill>
          <a:blip r:embed="rId2"/>
          <a:stretch/>
        </p:blipFill>
        <p:spPr>
          <a:xfrm>
            <a:off x="958680" y="504000"/>
            <a:ext cx="2856600" cy="4304160"/>
          </a:xfrm>
          <a:prstGeom prst="rect">
            <a:avLst/>
          </a:prstGeom>
          <a:ln>
            <a:noFill/>
          </a:ln>
        </p:spPr>
      </p:pic>
      <p:sp>
        <p:nvSpPr>
          <p:cNvPr id="213" name="CustomShape 1"/>
          <p:cNvSpPr/>
          <p:nvPr/>
        </p:nvSpPr>
        <p:spPr>
          <a:xfrm>
            <a:off x="4680000" y="1080000"/>
            <a:ext cx="2951280" cy="601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Practise your three times tables out loud.</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Then, say the division facts out loud:</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3 divided by 3 is 1,</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6 divided by 3 is 2,</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9 divided by 3 is 3,</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12 divided by 3 is 4,</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a:t>
            </a:r>
            <a:endParaRPr lang="en-GB" sz="1800" b="0" strike="noStrike" spc="-1" dirty="0">
              <a:latin typeface="Arial"/>
            </a:endParaRPr>
          </a:p>
          <a:p>
            <a:pPr>
              <a:lnSpc>
                <a:spcPct val="100000"/>
              </a:lnSpc>
            </a:pPr>
            <a:endParaRPr lang="en-GB" sz="1800" b="0" strike="noStrike" spc="-1" dirty="0">
              <a:latin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ustomShape 1"/>
          <p:cNvSpPr/>
          <p:nvPr/>
        </p:nvSpPr>
        <p:spPr>
          <a:xfrm>
            <a:off x="576000" y="432000"/>
            <a:ext cx="8711280" cy="367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We are going to focus on using our times tables quickly to solve problems.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Try these, please try and solve them using your mental maths knowledge of your times tables.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Write your answers in your book.</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1) 3 X 4 = ?</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2) 11 X 3 = ?</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3) ? = 7 X 3</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4) 27 </a:t>
            </a:r>
            <a:r>
              <a:rPr lang="en-GB" sz="1800" b="0" strike="noStrike" spc="-1" dirty="0">
                <a:solidFill>
                  <a:srgbClr val="000000"/>
                </a:solidFill>
                <a:latin typeface="Arial"/>
                <a:ea typeface="Arial"/>
              </a:rPr>
              <a:t>÷ 3 = ?</a:t>
            </a:r>
            <a:endParaRPr lang="en-GB" sz="1800" b="0" strike="noStrike" spc="-1" dirty="0">
              <a:latin typeface="Arial"/>
            </a:endParaRPr>
          </a:p>
          <a:p>
            <a:pPr>
              <a:lnSpc>
                <a:spcPct val="100000"/>
              </a:lnSpc>
            </a:pPr>
            <a:r>
              <a:rPr lang="en-GB" sz="1800" b="0" strike="noStrike" spc="-1" dirty="0">
                <a:solidFill>
                  <a:srgbClr val="000000"/>
                </a:solidFill>
                <a:latin typeface="Arial"/>
                <a:ea typeface="Arial"/>
              </a:rPr>
              <a:t>5) ? = 18 ÷ 3</a:t>
            </a:r>
            <a:endParaRPr lang="en-GB" sz="1800" b="0" strike="noStrike" spc="-1" dirty="0">
              <a:latin typeface="Arial"/>
            </a:endParaRPr>
          </a:p>
          <a:p>
            <a:pPr>
              <a:lnSpc>
                <a:spcPct val="100000"/>
              </a:lnSpc>
            </a:pPr>
            <a:r>
              <a:rPr lang="en-GB" sz="1800" b="0" strike="noStrike" spc="-1" dirty="0">
                <a:solidFill>
                  <a:srgbClr val="000000"/>
                </a:solidFill>
                <a:latin typeface="Arial"/>
                <a:ea typeface="Arial"/>
              </a:rPr>
              <a:t>6) 36 ÷ 3 = ?</a:t>
            </a:r>
            <a:endParaRPr lang="en-GB" sz="1800" b="0" strike="noStrike" spc="-1" dirty="0">
              <a:latin typeface="Arial"/>
            </a:endParaRPr>
          </a:p>
          <a:p>
            <a:pPr>
              <a:lnSpc>
                <a:spcPct val="100000"/>
              </a:lnSpc>
            </a:pPr>
            <a:r>
              <a:rPr lang="en-GB" sz="1800" b="0" strike="noStrike" spc="-1" dirty="0">
                <a:solidFill>
                  <a:srgbClr val="000000"/>
                </a:solidFill>
                <a:latin typeface="Arial"/>
                <a:ea typeface="Arial"/>
              </a:rPr>
              <a:t>7) ? ÷ 3 = 4</a:t>
            </a:r>
            <a:endParaRPr lang="en-GB" sz="18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21"/>
          <p:cNvPicPr/>
          <p:nvPr/>
        </p:nvPicPr>
        <p:blipFill>
          <a:blip r:embed="rId2"/>
          <a:stretch/>
        </p:blipFill>
        <p:spPr>
          <a:xfrm>
            <a:off x="0" y="869760"/>
            <a:ext cx="6767280" cy="4799520"/>
          </a:xfrm>
          <a:prstGeom prst="rect">
            <a:avLst/>
          </a:prstGeom>
          <a:ln>
            <a:noFill/>
          </a:ln>
        </p:spPr>
      </p:pic>
      <p:sp>
        <p:nvSpPr>
          <p:cNvPr id="85" name="CustomShape 1"/>
          <p:cNvSpPr/>
          <p:nvPr/>
        </p:nvSpPr>
        <p:spPr>
          <a:xfrm>
            <a:off x="3528000" y="216000"/>
            <a:ext cx="2591280" cy="86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3600" b="1" u="sng" strike="noStrike" spc="-1" dirty="0">
                <a:solidFill>
                  <a:srgbClr val="000000"/>
                </a:solidFill>
                <a:uFillTx/>
                <a:latin typeface="Arial"/>
                <a:ea typeface="DejaVu Sans"/>
              </a:rPr>
              <a:t>Starter</a:t>
            </a:r>
            <a:endParaRPr lang="en-GB" sz="3600" b="0" strike="noStrike" spc="-1" dirty="0">
              <a:latin typeface="Arial"/>
            </a:endParaRPr>
          </a:p>
        </p:txBody>
      </p:sp>
      <p:sp>
        <p:nvSpPr>
          <p:cNvPr id="86" name="CustomShape 2"/>
          <p:cNvSpPr/>
          <p:nvPr/>
        </p:nvSpPr>
        <p:spPr>
          <a:xfrm>
            <a:off x="7128000" y="977400"/>
            <a:ext cx="2015280" cy="174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2000" b="0" strike="noStrike" spc="-1" dirty="0">
                <a:solidFill>
                  <a:srgbClr val="000000"/>
                </a:solidFill>
                <a:latin typeface="Century Gothic"/>
                <a:ea typeface="DejaVu Sans"/>
              </a:rPr>
              <a:t>Find 4 different ways to make 50p. </a:t>
            </a:r>
            <a:endParaRPr lang="en-GB" sz="2000" b="0" strike="noStrike" spc="-1" dirty="0">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CustomShape 1"/>
          <p:cNvSpPr/>
          <p:nvPr/>
        </p:nvSpPr>
        <p:spPr>
          <a:xfrm>
            <a:off x="576000" y="432000"/>
            <a:ext cx="8711280" cy="367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We are going to focus on using our times tables quickly to solve problems.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Try these, please try and solve them using your mental maths knowledge of your times tables.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Write your answers in your book.</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1) 3 X 4 = 12</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2) 11 X 3 = 33</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3)21 = 7 X 3</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4) 27 </a:t>
            </a:r>
            <a:r>
              <a:rPr lang="en-GB" sz="1800" b="0" strike="noStrike" spc="-1" dirty="0">
                <a:solidFill>
                  <a:srgbClr val="000000"/>
                </a:solidFill>
                <a:latin typeface="Arial"/>
                <a:ea typeface="Arial"/>
              </a:rPr>
              <a:t>÷ 3 = 9</a:t>
            </a:r>
            <a:endParaRPr lang="en-GB" sz="1800" b="0" strike="noStrike" spc="-1" dirty="0">
              <a:latin typeface="Arial"/>
            </a:endParaRPr>
          </a:p>
          <a:p>
            <a:pPr>
              <a:lnSpc>
                <a:spcPct val="100000"/>
              </a:lnSpc>
            </a:pPr>
            <a:r>
              <a:rPr lang="en-GB" sz="1800" b="0" strike="noStrike" spc="-1" dirty="0">
                <a:solidFill>
                  <a:srgbClr val="000000"/>
                </a:solidFill>
                <a:latin typeface="Arial"/>
                <a:ea typeface="Arial"/>
              </a:rPr>
              <a:t>5) 6 = 18 ÷ 3</a:t>
            </a:r>
            <a:endParaRPr lang="en-GB" sz="1800" b="0" strike="noStrike" spc="-1" dirty="0">
              <a:latin typeface="Arial"/>
            </a:endParaRPr>
          </a:p>
          <a:p>
            <a:pPr>
              <a:lnSpc>
                <a:spcPct val="100000"/>
              </a:lnSpc>
            </a:pPr>
            <a:r>
              <a:rPr lang="en-GB" sz="1800" b="0" strike="noStrike" spc="-1" dirty="0">
                <a:solidFill>
                  <a:srgbClr val="000000"/>
                </a:solidFill>
                <a:latin typeface="Arial"/>
                <a:ea typeface="Arial"/>
              </a:rPr>
              <a:t>6) 36 ÷ 3 = 12</a:t>
            </a:r>
            <a:endParaRPr lang="en-GB" sz="1800" b="0" strike="noStrike" spc="-1" dirty="0">
              <a:latin typeface="Arial"/>
            </a:endParaRPr>
          </a:p>
          <a:p>
            <a:pPr>
              <a:lnSpc>
                <a:spcPct val="100000"/>
              </a:lnSpc>
            </a:pPr>
            <a:r>
              <a:rPr lang="en-GB" sz="1800" b="0" strike="noStrike" spc="-1" dirty="0">
                <a:solidFill>
                  <a:srgbClr val="000000"/>
                </a:solidFill>
                <a:latin typeface="Arial"/>
                <a:ea typeface="Arial"/>
              </a:rPr>
              <a:t>7) 12 ÷ 3 = 4</a:t>
            </a:r>
            <a:endParaRPr lang="en-GB" sz="1800" b="0" strike="noStrike" spc="-1" dirty="0">
              <a:latin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strike="noStrike" spc="-1" dirty="0">
                <a:solidFill>
                  <a:srgbClr val="000000"/>
                </a:solidFill>
                <a:latin typeface="Calibri"/>
                <a:ea typeface="DejaVu Sans"/>
              </a:rPr>
              <a:t>Brain break!</a:t>
            </a:r>
            <a:endParaRPr lang="en-GB" sz="4400" b="0" strike="noStrike" spc="-1" dirty="0">
              <a:latin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CustomShape 1"/>
          <p:cNvSpPr/>
          <p:nvPr/>
        </p:nvSpPr>
        <p:spPr>
          <a:xfrm>
            <a:off x="504000" y="-7200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P.E.</a:t>
            </a:r>
            <a:endParaRPr lang="en-GB" sz="4400" b="0" strike="noStrike" spc="-1" dirty="0">
              <a:latin typeface="Arial"/>
            </a:endParaRPr>
          </a:p>
        </p:txBody>
      </p:sp>
      <p:sp>
        <p:nvSpPr>
          <p:cNvPr id="218" name="CustomShape 2"/>
          <p:cNvSpPr/>
          <p:nvPr/>
        </p:nvSpPr>
        <p:spPr>
          <a:xfrm>
            <a:off x="216000" y="766800"/>
            <a:ext cx="8711280" cy="290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On a Tuesday we normally go swimming.</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This week, I would like you to think about how we act when at a swimming pool, and around water in general. </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Look at the following slides, which provide some good water safety tips.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 </a:t>
            </a:r>
            <a:endParaRPr lang="en-GB" sz="1800" b="0" strike="noStrike" spc="-1" dirty="0">
              <a:latin typeface="Arial"/>
            </a:endParaRPr>
          </a:p>
          <a:p>
            <a:pPr>
              <a:lnSpc>
                <a:spcPct val="100000"/>
              </a:lnSpc>
            </a:pPr>
            <a:endParaRPr lang="en-GB" sz="1800" b="0" strike="noStrike" spc="-1" dirty="0">
              <a:latin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Picture 218"/>
          <p:cNvPicPr/>
          <p:nvPr/>
        </p:nvPicPr>
        <p:blipFill>
          <a:blip r:embed="rId2"/>
          <a:stretch/>
        </p:blipFill>
        <p:spPr>
          <a:xfrm>
            <a:off x="72000" y="62640"/>
            <a:ext cx="4704840" cy="4257360"/>
          </a:xfrm>
          <a:prstGeom prst="rect">
            <a:avLst/>
          </a:prstGeom>
          <a:ln>
            <a:noFill/>
          </a:ln>
        </p:spPr>
      </p:pic>
      <p:pic>
        <p:nvPicPr>
          <p:cNvPr id="220" name="Picture 219"/>
          <p:cNvPicPr/>
          <p:nvPr/>
        </p:nvPicPr>
        <p:blipFill>
          <a:blip r:embed="rId3"/>
          <a:stretch/>
        </p:blipFill>
        <p:spPr>
          <a:xfrm>
            <a:off x="4968000" y="216000"/>
            <a:ext cx="4990680" cy="3710880"/>
          </a:xfrm>
          <a:prstGeom prst="rect">
            <a:avLst/>
          </a:prstGeom>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Picture 220"/>
          <p:cNvPicPr/>
          <p:nvPr/>
        </p:nvPicPr>
        <p:blipFill>
          <a:blip r:embed="rId2"/>
          <a:stretch/>
        </p:blipFill>
        <p:spPr>
          <a:xfrm>
            <a:off x="72000" y="59400"/>
            <a:ext cx="4731840" cy="3396600"/>
          </a:xfrm>
          <a:prstGeom prst="rect">
            <a:avLst/>
          </a:prstGeom>
          <a:ln>
            <a:noFill/>
          </a:ln>
        </p:spPr>
      </p:pic>
      <p:pic>
        <p:nvPicPr>
          <p:cNvPr id="222" name="Picture 221"/>
          <p:cNvPicPr/>
          <p:nvPr/>
        </p:nvPicPr>
        <p:blipFill>
          <a:blip r:embed="rId3"/>
          <a:stretch/>
        </p:blipFill>
        <p:spPr>
          <a:xfrm>
            <a:off x="5168160" y="211320"/>
            <a:ext cx="4323960" cy="4028760"/>
          </a:xfrm>
          <a:prstGeom prst="rect">
            <a:avLst/>
          </a:prstGeom>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Picture 222"/>
          <p:cNvPicPr/>
          <p:nvPr/>
        </p:nvPicPr>
        <p:blipFill>
          <a:blip r:embed="rId2"/>
          <a:stretch/>
        </p:blipFill>
        <p:spPr>
          <a:xfrm>
            <a:off x="336240" y="72000"/>
            <a:ext cx="4271760" cy="3612240"/>
          </a:xfrm>
          <a:prstGeom prst="rect">
            <a:avLst/>
          </a:prstGeom>
          <a:ln>
            <a:noFill/>
          </a:ln>
        </p:spPr>
      </p:pic>
      <p:pic>
        <p:nvPicPr>
          <p:cNvPr id="224" name="Picture 223"/>
          <p:cNvPicPr/>
          <p:nvPr/>
        </p:nvPicPr>
        <p:blipFill>
          <a:blip r:embed="rId3"/>
          <a:stretch/>
        </p:blipFill>
        <p:spPr>
          <a:xfrm>
            <a:off x="4844520" y="206280"/>
            <a:ext cx="4659480" cy="2745720"/>
          </a:xfrm>
          <a:prstGeom prst="rect">
            <a:avLst/>
          </a:prstGeom>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 name="Picture 224"/>
          <p:cNvPicPr/>
          <p:nvPr/>
        </p:nvPicPr>
        <p:blipFill>
          <a:blip r:embed="rId2"/>
          <a:stretch/>
        </p:blipFill>
        <p:spPr>
          <a:xfrm>
            <a:off x="144000" y="72360"/>
            <a:ext cx="4324680" cy="3095640"/>
          </a:xfrm>
          <a:prstGeom prst="rect">
            <a:avLst/>
          </a:prstGeom>
          <a:ln>
            <a:noFill/>
          </a:ln>
        </p:spPr>
      </p:pic>
      <p:pic>
        <p:nvPicPr>
          <p:cNvPr id="226" name="Picture 225"/>
          <p:cNvPicPr/>
          <p:nvPr/>
        </p:nvPicPr>
        <p:blipFill>
          <a:blip r:embed="rId3"/>
          <a:stretch/>
        </p:blipFill>
        <p:spPr>
          <a:xfrm>
            <a:off x="4824000" y="144000"/>
            <a:ext cx="5086080" cy="4209840"/>
          </a:xfrm>
          <a:prstGeom prst="rect">
            <a:avLst/>
          </a:prstGeom>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Picture 226"/>
          <p:cNvPicPr/>
          <p:nvPr/>
        </p:nvPicPr>
        <p:blipFill>
          <a:blip r:embed="rId2"/>
          <a:stretch/>
        </p:blipFill>
        <p:spPr>
          <a:xfrm>
            <a:off x="72000" y="132480"/>
            <a:ext cx="4910760" cy="3611520"/>
          </a:xfrm>
          <a:prstGeom prst="rect">
            <a:avLst/>
          </a:prstGeom>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504000" y="-7200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P.E.</a:t>
            </a:r>
            <a:endParaRPr lang="en-GB" sz="4400" b="0" strike="noStrike" spc="-1" dirty="0">
              <a:latin typeface="Arial"/>
            </a:endParaRPr>
          </a:p>
        </p:txBody>
      </p:sp>
      <p:sp>
        <p:nvSpPr>
          <p:cNvPr id="229" name="CustomShape 2"/>
          <p:cNvSpPr/>
          <p:nvPr/>
        </p:nvSpPr>
        <p:spPr>
          <a:xfrm>
            <a:off x="216000" y="766800"/>
            <a:ext cx="8711280" cy="290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Your task is to create a water safety poster. Your poster needs to tell people how to act around water, and give some rules for things that they should and shouldn’t do.</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You can choose to do a poster on:</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1) Water safety as a whole,</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2) Water safety at the beach,</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3) Water safety at a swimming pool. </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Make sure your poster is detailed, but also makes people look at it. A poster with just writing is not going to make people look at it as much as a poster with pictures and colour on it.</a:t>
            </a:r>
            <a:endParaRPr lang="en-GB" sz="1800" b="0" strike="noStrike" spc="-1" dirty="0">
              <a:latin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504000" y="22608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PSHE</a:t>
            </a:r>
            <a:endParaRPr lang="en-GB" sz="4400" b="0" strike="noStrike" spc="-1" dirty="0">
              <a:latin typeface="Arial"/>
            </a:endParaRPr>
          </a:p>
        </p:txBody>
      </p:sp>
      <p:sp>
        <p:nvSpPr>
          <p:cNvPr id="231" name="CustomShape 2"/>
          <p:cNvSpPr/>
          <p:nvPr/>
        </p:nvSpPr>
        <p:spPr>
          <a:xfrm>
            <a:off x="864000" y="1110240"/>
            <a:ext cx="8495280" cy="367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If you can, take some plain paper and go outside</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Sit down somewhere quiet and take note of any smells, sounds and sights.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Take a deep breath in and out and choose something to draw which you find calming.</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Take your time drawing it, and then choose appropriate colours to add detail.</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Underneath, write down any thoughts you had as your were colouring and how you are feeling.</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Are your thoughts mostly positive? If not, find an adult to share your thoughts with.</a:t>
            </a:r>
            <a:endParaRPr lang="en-GB" sz="1800" b="0" strike="noStrike" spc="-1" dirty="0">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21_0"/>
          <p:cNvPicPr/>
          <p:nvPr/>
        </p:nvPicPr>
        <p:blipFill>
          <a:blip r:embed="rId2"/>
          <a:stretch/>
        </p:blipFill>
        <p:spPr>
          <a:xfrm>
            <a:off x="0" y="869760"/>
            <a:ext cx="6767280" cy="4799520"/>
          </a:xfrm>
          <a:prstGeom prst="rect">
            <a:avLst/>
          </a:prstGeom>
          <a:ln>
            <a:noFill/>
          </a:ln>
        </p:spPr>
      </p:pic>
      <p:sp>
        <p:nvSpPr>
          <p:cNvPr id="88" name="CustomShape 1"/>
          <p:cNvSpPr/>
          <p:nvPr/>
        </p:nvSpPr>
        <p:spPr>
          <a:xfrm>
            <a:off x="3528000" y="216000"/>
            <a:ext cx="2591280" cy="86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3600" b="1" u="sng" strike="noStrike" spc="-1" dirty="0">
                <a:solidFill>
                  <a:srgbClr val="000000"/>
                </a:solidFill>
                <a:uFillTx/>
                <a:latin typeface="Arial"/>
                <a:ea typeface="DejaVu Sans"/>
              </a:rPr>
              <a:t>Starter</a:t>
            </a:r>
            <a:endParaRPr lang="en-GB" sz="3600" b="0" strike="noStrike" spc="-1" dirty="0">
              <a:latin typeface="Arial"/>
            </a:endParaRPr>
          </a:p>
        </p:txBody>
      </p:sp>
      <p:sp>
        <p:nvSpPr>
          <p:cNvPr id="89" name="CustomShape 2"/>
          <p:cNvSpPr/>
          <p:nvPr/>
        </p:nvSpPr>
        <p:spPr>
          <a:xfrm>
            <a:off x="7128000" y="936000"/>
            <a:ext cx="2015280" cy="174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2000" b="0" strike="noStrike" spc="-1" dirty="0">
                <a:solidFill>
                  <a:srgbClr val="000000"/>
                </a:solidFill>
                <a:latin typeface="Century Gothic"/>
                <a:ea typeface="DejaVu Sans"/>
              </a:rPr>
              <a:t>Find 4 different ways to make 50p </a:t>
            </a:r>
            <a:endParaRPr lang="en-GB" sz="2000" b="0" strike="noStrike" spc="-1" dirty="0">
              <a:latin typeface="Arial"/>
            </a:endParaRPr>
          </a:p>
        </p:txBody>
      </p:sp>
      <p:sp>
        <p:nvSpPr>
          <p:cNvPr id="90" name="CustomShape 3"/>
          <p:cNvSpPr/>
          <p:nvPr/>
        </p:nvSpPr>
        <p:spPr>
          <a:xfrm>
            <a:off x="6912000" y="2078640"/>
            <a:ext cx="2591280" cy="2960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2000" b="1" strike="noStrike" spc="-1" dirty="0">
                <a:solidFill>
                  <a:srgbClr val="FF0000"/>
                </a:solidFill>
                <a:latin typeface="Century Gothic"/>
                <a:ea typeface="DejaVu Sans"/>
              </a:rPr>
              <a:t>Various answers, for example:</a:t>
            </a:r>
            <a:endParaRPr lang="en-GB" sz="2000" b="0" strike="noStrike" spc="-1" dirty="0">
              <a:latin typeface="Arial"/>
            </a:endParaRPr>
          </a:p>
          <a:p>
            <a:pPr>
              <a:lnSpc>
                <a:spcPct val="100000"/>
              </a:lnSpc>
            </a:pPr>
            <a:r>
              <a:rPr lang="en-GB" sz="2000" b="1" strike="noStrike" spc="-1" dirty="0">
                <a:solidFill>
                  <a:srgbClr val="FF0000"/>
                </a:solidFill>
                <a:latin typeface="Century Gothic"/>
                <a:ea typeface="DejaVu Sans"/>
              </a:rPr>
              <a:t>50p = 50p</a:t>
            </a:r>
            <a:endParaRPr lang="en-GB" sz="2000" b="0" strike="noStrike" spc="-1" dirty="0">
              <a:latin typeface="Arial"/>
            </a:endParaRPr>
          </a:p>
          <a:p>
            <a:pPr>
              <a:lnSpc>
                <a:spcPct val="100000"/>
              </a:lnSpc>
            </a:pPr>
            <a:r>
              <a:rPr lang="en-GB" sz="2000" b="1" strike="noStrike" spc="-1" dirty="0">
                <a:solidFill>
                  <a:srgbClr val="FF0000"/>
                </a:solidFill>
                <a:latin typeface="Century Gothic"/>
                <a:ea typeface="DejaVu Sans"/>
              </a:rPr>
              <a:t>20p + 20p + 10p = 50p</a:t>
            </a:r>
            <a:endParaRPr lang="en-GB" sz="2000" b="0" strike="noStrike" spc="-1" dirty="0">
              <a:latin typeface="Arial"/>
            </a:endParaRPr>
          </a:p>
          <a:p>
            <a:pPr>
              <a:lnSpc>
                <a:spcPct val="100000"/>
              </a:lnSpc>
            </a:pPr>
            <a:r>
              <a:rPr lang="en-GB" sz="2000" b="1" strike="noStrike" spc="-1" dirty="0">
                <a:solidFill>
                  <a:srgbClr val="FF0000"/>
                </a:solidFill>
                <a:latin typeface="Century Gothic"/>
                <a:ea typeface="DejaVu Sans"/>
              </a:rPr>
              <a:t>20p + 20p + 5p + 5p = 50p</a:t>
            </a:r>
            <a:endParaRPr lang="en-GB" sz="2000" b="0" strike="noStrike" spc="-1" dirty="0">
              <a:latin typeface="Arial"/>
            </a:endParaRPr>
          </a:p>
          <a:p>
            <a:pPr>
              <a:lnSpc>
                <a:spcPct val="100000"/>
              </a:lnSpc>
            </a:pPr>
            <a:r>
              <a:rPr lang="en-GB" sz="2000" b="1" strike="noStrike" spc="-1" dirty="0">
                <a:solidFill>
                  <a:srgbClr val="FF0000"/>
                </a:solidFill>
                <a:latin typeface="Century Gothic"/>
                <a:ea typeface="DejaVu Sans"/>
              </a:rPr>
              <a:t>10p + 10p + 10p + 20p = 50p</a:t>
            </a:r>
            <a:endParaRPr lang="en-GB" sz="2000" b="0" strike="noStrike" spc="-1" dirty="0">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sp>
        <p:nvSpPr>
          <p:cNvPr id="92" name="TextShape 2"/>
          <p:cNvSpPr txBox="1"/>
          <p:nvPr/>
        </p:nvSpPr>
        <p:spPr>
          <a:xfrm>
            <a:off x="792000" y="1296000"/>
            <a:ext cx="8136000" cy="2138040"/>
          </a:xfrm>
          <a:prstGeom prst="rect">
            <a:avLst/>
          </a:prstGeom>
          <a:noFill/>
          <a:ln>
            <a:noFill/>
          </a:ln>
        </p:spPr>
        <p:txBody>
          <a:bodyPr lIns="90000" tIns="45000" rIns="90000" bIns="45000">
            <a:noAutofit/>
          </a:bodyPr>
          <a:lstStyle/>
          <a:p>
            <a:r>
              <a:rPr lang="en-GB" sz="1800" b="0" strike="noStrike" spc="-1" dirty="0">
                <a:latin typeface="Arial"/>
              </a:rPr>
              <a:t>Reasoning and problem solving questions:</a:t>
            </a:r>
          </a:p>
          <a:p>
            <a:endParaRPr lang="en-GB" sz="1800" b="0" strike="noStrike" spc="-1" dirty="0">
              <a:latin typeface="Arial"/>
            </a:endParaRPr>
          </a:p>
          <a:p>
            <a:r>
              <a:rPr lang="en-GB" sz="1800" b="0" strike="noStrike" spc="-1" dirty="0">
                <a:latin typeface="Arial"/>
              </a:rPr>
              <a:t>The focus of these questions is getting you to use your reasoning and problem solving skills. This means that, often, the question will ask you to ‘prove it’. The next few slides go over a few examples of what ‘proving it’ can look like.</a:t>
            </a:r>
          </a:p>
          <a:p>
            <a:endParaRPr lang="en-GB" sz="1800" b="0" strike="noStrike" spc="-1" dirty="0">
              <a:latin typeface="Arial"/>
            </a:endParaRPr>
          </a:p>
          <a:p>
            <a:r>
              <a:rPr lang="en-GB" sz="1800" b="0" strike="noStrike" spc="-1" dirty="0">
                <a:latin typeface="Arial"/>
              </a:rPr>
              <a:t>As a general rule, for the questions we are looking at today you will need to write a few sentences in order to answer the question.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sp>
        <p:nvSpPr>
          <p:cNvPr id="94" name="CustomShape 2"/>
          <p:cNvSpPr/>
          <p:nvPr/>
        </p:nvSpPr>
        <p:spPr>
          <a:xfrm>
            <a:off x="6552000" y="973800"/>
            <a:ext cx="3455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To work out this question we need to read it carefully and understand what is being asked of us. </a:t>
            </a:r>
            <a:endParaRPr lang="en-GB" sz="1800" b="0" strike="noStrike" spc="-1" dirty="0">
              <a:latin typeface="Arial"/>
            </a:endParaRPr>
          </a:p>
        </p:txBody>
      </p:sp>
      <p:pic>
        <p:nvPicPr>
          <p:cNvPr id="95" name="Picture 94"/>
          <p:cNvPicPr/>
          <p:nvPr/>
        </p:nvPicPr>
        <p:blipFill>
          <a:blip r:embed="rId2"/>
          <a:stretch/>
        </p:blipFill>
        <p:spPr>
          <a:xfrm>
            <a:off x="169200" y="840960"/>
            <a:ext cx="6166800" cy="283104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sp>
        <p:nvSpPr>
          <p:cNvPr id="97" name="CustomShape 2"/>
          <p:cNvSpPr/>
          <p:nvPr/>
        </p:nvSpPr>
        <p:spPr>
          <a:xfrm>
            <a:off x="6552000" y="973800"/>
            <a:ext cx="3455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To work out this question we need to read it carefully and understand what is being asked.</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The question is asking two things of us:</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1) How much money is shown?</a:t>
            </a:r>
            <a:endParaRPr lang="en-GB" sz="1800" b="0" strike="noStrike" spc="-1" dirty="0">
              <a:latin typeface="Arial"/>
            </a:endParaRPr>
          </a:p>
          <a:p>
            <a:pPr>
              <a:lnSpc>
                <a:spcPct val="100000"/>
              </a:lnSpc>
            </a:pPr>
            <a:r>
              <a:rPr lang="en-GB" sz="1800" b="0" strike="noStrike" spc="-1" dirty="0">
                <a:solidFill>
                  <a:srgbClr val="000000"/>
                </a:solidFill>
                <a:latin typeface="Arial"/>
                <a:ea typeface="DejaVu Sans"/>
              </a:rPr>
              <a:t>2) Is that amount of money greater than £4.50? If so, Fay </a:t>
            </a:r>
            <a:r>
              <a:rPr lang="en-GB" sz="1800" b="0" u="sng" strike="noStrike" spc="-1" dirty="0">
                <a:solidFill>
                  <a:srgbClr val="000000"/>
                </a:solidFill>
                <a:uFillTx/>
                <a:latin typeface="Arial"/>
                <a:ea typeface="DejaVu Sans"/>
              </a:rPr>
              <a:t>can</a:t>
            </a:r>
            <a:r>
              <a:rPr lang="en-GB" sz="1800" b="0" strike="noStrike" spc="-1" dirty="0">
                <a:solidFill>
                  <a:srgbClr val="000000"/>
                </a:solidFill>
                <a:latin typeface="Arial"/>
                <a:ea typeface="DejaVu Sans"/>
              </a:rPr>
              <a:t> buy the pencil case. If not, Fay </a:t>
            </a:r>
            <a:r>
              <a:rPr lang="en-GB" sz="1800" b="0" u="sng" strike="noStrike" spc="-1" dirty="0">
                <a:solidFill>
                  <a:srgbClr val="000000"/>
                </a:solidFill>
                <a:uFillTx/>
                <a:latin typeface="Arial"/>
                <a:ea typeface="DejaVu Sans"/>
              </a:rPr>
              <a:t>can’t</a:t>
            </a:r>
            <a:r>
              <a:rPr lang="en-GB" sz="1800" b="0" strike="noStrike" spc="-1" dirty="0">
                <a:solidFill>
                  <a:srgbClr val="000000"/>
                </a:solidFill>
                <a:latin typeface="Arial"/>
                <a:ea typeface="DejaVu Sans"/>
              </a:rPr>
              <a:t> buy the pencil case.</a:t>
            </a:r>
            <a:endParaRPr lang="en-GB" sz="1800" b="0" strike="noStrike" spc="-1" dirty="0">
              <a:latin typeface="Arial"/>
            </a:endParaRPr>
          </a:p>
        </p:txBody>
      </p:sp>
      <p:pic>
        <p:nvPicPr>
          <p:cNvPr id="98" name="Picture 97"/>
          <p:cNvPicPr/>
          <p:nvPr/>
        </p:nvPicPr>
        <p:blipFill>
          <a:blip r:embed="rId2"/>
          <a:stretch/>
        </p:blipFill>
        <p:spPr>
          <a:xfrm>
            <a:off x="169200" y="840960"/>
            <a:ext cx="6166800" cy="283104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32360" y="-10440"/>
            <a:ext cx="9070920" cy="9457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oAutofit/>
          </a:bodyPr>
          <a:lstStyle/>
          <a:p>
            <a:pPr algn="ctr">
              <a:lnSpc>
                <a:spcPct val="100000"/>
              </a:lnSpc>
            </a:pPr>
            <a:r>
              <a:rPr lang="en-GB" sz="4400" b="0" u="sng" strike="noStrike" spc="-1" dirty="0">
                <a:solidFill>
                  <a:srgbClr val="000000"/>
                </a:solidFill>
                <a:uFillTx/>
                <a:latin typeface="Calibri"/>
                <a:ea typeface="DejaVu Sans"/>
              </a:rPr>
              <a:t>Example questions</a:t>
            </a:r>
            <a:endParaRPr lang="en-GB" sz="4400" b="0" strike="noStrike" spc="-1" dirty="0">
              <a:latin typeface="Arial"/>
            </a:endParaRPr>
          </a:p>
        </p:txBody>
      </p:sp>
      <p:sp>
        <p:nvSpPr>
          <p:cNvPr id="100" name="CustomShape 2"/>
          <p:cNvSpPr/>
          <p:nvPr/>
        </p:nvSpPr>
        <p:spPr>
          <a:xfrm>
            <a:off x="6552000" y="973800"/>
            <a:ext cx="3455280" cy="469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GB" sz="1800" b="0" strike="noStrike" spc="-1" dirty="0">
                <a:solidFill>
                  <a:srgbClr val="000000"/>
                </a:solidFill>
                <a:latin typeface="Arial"/>
                <a:ea typeface="DejaVu Sans"/>
              </a:rPr>
              <a:t>I have counted up the money and can see that there is £4.30p. This means that Fay </a:t>
            </a:r>
            <a:r>
              <a:rPr lang="en-GB" sz="1800" b="0" u="sng" strike="noStrike" spc="-1" dirty="0">
                <a:solidFill>
                  <a:srgbClr val="000000"/>
                </a:solidFill>
                <a:uFillTx/>
                <a:latin typeface="Arial"/>
                <a:ea typeface="DejaVu Sans"/>
              </a:rPr>
              <a:t>can’t</a:t>
            </a:r>
            <a:r>
              <a:rPr lang="en-GB" sz="1800" b="0" strike="noStrike" spc="-1" dirty="0">
                <a:solidFill>
                  <a:srgbClr val="000000"/>
                </a:solidFill>
                <a:latin typeface="Arial"/>
                <a:ea typeface="DejaVu Sans"/>
              </a:rPr>
              <a:t> buy the pencil case.</a:t>
            </a: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a:p>
            <a:pPr>
              <a:lnSpc>
                <a:spcPct val="100000"/>
              </a:lnSpc>
            </a:pPr>
            <a:endParaRPr lang="en-GB" sz="1800" b="0" strike="noStrike" spc="-1" dirty="0">
              <a:latin typeface="Arial"/>
            </a:endParaRPr>
          </a:p>
        </p:txBody>
      </p:sp>
      <p:pic>
        <p:nvPicPr>
          <p:cNvPr id="101" name="Picture 100"/>
          <p:cNvPicPr/>
          <p:nvPr/>
        </p:nvPicPr>
        <p:blipFill>
          <a:blip r:embed="rId2"/>
          <a:stretch/>
        </p:blipFill>
        <p:spPr>
          <a:xfrm>
            <a:off x="169200" y="840960"/>
            <a:ext cx="6166800" cy="2831040"/>
          </a:xfrm>
          <a:prstGeom prst="rect">
            <a:avLst/>
          </a:prstGeom>
          <a:ln>
            <a:noFill/>
          </a:ln>
        </p:spPr>
      </p:pic>
      <p:sp>
        <p:nvSpPr>
          <p:cNvPr id="102" name="TextShape 3"/>
          <p:cNvSpPr txBox="1"/>
          <p:nvPr/>
        </p:nvSpPr>
        <p:spPr>
          <a:xfrm>
            <a:off x="504000" y="3816000"/>
            <a:ext cx="9360000" cy="1452240"/>
          </a:xfrm>
          <a:prstGeom prst="rect">
            <a:avLst/>
          </a:prstGeom>
          <a:noFill/>
          <a:ln>
            <a:noFill/>
          </a:ln>
        </p:spPr>
        <p:txBody>
          <a:bodyPr lIns="90000" tIns="45000" rIns="90000" bIns="45000">
            <a:noAutofit/>
          </a:bodyPr>
          <a:lstStyle/>
          <a:p>
            <a:r>
              <a:rPr lang="en-GB" sz="1800" b="0" strike="noStrike" spc="-1" dirty="0">
                <a:latin typeface="Arial"/>
              </a:rPr>
              <a:t>In my book, I would write something like this:</a:t>
            </a:r>
          </a:p>
          <a:p>
            <a:endParaRPr lang="en-GB" sz="1800" b="0" strike="noStrike" spc="-1" dirty="0">
              <a:latin typeface="Arial"/>
            </a:endParaRPr>
          </a:p>
          <a:p>
            <a:pPr>
              <a:lnSpc>
                <a:spcPct val="100000"/>
              </a:lnSpc>
            </a:pPr>
            <a:r>
              <a:rPr lang="en-GB" sz="2000" b="0" strike="noStrike" spc="-1" dirty="0">
                <a:solidFill>
                  <a:srgbClr val="000000"/>
                </a:solidFill>
                <a:latin typeface="Century Gothic"/>
              </a:rPr>
              <a:t>Fay does not have enough money to buy the pencil case because £2 + 50p + 50p + 20p + 20p + 20p + 20p + 10p + 10p + 10p + 10p +10p = £4 and 30p. </a:t>
            </a:r>
            <a:endParaRPr lang="en-GB" sz="2000" b="0" strike="noStrike" spc="-1" dirty="0">
              <a:latin typeface="Arial"/>
            </a:endParaRPr>
          </a:p>
          <a:p>
            <a:pPr>
              <a:lnSpc>
                <a:spcPct val="100000"/>
              </a:lnSpc>
            </a:pPr>
            <a:r>
              <a:rPr lang="en-GB" sz="2000" b="0" strike="noStrike" spc="-1" dirty="0">
                <a:solidFill>
                  <a:srgbClr val="000000"/>
                </a:solidFill>
                <a:latin typeface="Century Gothic"/>
              </a:rPr>
              <a:t>£4 and 30p is less than £4 and 50p.</a:t>
            </a:r>
            <a:endParaRPr lang="en-GB" sz="2000" b="0" strike="noStrike" spc="-1" dirty="0">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TotalTime>
  <Words>2918</Words>
  <Application>Microsoft Office PowerPoint</Application>
  <PresentationFormat>Custom</PresentationFormat>
  <Paragraphs>287</Paragraphs>
  <Slides>49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49</vt:i4>
      </vt:variant>
    </vt:vector>
  </HeadingPairs>
  <TitlesOfParts>
    <vt:vector size="56" baseType="lpstr">
      <vt:lpstr>Arial</vt:lpstr>
      <vt:lpstr>Calibri</vt:lpstr>
      <vt:lpstr>Century Gothic</vt:lpstr>
      <vt:lpstr>Symbol</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Jack Keeble</dc:creator>
  <dc:description/>
  <cp:lastModifiedBy>Jack Keeble</cp:lastModifiedBy>
  <cp:revision>46</cp:revision>
  <dcterms:created xsi:type="dcterms:W3CDTF">2020-03-20T09:49:20Z</dcterms:created>
  <dcterms:modified xsi:type="dcterms:W3CDTF">2020-03-23T11:15:39Z</dcterms:modified>
  <dc:language>en-GB</dc:language>
</cp:coreProperties>
</file>