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5" r:id="rId2"/>
    <p:sldId id="320" r:id="rId3"/>
    <p:sldId id="321" r:id="rId4"/>
    <p:sldId id="322" r:id="rId5"/>
    <p:sldId id="323" r:id="rId6"/>
    <p:sldId id="324" r:id="rId7"/>
    <p:sldId id="325" r:id="rId8"/>
    <p:sldId id="327" r:id="rId9"/>
    <p:sldId id="328" r:id="rId10"/>
    <p:sldId id="329" r:id="rId11"/>
    <p:sldId id="331" r:id="rId12"/>
    <p:sldId id="281" r:id="rId13"/>
    <p:sldId id="332" r:id="rId14"/>
    <p:sldId id="277" r:id="rId15"/>
    <p:sldId id="333" r:id="rId16"/>
    <p:sldId id="334" r:id="rId17"/>
    <p:sldId id="279" r:id="rId18"/>
    <p:sldId id="316" r:id="rId19"/>
    <p:sldId id="319" r:id="rId20"/>
    <p:sldId id="336" r:id="rId21"/>
    <p:sldId id="335" r:id="rId22"/>
    <p:sldId id="337" r:id="rId23"/>
    <p:sldId id="338" r:id="rId24"/>
    <p:sldId id="339" r:id="rId25"/>
    <p:sldId id="3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AF63F-3145-41FB-A56C-355F869C738B}" type="datetimeFigureOut">
              <a:rPr lang="en-GB" smtClean="0"/>
              <a:t>19/03/2020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88E43-3AEE-4CC7-BCBE-4B1EB44CCD6D}" type="slidenum">
              <a:rPr lang="en-GB" smtClean="0"/>
              <a:t>‹#›</a:t>
            </a:fld>
            <a:endParaRPr lang="en-GB"/>
          </a:p>
        </p:txBody>
      </p:sp>
    </p:spTree>
    <p:extLst>
      <p:ext uri="{BB962C8B-B14F-4D97-AF65-F5344CB8AC3E}">
        <p14:creationId xmlns:p14="http://schemas.microsoft.com/office/powerpoint/2010/main" val="264174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1C4A3-4C8E-4F9A-95F2-DCDB16FDAE2E}" type="slidenum">
              <a:rPr lang="en-GB" smtClean="0"/>
              <a:t>16</a:t>
            </a:fld>
            <a:endParaRPr lang="en-GB"/>
          </a:p>
        </p:txBody>
      </p:sp>
    </p:spTree>
    <p:extLst>
      <p:ext uri="{BB962C8B-B14F-4D97-AF65-F5344CB8AC3E}">
        <p14:creationId xmlns:p14="http://schemas.microsoft.com/office/powerpoint/2010/main" val="156221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64960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00023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85911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412175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81707-9AB1-4956-9DA4-4FA19DDAF824}"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4247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481707-9AB1-4956-9DA4-4FA19DDAF824}"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73392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481707-9AB1-4956-9DA4-4FA19DDAF824}"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96703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481707-9AB1-4956-9DA4-4FA19DDAF824}"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94041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81707-9AB1-4956-9DA4-4FA19DDAF824}" type="datetimeFigureOut">
              <a:rPr lang="en-GB" smtClean="0"/>
              <a:t>19/03/2020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48710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3774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17683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81707-9AB1-4956-9DA4-4FA19DDAF824}" type="datetimeFigureOut">
              <a:rPr lang="en-GB" smtClean="0"/>
              <a:t>19/03/2020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3345-1A7B-46C9-86D9-E5E26124B6C8}" type="slidenum">
              <a:rPr lang="en-GB" smtClean="0"/>
              <a:t>‹#›</a:t>
            </a:fld>
            <a:endParaRPr lang="en-GB"/>
          </a:p>
        </p:txBody>
      </p:sp>
    </p:spTree>
    <p:extLst>
      <p:ext uri="{BB962C8B-B14F-4D97-AF65-F5344CB8AC3E}">
        <p14:creationId xmlns:p14="http://schemas.microsoft.com/office/powerpoint/2010/main" val="73119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454" y="875762"/>
            <a:ext cx="10071650" cy="4801314"/>
          </a:xfrm>
          <a:prstGeom prst="rect">
            <a:avLst/>
          </a:prstGeom>
          <a:noFill/>
        </p:spPr>
        <p:txBody>
          <a:bodyPr wrap="square" rtlCol="0">
            <a:spAutoFit/>
          </a:bodyPr>
          <a:lstStyle/>
          <a:p>
            <a:pPr algn="ctr"/>
            <a:r>
              <a:rPr lang="en-GB" b="1" u="sng" dirty="0" smtClean="0">
                <a:latin typeface="Comic Sans MS" panose="030F0702030302020204" pitchFamily="66" charset="0"/>
              </a:rPr>
              <a:t>Kestrels – </a:t>
            </a:r>
            <a:r>
              <a:rPr lang="en-GB" b="1" u="sng" dirty="0" smtClean="0">
                <a:latin typeface="Comic Sans MS" panose="030F0702030302020204" pitchFamily="66" charset="0"/>
              </a:rPr>
              <a:t>Friday 20</a:t>
            </a:r>
            <a:r>
              <a:rPr lang="en-GB" b="1" u="sng" baseline="30000" dirty="0" smtClean="0">
                <a:latin typeface="Comic Sans MS" panose="030F0702030302020204" pitchFamily="66" charset="0"/>
              </a:rPr>
              <a:t>th</a:t>
            </a:r>
            <a:r>
              <a:rPr lang="en-GB" b="1" u="sng" dirty="0" smtClean="0">
                <a:latin typeface="Comic Sans MS" panose="030F0702030302020204" pitchFamily="66" charset="0"/>
              </a:rPr>
              <a:t> </a:t>
            </a:r>
            <a:r>
              <a:rPr lang="en-GB" b="1" u="sng" dirty="0" smtClean="0">
                <a:latin typeface="Comic Sans MS" panose="030F0702030302020204" pitchFamily="66" charset="0"/>
              </a:rPr>
              <a:t>March 2020</a:t>
            </a:r>
          </a:p>
          <a:p>
            <a:pPr algn="ctr"/>
            <a:endParaRPr lang="en-GB" b="1" u="sng" dirty="0">
              <a:latin typeface="Comic Sans MS" panose="030F0702030302020204" pitchFamily="66" charset="0"/>
            </a:endParaRPr>
          </a:p>
          <a:p>
            <a:pPr algn="ctr"/>
            <a:r>
              <a:rPr lang="en-GB" dirty="0" smtClean="0">
                <a:latin typeface="Comic Sans MS" panose="030F0702030302020204" pitchFamily="66" charset="0"/>
              </a:rPr>
              <a:t>Maths- </a:t>
            </a:r>
            <a:r>
              <a:rPr lang="en-GB" dirty="0" smtClean="0">
                <a:latin typeface="Comic Sans MS" panose="030F0702030302020204" pitchFamily="66" charset="0"/>
              </a:rPr>
              <a:t>Going through Arithmetic test 8.</a:t>
            </a:r>
            <a:endParaRPr lang="en-GB" dirty="0" smtClean="0">
              <a:latin typeface="Comic Sans MS" panose="030F0702030302020204" pitchFamily="66" charset="0"/>
            </a:endParaRPr>
          </a:p>
          <a:p>
            <a:pPr algn="ctr"/>
            <a:endParaRPr lang="en-GB" dirty="0">
              <a:latin typeface="Comic Sans MS" panose="030F0702030302020204" pitchFamily="66" charset="0"/>
            </a:endParaRPr>
          </a:p>
          <a:p>
            <a:pPr algn="ctr"/>
            <a:r>
              <a:rPr lang="en-GB" dirty="0" smtClean="0">
                <a:latin typeface="Comic Sans MS" panose="030F0702030302020204" pitchFamily="66" charset="0"/>
              </a:rPr>
              <a:t>Brain break!</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English- Editing an opening paragraph for a news report. </a:t>
            </a:r>
            <a:endParaRPr lang="en-GB" dirty="0" smtClean="0">
              <a:latin typeface="Comic Sans MS" panose="030F0702030302020204" pitchFamily="66" charset="0"/>
            </a:endParaRPr>
          </a:p>
          <a:p>
            <a:pPr algn="ctr"/>
            <a:endParaRPr lang="en-GB" dirty="0">
              <a:latin typeface="Comic Sans MS" panose="030F0702030302020204" pitchFamily="66" charset="0"/>
            </a:endParaRPr>
          </a:p>
          <a:p>
            <a:pPr algn="ctr"/>
            <a:r>
              <a:rPr lang="en-GB" dirty="0" smtClean="0">
                <a:latin typeface="Comic Sans MS" panose="030F0702030302020204" pitchFamily="66" charset="0"/>
              </a:rPr>
              <a:t>Grammar, punctuation and spelling- </a:t>
            </a:r>
            <a:r>
              <a:rPr lang="en-GB" dirty="0" smtClean="0">
                <a:latin typeface="Comic Sans MS" panose="030F0702030302020204" pitchFamily="66" charset="0"/>
              </a:rPr>
              <a:t>direct speech- where do the speech marks go?, </a:t>
            </a:r>
            <a:r>
              <a:rPr lang="en-GB" dirty="0" smtClean="0">
                <a:latin typeface="Comic Sans MS" panose="030F0702030302020204" pitchFamily="66" charset="0"/>
              </a:rPr>
              <a:t>I before e except after c. </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Brain break! </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R.E.- Investigating the resurrection of Jesus. What did the witnesses say they saw? </a:t>
            </a:r>
          </a:p>
          <a:p>
            <a:pPr algn="ctr"/>
            <a:endParaRPr lang="en-GB" dirty="0" smtClean="0">
              <a:latin typeface="Comic Sans MS" panose="030F0702030302020204" pitchFamily="66" charset="0"/>
            </a:endParaRPr>
          </a:p>
          <a:p>
            <a:pPr algn="ctr"/>
            <a:r>
              <a:rPr lang="en-GB" dirty="0" smtClean="0">
                <a:latin typeface="Comic Sans MS" panose="030F0702030302020204" pitchFamily="66" charset="0"/>
              </a:rPr>
              <a:t>Computing- Creat</a:t>
            </a:r>
            <a:r>
              <a:rPr lang="en-GB" dirty="0" smtClean="0">
                <a:latin typeface="Comic Sans MS" panose="030F0702030302020204" pitchFamily="66" charset="0"/>
              </a:rPr>
              <a:t>e a poster about World War 2 on Microsoft Word (or a similar programme)</a:t>
            </a:r>
            <a:r>
              <a:rPr lang="en-GB" dirty="0" smtClean="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342468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 y="58407"/>
            <a:ext cx="11771171" cy="707886"/>
          </a:xfrm>
          <a:prstGeom prst="rect">
            <a:avLst/>
          </a:prstGeom>
          <a:noFill/>
        </p:spPr>
        <p:txBody>
          <a:bodyPr wrap="none" rtlCol="0">
            <a:spAutoFit/>
          </a:bodyPr>
          <a:lstStyle/>
          <a:p>
            <a:r>
              <a:rPr lang="en-GB" sz="4000" dirty="0" smtClean="0">
                <a:latin typeface="Comic Sans MS" panose="030F0702030302020204" pitchFamily="66" charset="0"/>
              </a:rPr>
              <a:t>Your go… </a:t>
            </a:r>
            <a:r>
              <a:rPr lang="en-GB" sz="2800" dirty="0" smtClean="0">
                <a:latin typeface="Comic Sans MS" panose="030F0702030302020204" pitchFamily="66" charset="0"/>
              </a:rPr>
              <a:t>(if you have another method which works, that’s great!)</a:t>
            </a:r>
            <a:endParaRPr lang="en-GB" sz="2800" dirty="0">
              <a:latin typeface="Comic Sans MS" panose="030F0702030302020204" pitchFamily="66" charset="0"/>
            </a:endParaRPr>
          </a:p>
        </p:txBody>
      </p:sp>
      <p:sp>
        <p:nvSpPr>
          <p:cNvPr id="7" name="TextBox 6"/>
          <p:cNvSpPr txBox="1"/>
          <p:nvPr/>
        </p:nvSpPr>
        <p:spPr>
          <a:xfrm>
            <a:off x="5674730" y="1312211"/>
            <a:ext cx="4203395" cy="3170099"/>
          </a:xfrm>
          <a:prstGeom prst="rect">
            <a:avLst/>
          </a:prstGeom>
          <a:noFill/>
        </p:spPr>
        <p:txBody>
          <a:bodyPr wrap="none" rtlCol="0">
            <a:spAutoFit/>
          </a:bodyPr>
          <a:lstStyle/>
          <a:p>
            <a:pPr marL="742950" indent="-742950">
              <a:buAutoNum type="arabicPeriod"/>
            </a:pPr>
            <a:r>
              <a:rPr lang="en-GB" sz="4000" dirty="0" smtClean="0">
                <a:latin typeface="Comic Sans MS" panose="030F0702030302020204" pitchFamily="66" charset="0"/>
              </a:rPr>
              <a:t>4758 ÷ 12 = ?</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2562 ÷ 16 = ?</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2658 ÷ 24 = ?</a:t>
            </a:r>
            <a:endParaRPr lang="en-GB" sz="4000" dirty="0">
              <a:latin typeface="Comic Sans MS" panose="030F0702030302020204" pitchFamily="66" charset="0"/>
            </a:endParaRPr>
          </a:p>
        </p:txBody>
      </p:sp>
      <p:pic>
        <p:nvPicPr>
          <p:cNvPr id="5" name="Picture 4"/>
          <p:cNvPicPr>
            <a:picLocks noChangeAspect="1"/>
          </p:cNvPicPr>
          <p:nvPr/>
        </p:nvPicPr>
        <p:blipFill rotWithShape="1">
          <a:blip r:embed="rId2"/>
          <a:srcRect l="36338" t="21018" r="39261" b="15101"/>
          <a:stretch/>
        </p:blipFill>
        <p:spPr>
          <a:xfrm>
            <a:off x="193183" y="766293"/>
            <a:ext cx="4138777" cy="6091707"/>
          </a:xfrm>
          <a:prstGeom prst="rect">
            <a:avLst/>
          </a:prstGeom>
        </p:spPr>
      </p:pic>
    </p:spTree>
    <p:extLst>
      <p:ext uri="{BB962C8B-B14F-4D97-AF65-F5344CB8AC3E}">
        <p14:creationId xmlns:p14="http://schemas.microsoft.com/office/powerpoint/2010/main" val="141670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322604" cy="646331"/>
          </a:xfrm>
          <a:prstGeom prst="rect">
            <a:avLst/>
          </a:prstGeom>
          <a:noFill/>
        </p:spPr>
        <p:txBody>
          <a:bodyPr wrap="none" rtlCol="0">
            <a:spAutoFit/>
          </a:bodyPr>
          <a:lstStyle/>
          <a:p>
            <a:r>
              <a:rPr lang="en-GB" sz="3600" dirty="0" smtClean="0">
                <a:latin typeface="Comic Sans MS" panose="030F0702030302020204" pitchFamily="66" charset="0"/>
              </a:rPr>
              <a:t>ANSWERS… </a:t>
            </a:r>
            <a:r>
              <a:rPr lang="en-GB" sz="2800" dirty="0" smtClean="0">
                <a:latin typeface="Comic Sans MS" panose="030F0702030302020204" pitchFamily="66" charset="0"/>
              </a:rPr>
              <a:t>(if you have another method which works, that’s great!)</a:t>
            </a:r>
            <a:endParaRPr lang="en-GB" sz="2800" dirty="0">
              <a:latin typeface="Comic Sans MS" panose="030F0702030302020204" pitchFamily="66" charset="0"/>
            </a:endParaRPr>
          </a:p>
        </p:txBody>
      </p:sp>
      <p:sp>
        <p:nvSpPr>
          <p:cNvPr id="7" name="TextBox 6"/>
          <p:cNvSpPr txBox="1"/>
          <p:nvPr/>
        </p:nvSpPr>
        <p:spPr>
          <a:xfrm>
            <a:off x="5674730" y="1312211"/>
            <a:ext cx="5806398" cy="3170099"/>
          </a:xfrm>
          <a:prstGeom prst="rect">
            <a:avLst/>
          </a:prstGeom>
          <a:noFill/>
        </p:spPr>
        <p:txBody>
          <a:bodyPr wrap="none" rtlCol="0">
            <a:spAutoFit/>
          </a:bodyPr>
          <a:lstStyle/>
          <a:p>
            <a:pPr marL="742950" indent="-742950">
              <a:buAutoNum type="arabicPeriod"/>
            </a:pPr>
            <a:r>
              <a:rPr lang="en-GB" sz="4000" dirty="0" smtClean="0">
                <a:latin typeface="Comic Sans MS" panose="030F0702030302020204" pitchFamily="66" charset="0"/>
              </a:rPr>
              <a:t>4758 ÷ 12 = 396 r 6</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2562 ÷ 16 = 160 r 2</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2798 ÷ 24 = 116 r 14</a:t>
            </a:r>
            <a:endParaRPr lang="en-GB" sz="4000" dirty="0">
              <a:latin typeface="Comic Sans MS" panose="030F0702030302020204" pitchFamily="66" charset="0"/>
            </a:endParaRPr>
          </a:p>
        </p:txBody>
      </p:sp>
      <p:pic>
        <p:nvPicPr>
          <p:cNvPr id="5" name="Picture 4"/>
          <p:cNvPicPr>
            <a:picLocks noChangeAspect="1"/>
          </p:cNvPicPr>
          <p:nvPr/>
        </p:nvPicPr>
        <p:blipFill rotWithShape="1">
          <a:blip r:embed="rId2"/>
          <a:srcRect l="36338" t="21018" r="39261" b="15101"/>
          <a:stretch/>
        </p:blipFill>
        <p:spPr>
          <a:xfrm>
            <a:off x="193183" y="766293"/>
            <a:ext cx="4138777" cy="6091707"/>
          </a:xfrm>
          <a:prstGeom prst="rect">
            <a:avLst/>
          </a:prstGeom>
        </p:spPr>
      </p:pic>
    </p:spTree>
    <p:extLst>
      <p:ext uri="{BB962C8B-B14F-4D97-AF65-F5344CB8AC3E}">
        <p14:creationId xmlns:p14="http://schemas.microsoft.com/office/powerpoint/2010/main" val="333319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0" y="321972"/>
            <a:ext cx="9833141" cy="1200329"/>
          </a:xfrm>
          <a:prstGeom prst="rect">
            <a:avLst/>
          </a:prstGeom>
          <a:noFill/>
        </p:spPr>
        <p:txBody>
          <a:bodyPr wrap="none" rtlCol="0">
            <a:spAutoFit/>
          </a:bodyPr>
          <a:lstStyle/>
          <a:p>
            <a:r>
              <a:rPr lang="en-GB" sz="2400" b="1" u="sng" dirty="0" smtClean="0">
                <a:latin typeface="Comic Sans MS" panose="030F0702030302020204" pitchFamily="66" charset="0"/>
              </a:rPr>
              <a:t>English</a:t>
            </a:r>
          </a:p>
          <a:p>
            <a:endParaRPr lang="en-GB" sz="2400" b="1" u="sng" dirty="0">
              <a:latin typeface="Comic Sans MS" panose="030F0702030302020204" pitchFamily="66" charset="0"/>
            </a:endParaRPr>
          </a:p>
          <a:p>
            <a:r>
              <a:rPr lang="en-GB" sz="2400" b="1" u="sng" dirty="0" smtClean="0">
                <a:latin typeface="Comic Sans MS" panose="030F0702030302020204" pitchFamily="66" charset="0"/>
              </a:rPr>
              <a:t>L.O: To </a:t>
            </a:r>
            <a:r>
              <a:rPr lang="en-GB" sz="2400" b="1" u="sng" dirty="0" smtClean="0">
                <a:latin typeface="Comic Sans MS" panose="030F0702030302020204" pitchFamily="66" charset="0"/>
              </a:rPr>
              <a:t>edit the orientation paragraph of a newspaper article. </a:t>
            </a:r>
            <a:endParaRPr lang="en-GB" sz="2400" b="1" u="sng" dirty="0">
              <a:latin typeface="Comic Sans MS" panose="030F0702030302020204" pitchFamily="66" charset="0"/>
            </a:endParaRPr>
          </a:p>
        </p:txBody>
      </p:sp>
      <p:sp>
        <p:nvSpPr>
          <p:cNvPr id="3" name="TextBox 2"/>
          <p:cNvSpPr txBox="1"/>
          <p:nvPr/>
        </p:nvSpPr>
        <p:spPr>
          <a:xfrm>
            <a:off x="1313646" y="2086377"/>
            <a:ext cx="9362941" cy="4401205"/>
          </a:xfrm>
          <a:prstGeom prst="rect">
            <a:avLst/>
          </a:prstGeom>
          <a:noFill/>
        </p:spPr>
        <p:txBody>
          <a:bodyPr wrap="square" rtlCol="0">
            <a:spAutoFit/>
          </a:bodyPr>
          <a:lstStyle/>
          <a:p>
            <a:r>
              <a:rPr lang="en-GB" sz="2800" dirty="0" smtClean="0">
                <a:latin typeface="Comic Sans MS" panose="030F0702030302020204" pitchFamily="66" charset="0"/>
              </a:rPr>
              <a:t>Using the list of features which you compiled yesterday, you are going to edit and improve the first paragraph of a newspaper article. </a:t>
            </a:r>
          </a:p>
          <a:p>
            <a:endParaRPr lang="en-GB" sz="2800" dirty="0">
              <a:latin typeface="Comic Sans MS" panose="030F0702030302020204" pitchFamily="66" charset="0"/>
            </a:endParaRPr>
          </a:p>
          <a:p>
            <a:r>
              <a:rPr lang="en-GB" sz="2800" dirty="0" smtClean="0">
                <a:latin typeface="Comic Sans MS" panose="030F0702030302020204" pitchFamily="66" charset="0"/>
              </a:rPr>
              <a:t>Write out the article and then edit it (remember to check for misspellings!)</a:t>
            </a:r>
          </a:p>
          <a:p>
            <a:endParaRPr lang="en-GB" sz="2800" dirty="0">
              <a:latin typeface="Comic Sans MS" panose="030F0702030302020204" pitchFamily="66" charset="0"/>
            </a:endParaRPr>
          </a:p>
          <a:p>
            <a:r>
              <a:rPr lang="en-GB" sz="2800" u="sng" dirty="0">
                <a:latin typeface="Comic Sans MS" panose="030F0702030302020204" pitchFamily="66" charset="0"/>
              </a:rPr>
              <a:t>Underneath your edited paragraph, tell me </a:t>
            </a:r>
            <a:r>
              <a:rPr lang="en-GB" sz="2800" b="1" u="sng" dirty="0">
                <a:latin typeface="Comic Sans MS" panose="030F0702030302020204" pitchFamily="66" charset="0"/>
              </a:rPr>
              <a:t>why</a:t>
            </a:r>
            <a:r>
              <a:rPr lang="en-GB" sz="2800" u="sng" dirty="0">
                <a:latin typeface="Comic Sans MS" panose="030F0702030302020204" pitchFamily="66" charset="0"/>
              </a:rPr>
              <a:t> you made these edits. </a:t>
            </a:r>
          </a:p>
          <a:p>
            <a:endParaRPr lang="en-GB" sz="2800" b="1" dirty="0">
              <a:latin typeface="Comic Sans MS" panose="030F0702030302020204" pitchFamily="66" charset="0"/>
            </a:endParaRPr>
          </a:p>
        </p:txBody>
      </p:sp>
    </p:spTree>
    <p:extLst>
      <p:ext uri="{BB962C8B-B14F-4D97-AF65-F5344CB8AC3E}">
        <p14:creationId xmlns:p14="http://schemas.microsoft.com/office/powerpoint/2010/main" val="17409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9" y="128789"/>
            <a:ext cx="9833141" cy="1200329"/>
          </a:xfrm>
          <a:prstGeom prst="rect">
            <a:avLst/>
          </a:prstGeom>
          <a:noFill/>
        </p:spPr>
        <p:txBody>
          <a:bodyPr wrap="none" rtlCol="0">
            <a:spAutoFit/>
          </a:bodyPr>
          <a:lstStyle/>
          <a:p>
            <a:r>
              <a:rPr lang="en-GB" sz="2400" b="1" u="sng" dirty="0" smtClean="0">
                <a:latin typeface="Comic Sans MS" panose="030F0702030302020204" pitchFamily="66" charset="0"/>
              </a:rPr>
              <a:t>English</a:t>
            </a:r>
          </a:p>
          <a:p>
            <a:endParaRPr lang="en-GB" sz="2400" b="1" u="sng" dirty="0">
              <a:latin typeface="Comic Sans MS" panose="030F0702030302020204" pitchFamily="66" charset="0"/>
            </a:endParaRPr>
          </a:p>
          <a:p>
            <a:r>
              <a:rPr lang="en-GB" sz="2400" b="1" u="sng" dirty="0" smtClean="0">
                <a:latin typeface="Comic Sans MS" panose="030F0702030302020204" pitchFamily="66" charset="0"/>
              </a:rPr>
              <a:t>L.O: To </a:t>
            </a:r>
            <a:r>
              <a:rPr lang="en-GB" sz="2400" b="1" u="sng" dirty="0" smtClean="0">
                <a:latin typeface="Comic Sans MS" panose="030F0702030302020204" pitchFamily="66" charset="0"/>
              </a:rPr>
              <a:t>edit the orientation paragraph of a newspaper article. </a:t>
            </a:r>
            <a:endParaRPr lang="en-GB" sz="2400" b="1" u="sng" dirty="0">
              <a:latin typeface="Comic Sans MS" panose="030F0702030302020204" pitchFamily="66" charset="0"/>
            </a:endParaRPr>
          </a:p>
        </p:txBody>
      </p:sp>
      <p:sp>
        <p:nvSpPr>
          <p:cNvPr id="3" name="TextBox 2"/>
          <p:cNvSpPr txBox="1"/>
          <p:nvPr/>
        </p:nvSpPr>
        <p:spPr>
          <a:xfrm>
            <a:off x="8822028" y="1803042"/>
            <a:ext cx="3369972" cy="4401205"/>
          </a:xfrm>
          <a:prstGeom prst="rect">
            <a:avLst/>
          </a:prstGeom>
          <a:solidFill>
            <a:srgbClr val="00B0F0"/>
          </a:solidFill>
          <a:ln>
            <a:solidFill>
              <a:schemeClr val="tx1"/>
            </a:solidFill>
          </a:ln>
        </p:spPr>
        <p:txBody>
          <a:bodyPr wrap="square" rtlCol="0">
            <a:spAutoFit/>
          </a:bodyPr>
          <a:lstStyle/>
          <a:p>
            <a:r>
              <a:rPr lang="en-GB" sz="2800" dirty="0" smtClean="0">
                <a:latin typeface="Comic Sans MS" panose="030F0702030302020204" pitchFamily="66" charset="0"/>
              </a:rPr>
              <a:t>Write out the article and then edit it (remember to check for misspellings!)</a:t>
            </a:r>
          </a:p>
          <a:p>
            <a:endParaRPr lang="en-GB" sz="2800" dirty="0">
              <a:latin typeface="Comic Sans MS" panose="030F0702030302020204" pitchFamily="66" charset="0"/>
            </a:endParaRPr>
          </a:p>
          <a:p>
            <a:r>
              <a:rPr lang="en-GB" sz="2800" u="sng" dirty="0" smtClean="0">
                <a:latin typeface="Comic Sans MS" panose="030F0702030302020204" pitchFamily="66" charset="0"/>
              </a:rPr>
              <a:t>Underneath your edited paragraph, tell me </a:t>
            </a:r>
            <a:r>
              <a:rPr lang="en-GB" sz="2800" b="1" u="sng" dirty="0" smtClean="0">
                <a:latin typeface="Comic Sans MS" panose="030F0702030302020204" pitchFamily="66" charset="0"/>
              </a:rPr>
              <a:t>why</a:t>
            </a:r>
            <a:r>
              <a:rPr lang="en-GB" sz="2800" u="sng" dirty="0" smtClean="0">
                <a:latin typeface="Comic Sans MS" panose="030F0702030302020204" pitchFamily="66" charset="0"/>
              </a:rPr>
              <a:t> you made these edits. </a:t>
            </a:r>
            <a:endParaRPr lang="en-GB" sz="2800" u="sng" dirty="0">
              <a:latin typeface="Comic Sans MS" panose="030F0702030302020204" pitchFamily="66" charset="0"/>
            </a:endParaRPr>
          </a:p>
        </p:txBody>
      </p:sp>
      <p:sp>
        <p:nvSpPr>
          <p:cNvPr id="5" name="TextBox 4"/>
          <p:cNvSpPr txBox="1"/>
          <p:nvPr/>
        </p:nvSpPr>
        <p:spPr>
          <a:xfrm>
            <a:off x="437882" y="1442434"/>
            <a:ext cx="8028236" cy="5232202"/>
          </a:xfrm>
          <a:prstGeom prst="rect">
            <a:avLst/>
          </a:prstGeom>
          <a:noFill/>
        </p:spPr>
        <p:txBody>
          <a:bodyPr wrap="square" rtlCol="0">
            <a:spAutoFit/>
          </a:bodyPr>
          <a:lstStyle/>
          <a:p>
            <a:pPr algn="ctr"/>
            <a:r>
              <a:rPr lang="en-GB" sz="2800" b="1" dirty="0" smtClean="0">
                <a:latin typeface="Comic Sans MS" panose="030F0702030302020204" pitchFamily="66" charset="0"/>
              </a:rPr>
              <a:t>Snap, Bang, Crackle! </a:t>
            </a:r>
            <a:endParaRPr lang="en-GB" sz="2000" dirty="0">
              <a:latin typeface="Comic Sans MS" panose="030F0702030302020204" pitchFamily="66" charset="0"/>
            </a:endParaRPr>
          </a:p>
          <a:p>
            <a:pPr algn="ctr"/>
            <a:r>
              <a:rPr lang="en-GB" sz="2400" dirty="0" smtClean="0">
                <a:latin typeface="Comic Sans MS" panose="030F0702030302020204" pitchFamily="66" charset="0"/>
              </a:rPr>
              <a:t>Dragon attacks the town of Gooderstone!</a:t>
            </a:r>
          </a:p>
          <a:p>
            <a:pPr algn="ctr"/>
            <a:endParaRPr lang="en-GB" sz="2000" dirty="0">
              <a:latin typeface="Comic Sans MS" panose="030F0702030302020204" pitchFamily="66" charset="0"/>
            </a:endParaRPr>
          </a:p>
          <a:p>
            <a:r>
              <a:rPr lang="en-GB" sz="2200" dirty="0" smtClean="0">
                <a:latin typeface="Comic Sans MS" panose="030F0702030302020204" pitchFamily="66" charset="0"/>
              </a:rPr>
              <a:t>The other day a dragon came to Gooderstone and attacked it. </a:t>
            </a:r>
          </a:p>
          <a:p>
            <a:r>
              <a:rPr lang="en-GB" sz="2200" dirty="0" smtClean="0">
                <a:latin typeface="Comic Sans MS" panose="030F0702030302020204" pitchFamily="66" charset="0"/>
              </a:rPr>
              <a:t>It came out of nowhere and we have no idea why it was here. </a:t>
            </a:r>
            <a:r>
              <a:rPr lang="en-GB" sz="2200" dirty="0">
                <a:latin typeface="Comic Sans MS" panose="030F0702030302020204" pitchFamily="66" charset="0"/>
              </a:rPr>
              <a:t/>
            </a:r>
            <a:br>
              <a:rPr lang="en-GB" sz="2200" dirty="0">
                <a:latin typeface="Comic Sans MS" panose="030F0702030302020204" pitchFamily="66" charset="0"/>
              </a:rPr>
            </a:br>
            <a:r>
              <a:rPr lang="en-GB" sz="2200" dirty="0" smtClean="0">
                <a:latin typeface="Comic Sans MS" panose="030F0702030302020204" pitchFamily="66" charset="0"/>
              </a:rPr>
              <a:t>Someone who saw it said it was big and scary and I’m were quite worried that it is going to come back and steal mine sheep. The dragon was big and scary and looked like dragons which you have seen in books. I think it’s maybe here because of that curse we all know about and fear massively.</a:t>
            </a:r>
          </a:p>
          <a:p>
            <a:r>
              <a:rPr lang="en-GB" sz="2200" dirty="0" smtClean="0">
                <a:latin typeface="Comic Sans MS" panose="030F0702030302020204" pitchFamily="66" charset="0"/>
              </a:rPr>
              <a:t>Don’t panic though, it’s probably all going to be fine- </a:t>
            </a:r>
            <a:r>
              <a:rPr lang="en-GB" sz="2200" dirty="0">
                <a:latin typeface="Comic Sans MS" panose="030F0702030302020204" pitchFamily="66" charset="0"/>
              </a:rPr>
              <a:t>a</a:t>
            </a:r>
            <a:r>
              <a:rPr lang="en-GB" sz="2200" dirty="0" smtClean="0">
                <a:latin typeface="Comic Sans MS" panose="030F0702030302020204" pitchFamily="66" charset="0"/>
              </a:rPr>
              <a:t> pint of milk costs 87p in the local shop.</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295939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651" y="244699"/>
            <a:ext cx="8810425" cy="461665"/>
          </a:xfrm>
          <a:prstGeom prst="rect">
            <a:avLst/>
          </a:prstGeom>
          <a:noFill/>
        </p:spPr>
        <p:txBody>
          <a:bodyPr wrap="none" rtlCol="0">
            <a:spAutoFit/>
          </a:bodyPr>
          <a:lstStyle/>
          <a:p>
            <a:r>
              <a:rPr lang="en-GB" sz="2400" b="1" dirty="0" smtClean="0">
                <a:latin typeface="Comic Sans MS" panose="030F0702030302020204" pitchFamily="66" charset="0"/>
              </a:rPr>
              <a:t>Grammar and </a:t>
            </a:r>
            <a:r>
              <a:rPr lang="en-GB" sz="2400" b="1" dirty="0" smtClean="0">
                <a:latin typeface="Comic Sans MS" panose="030F0702030302020204" pitchFamily="66" charset="0"/>
              </a:rPr>
              <a:t>Punctuation – answer to yesterday’s task…</a:t>
            </a:r>
            <a:endParaRPr lang="en-GB" sz="2400" b="1" dirty="0">
              <a:latin typeface="Comic Sans MS" panose="030F0702030302020204" pitchFamily="66" charset="0"/>
            </a:endParaRPr>
          </a:p>
        </p:txBody>
      </p:sp>
      <p:pic>
        <p:nvPicPr>
          <p:cNvPr id="5" name="Picture 4"/>
          <p:cNvPicPr>
            <a:picLocks noChangeAspect="1"/>
          </p:cNvPicPr>
          <p:nvPr/>
        </p:nvPicPr>
        <p:blipFill rotWithShape="1">
          <a:blip r:embed="rId2"/>
          <a:srcRect l="23768" t="40935" r="50669" b="35392"/>
          <a:stretch/>
        </p:blipFill>
        <p:spPr>
          <a:xfrm>
            <a:off x="1880315" y="1235384"/>
            <a:ext cx="7669940" cy="3993439"/>
          </a:xfrm>
          <a:prstGeom prst="rect">
            <a:avLst/>
          </a:prstGeom>
        </p:spPr>
      </p:pic>
      <p:sp>
        <p:nvSpPr>
          <p:cNvPr id="2" name="Oval 1"/>
          <p:cNvSpPr/>
          <p:nvPr/>
        </p:nvSpPr>
        <p:spPr>
          <a:xfrm>
            <a:off x="3309870" y="2665927"/>
            <a:ext cx="785612" cy="56617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614410" y="3664287"/>
            <a:ext cx="695459" cy="54710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18740" y="5661006"/>
            <a:ext cx="11341956" cy="830997"/>
          </a:xfrm>
          <a:prstGeom prst="rect">
            <a:avLst/>
          </a:prstGeom>
          <a:noFill/>
        </p:spPr>
        <p:txBody>
          <a:bodyPr wrap="square" rtlCol="0">
            <a:spAutoFit/>
          </a:bodyPr>
          <a:lstStyle/>
          <a:p>
            <a:r>
              <a:rPr lang="en-GB" sz="2400" b="1" dirty="0" smtClean="0">
                <a:latin typeface="Comic Sans MS" panose="030F0702030302020204" pitchFamily="66" charset="0"/>
              </a:rPr>
              <a:t>Verbs tell us if the events of the sentence happened in the past, present or future (the tense).</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357621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651" y="244699"/>
            <a:ext cx="6250429" cy="461665"/>
          </a:xfrm>
          <a:prstGeom prst="rect">
            <a:avLst/>
          </a:prstGeom>
          <a:noFill/>
        </p:spPr>
        <p:txBody>
          <a:bodyPr wrap="none" rtlCol="0">
            <a:spAutoFit/>
          </a:bodyPr>
          <a:lstStyle/>
          <a:p>
            <a:r>
              <a:rPr lang="en-GB" sz="2400" b="1" dirty="0" smtClean="0">
                <a:latin typeface="Comic Sans MS" panose="030F0702030302020204" pitchFamily="66" charset="0"/>
              </a:rPr>
              <a:t>Grammar and </a:t>
            </a:r>
            <a:r>
              <a:rPr lang="en-GB" sz="2400" b="1" dirty="0" smtClean="0">
                <a:latin typeface="Comic Sans MS" panose="030F0702030302020204" pitchFamily="66" charset="0"/>
              </a:rPr>
              <a:t>Punctuation – Today’s task</a:t>
            </a:r>
            <a:endParaRPr lang="en-GB" sz="2400" b="1" dirty="0">
              <a:latin typeface="Comic Sans MS" panose="030F0702030302020204" pitchFamily="66" charset="0"/>
            </a:endParaRPr>
          </a:p>
        </p:txBody>
      </p:sp>
      <p:pic>
        <p:nvPicPr>
          <p:cNvPr id="3" name="Picture 2"/>
          <p:cNvPicPr>
            <a:picLocks noChangeAspect="1"/>
          </p:cNvPicPr>
          <p:nvPr/>
        </p:nvPicPr>
        <p:blipFill rotWithShape="1">
          <a:blip r:embed="rId2"/>
          <a:srcRect l="23696" t="33422" r="50109" b="50145"/>
          <a:stretch/>
        </p:blipFill>
        <p:spPr>
          <a:xfrm>
            <a:off x="634651" y="1073426"/>
            <a:ext cx="6913580" cy="2438400"/>
          </a:xfrm>
          <a:prstGeom prst="rect">
            <a:avLst/>
          </a:prstGeom>
        </p:spPr>
      </p:pic>
      <p:sp>
        <p:nvSpPr>
          <p:cNvPr id="8" name="TextBox 7"/>
          <p:cNvSpPr txBox="1"/>
          <p:nvPr/>
        </p:nvSpPr>
        <p:spPr>
          <a:xfrm>
            <a:off x="5035826" y="4002157"/>
            <a:ext cx="6202017" cy="2308324"/>
          </a:xfrm>
          <a:prstGeom prst="rect">
            <a:avLst/>
          </a:prstGeom>
          <a:noFill/>
        </p:spPr>
        <p:txBody>
          <a:bodyPr wrap="square" rtlCol="0">
            <a:spAutoFit/>
          </a:bodyPr>
          <a:lstStyle/>
          <a:p>
            <a:r>
              <a:rPr lang="en-GB" sz="2400" dirty="0" smtClean="0">
                <a:latin typeface="Comic Sans MS" panose="030F0702030302020204" pitchFamily="66" charset="0"/>
              </a:rPr>
              <a:t>Extension task: </a:t>
            </a:r>
          </a:p>
          <a:p>
            <a:endParaRPr lang="en-GB" sz="2400" dirty="0">
              <a:latin typeface="Comic Sans MS" panose="030F0702030302020204" pitchFamily="66" charset="0"/>
            </a:endParaRPr>
          </a:p>
          <a:p>
            <a:r>
              <a:rPr lang="en-GB" sz="2400" dirty="0" smtClean="0">
                <a:latin typeface="Comic Sans MS" panose="030F0702030302020204" pitchFamily="66" charset="0"/>
              </a:rPr>
              <a:t>Write some of your own sentences using direct (with inverted commas) and reported speech to use in a newspaper report. </a:t>
            </a:r>
            <a:endParaRPr lang="en-GB" sz="2400" dirty="0">
              <a:latin typeface="Comic Sans MS" panose="030F0702030302020204" pitchFamily="66" charset="0"/>
            </a:endParaRPr>
          </a:p>
        </p:txBody>
      </p:sp>
    </p:spTree>
    <p:extLst>
      <p:ext uri="{BB962C8B-B14F-4D97-AF65-F5344CB8AC3E}">
        <p14:creationId xmlns:p14="http://schemas.microsoft.com/office/powerpoint/2010/main" val="1447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8" y="120722"/>
            <a:ext cx="8229600" cy="1143000"/>
          </a:xfrm>
        </p:spPr>
        <p:txBody>
          <a:bodyPr>
            <a:normAutofit/>
          </a:bodyPr>
          <a:lstStyle/>
          <a:p>
            <a:r>
              <a:rPr lang="en-GB" sz="4000" b="1" dirty="0" smtClean="0">
                <a:solidFill>
                  <a:schemeClr val="tx1">
                    <a:lumMod val="75000"/>
                    <a:lumOff val="25000"/>
                  </a:schemeClr>
                </a:solidFill>
              </a:rPr>
              <a:t>Further </a:t>
            </a:r>
            <a:r>
              <a:rPr lang="en-GB" sz="4000" b="1" dirty="0">
                <a:solidFill>
                  <a:schemeClr val="tx1">
                    <a:lumMod val="75000"/>
                    <a:lumOff val="25000"/>
                  </a:schemeClr>
                </a:solidFill>
              </a:rPr>
              <a:t>examples</a:t>
            </a:r>
            <a:endParaRPr lang="en-GB" sz="4000" b="1" dirty="0">
              <a:solidFill>
                <a:schemeClr val="tx1">
                  <a:lumMod val="75000"/>
                  <a:lumOff val="25000"/>
                </a:schemeClr>
              </a:solidFill>
            </a:endParaRPr>
          </a:p>
        </p:txBody>
      </p:sp>
      <p:sp>
        <p:nvSpPr>
          <p:cNvPr id="5" name="Rectangle 4"/>
          <p:cNvSpPr/>
          <p:nvPr/>
        </p:nvSpPr>
        <p:spPr>
          <a:xfrm>
            <a:off x="9146514" y="813980"/>
            <a:ext cx="2693464" cy="5386090"/>
          </a:xfrm>
          <a:prstGeom prst="rect">
            <a:avLst/>
          </a:prstGeom>
        </p:spPr>
        <p:txBody>
          <a:bodyPr wrap="square">
            <a:spAutoFit/>
          </a:bodyPr>
          <a:lstStyle/>
          <a:p>
            <a:pPr algn="ctr"/>
            <a:r>
              <a:rPr lang="en-GB" sz="2000" b="1" dirty="0">
                <a:solidFill>
                  <a:schemeClr val="tx1">
                    <a:lumMod val="75000"/>
                    <a:lumOff val="25000"/>
                  </a:schemeClr>
                </a:solidFill>
              </a:rPr>
              <a:t>NOTE: </a:t>
            </a:r>
            <a:r>
              <a:rPr lang="en-GB" sz="2000" dirty="0">
                <a:solidFill>
                  <a:schemeClr val="tx1">
                    <a:lumMod val="75000"/>
                    <a:lumOff val="25000"/>
                  </a:schemeClr>
                </a:solidFill>
              </a:rPr>
              <a:t>Many of these words can </a:t>
            </a:r>
            <a:r>
              <a:rPr lang="en-GB" sz="2000" dirty="0">
                <a:solidFill>
                  <a:schemeClr val="tx1">
                    <a:lumMod val="75000"/>
                    <a:lumOff val="25000"/>
                  </a:schemeClr>
                </a:solidFill>
              </a:rPr>
              <a:t>be written with various suffixes </a:t>
            </a:r>
            <a:r>
              <a:rPr lang="en-GB" sz="2000" dirty="0">
                <a:solidFill>
                  <a:schemeClr val="tx1">
                    <a:lumMod val="75000"/>
                    <a:lumOff val="25000"/>
                  </a:schemeClr>
                </a:solidFill>
              </a:rPr>
              <a:t>and prefixes</a:t>
            </a:r>
          </a:p>
          <a:p>
            <a:pPr algn="ctr"/>
            <a:r>
              <a:rPr lang="en-GB" sz="2000" dirty="0">
                <a:solidFill>
                  <a:schemeClr val="tx1">
                    <a:lumMod val="75000"/>
                    <a:lumOff val="25000"/>
                  </a:schemeClr>
                </a:solidFill>
              </a:rPr>
              <a:t>e.g</a:t>
            </a:r>
            <a:r>
              <a:rPr lang="en-GB" sz="2000" dirty="0">
                <a:solidFill>
                  <a:schemeClr val="tx1">
                    <a:lumMod val="75000"/>
                    <a:lumOff val="25000"/>
                  </a:schemeClr>
                </a:solidFill>
              </a:rPr>
              <a:t>.  </a:t>
            </a:r>
            <a:r>
              <a:rPr lang="en-GB" sz="2000" dirty="0">
                <a:solidFill>
                  <a:schemeClr val="tx1">
                    <a:lumMod val="75000"/>
                    <a:lumOff val="25000"/>
                  </a:schemeClr>
                </a:solidFill>
              </a:rPr>
              <a:t>receiver, received, </a:t>
            </a:r>
            <a:r>
              <a:rPr lang="en-GB" sz="2000" dirty="0">
                <a:solidFill>
                  <a:schemeClr val="tx1">
                    <a:lumMod val="75000"/>
                    <a:lumOff val="25000"/>
                  </a:schemeClr>
                </a:solidFill>
              </a:rPr>
              <a:t>receiving, disbelieve, unbelievers</a:t>
            </a:r>
            <a:r>
              <a:rPr lang="en-GB" sz="2000" dirty="0" smtClean="0">
                <a:solidFill>
                  <a:schemeClr val="tx1">
                    <a:lumMod val="75000"/>
                    <a:lumOff val="25000"/>
                  </a:schemeClr>
                </a:solidFill>
              </a:rPr>
              <a:t>.</a:t>
            </a:r>
          </a:p>
          <a:p>
            <a:pPr algn="ctr"/>
            <a:endParaRPr lang="en-GB" sz="2000" dirty="0">
              <a:solidFill>
                <a:schemeClr val="tx1">
                  <a:lumMod val="75000"/>
                  <a:lumOff val="25000"/>
                </a:schemeClr>
              </a:solidFill>
            </a:endParaRPr>
          </a:p>
          <a:p>
            <a:pPr algn="ctr"/>
            <a:endParaRPr lang="en-GB" sz="2000" dirty="0">
              <a:solidFill>
                <a:schemeClr val="tx1">
                  <a:lumMod val="75000"/>
                  <a:lumOff val="25000"/>
                </a:schemeClr>
              </a:solidFill>
            </a:endParaRPr>
          </a:p>
          <a:p>
            <a:pPr algn="ctr"/>
            <a:r>
              <a:rPr lang="en-GB" sz="2400" b="1" dirty="0" smtClean="0">
                <a:solidFill>
                  <a:schemeClr val="tx1">
                    <a:lumMod val="75000"/>
                    <a:lumOff val="25000"/>
                  </a:schemeClr>
                </a:solidFill>
              </a:rPr>
              <a:t>Use some of these words in some sentences. </a:t>
            </a:r>
          </a:p>
          <a:p>
            <a:pPr algn="ctr"/>
            <a:endParaRPr lang="en-GB" sz="2000" dirty="0">
              <a:solidFill>
                <a:schemeClr val="tx1">
                  <a:lumMod val="75000"/>
                  <a:lumOff val="25000"/>
                </a:schemeClr>
              </a:solidFill>
            </a:endParaRPr>
          </a:p>
          <a:p>
            <a:pPr algn="ctr"/>
            <a:r>
              <a:rPr lang="en-GB" sz="2400" b="1" dirty="0" smtClean="0">
                <a:solidFill>
                  <a:schemeClr val="tx1">
                    <a:lumMod val="75000"/>
                    <a:lumOff val="25000"/>
                  </a:schemeClr>
                </a:solidFill>
              </a:rPr>
              <a:t>Can you add on some prefixes/ suffixes? </a:t>
            </a:r>
            <a:endParaRPr lang="en-GB" sz="2400" b="1" dirty="0">
              <a:solidFill>
                <a:schemeClr val="tx1">
                  <a:lumMod val="75000"/>
                  <a:lumOff val="25000"/>
                </a:schemeClr>
              </a:solidFill>
            </a:endParaRPr>
          </a:p>
        </p:txBody>
      </p:sp>
      <p:grpSp>
        <p:nvGrpSpPr>
          <p:cNvPr id="3" name="Group 2"/>
          <p:cNvGrpSpPr/>
          <p:nvPr/>
        </p:nvGrpSpPr>
        <p:grpSpPr>
          <a:xfrm>
            <a:off x="163314" y="902949"/>
            <a:ext cx="8826503" cy="5093368"/>
            <a:chOff x="1631505" y="1124744"/>
            <a:chExt cx="8826503" cy="5093368"/>
          </a:xfrm>
        </p:grpSpPr>
        <p:sp>
          <p:nvSpPr>
            <p:cNvPr id="6" name="Rounded Rectangle 5"/>
            <p:cNvSpPr/>
            <p:nvPr/>
          </p:nvSpPr>
          <p:spPr>
            <a:xfrm>
              <a:off x="1801580" y="1194852"/>
              <a:ext cx="1917519" cy="502326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5949084" y="1170506"/>
              <a:ext cx="1990118" cy="5022131"/>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8097901" y="1170506"/>
              <a:ext cx="2360107" cy="5022131"/>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631505" y="1194852"/>
              <a:ext cx="2235339" cy="406844"/>
            </a:xfrm>
            <a:prstGeom prst="rect">
              <a:avLst/>
            </a:prstGeom>
          </p:spPr>
          <p:txBody>
            <a:bodyPr wrap="square">
              <a:spAutoFit/>
            </a:bodyPr>
            <a:lstStyle/>
            <a:p>
              <a:pPr algn="ctr"/>
              <a:r>
                <a:rPr lang="en-GB" sz="2000" b="1" u="sng" dirty="0" err="1">
                  <a:solidFill>
                    <a:schemeClr val="tx1">
                      <a:lumMod val="75000"/>
                      <a:lumOff val="25000"/>
                    </a:schemeClr>
                  </a:solidFill>
                </a:rPr>
                <a:t>i</a:t>
              </a:r>
              <a:r>
                <a:rPr lang="en-GB" sz="2000" b="1" u="sng" dirty="0">
                  <a:solidFill>
                    <a:schemeClr val="tx1">
                      <a:lumMod val="75000"/>
                      <a:lumOff val="25000"/>
                    </a:schemeClr>
                  </a:solidFill>
                </a:rPr>
                <a:t> before e</a:t>
              </a:r>
              <a:endParaRPr lang="en-GB" sz="2000" b="1" u="sng" dirty="0">
                <a:solidFill>
                  <a:schemeClr val="tx1">
                    <a:lumMod val="75000"/>
                    <a:lumOff val="25000"/>
                  </a:schemeClr>
                </a:solidFill>
              </a:endParaRPr>
            </a:p>
          </p:txBody>
        </p:sp>
        <p:sp>
          <p:nvSpPr>
            <p:cNvPr id="21" name="Rectangle 20"/>
            <p:cNvSpPr/>
            <p:nvPr/>
          </p:nvSpPr>
          <p:spPr>
            <a:xfrm>
              <a:off x="8272399" y="1124744"/>
              <a:ext cx="2088635" cy="553998"/>
            </a:xfrm>
            <a:prstGeom prst="rect">
              <a:avLst/>
            </a:prstGeom>
          </p:spPr>
          <p:txBody>
            <a:bodyPr wrap="square">
              <a:spAutoFit/>
            </a:bodyPr>
            <a:lstStyle/>
            <a:p>
              <a:pPr algn="ctr"/>
              <a:r>
                <a:rPr lang="en-GB" sz="3000" b="1" u="sng" dirty="0">
                  <a:solidFill>
                    <a:schemeClr val="tx1">
                      <a:lumMod val="75000"/>
                      <a:lumOff val="25000"/>
                    </a:schemeClr>
                  </a:solidFill>
                </a:rPr>
                <a:t>Note</a:t>
              </a:r>
              <a:endParaRPr lang="en-GB" sz="3000" b="1" dirty="0">
                <a:solidFill>
                  <a:schemeClr val="tx1">
                    <a:lumMod val="75000"/>
                    <a:lumOff val="25000"/>
                  </a:schemeClr>
                </a:solidFill>
              </a:endParaRPr>
            </a:p>
          </p:txBody>
        </p:sp>
        <p:sp>
          <p:nvSpPr>
            <p:cNvPr id="37" name="Rectangle 36"/>
            <p:cNvSpPr/>
            <p:nvPr/>
          </p:nvSpPr>
          <p:spPr>
            <a:xfrm>
              <a:off x="1667385" y="1484785"/>
              <a:ext cx="2185910" cy="4708981"/>
            </a:xfrm>
            <a:prstGeom prst="rect">
              <a:avLst/>
            </a:prstGeom>
          </p:spPr>
          <p:txBody>
            <a:bodyPr wrap="square">
              <a:spAutoFit/>
            </a:bodyPr>
            <a:lstStyle/>
            <a:p>
              <a:pPr algn="ctr"/>
              <a:r>
                <a:rPr lang="en-GB" sz="2000" dirty="0">
                  <a:solidFill>
                    <a:schemeClr val="tx1">
                      <a:lumMod val="75000"/>
                      <a:lumOff val="25000"/>
                    </a:schemeClr>
                  </a:solidFill>
                </a:rPr>
                <a:t>chief</a:t>
              </a:r>
            </a:p>
            <a:p>
              <a:pPr algn="ctr"/>
              <a:r>
                <a:rPr lang="en-GB" sz="2000" dirty="0">
                  <a:solidFill>
                    <a:schemeClr val="tx1">
                      <a:lumMod val="75000"/>
                      <a:lumOff val="25000"/>
                    </a:schemeClr>
                  </a:solidFill>
                </a:rPr>
                <a:t>niece</a:t>
              </a:r>
            </a:p>
            <a:p>
              <a:pPr algn="ctr"/>
              <a:r>
                <a:rPr lang="en-GB" sz="2000" dirty="0">
                  <a:solidFill>
                    <a:schemeClr val="tx1">
                      <a:lumMod val="75000"/>
                      <a:lumOff val="25000"/>
                    </a:schemeClr>
                  </a:solidFill>
                </a:rPr>
                <a:t>diesel</a:t>
              </a:r>
            </a:p>
            <a:p>
              <a:pPr algn="ctr"/>
              <a:r>
                <a:rPr lang="en-GB" sz="2000" dirty="0">
                  <a:solidFill>
                    <a:schemeClr val="tx1">
                      <a:lumMod val="75000"/>
                      <a:lumOff val="25000"/>
                    </a:schemeClr>
                  </a:solidFill>
                </a:rPr>
                <a:t>field</a:t>
              </a:r>
            </a:p>
            <a:p>
              <a:pPr algn="ctr"/>
              <a:r>
                <a:rPr lang="en-GB" sz="2000" dirty="0">
                  <a:solidFill>
                    <a:schemeClr val="tx1">
                      <a:lumMod val="75000"/>
                      <a:lumOff val="25000"/>
                    </a:schemeClr>
                  </a:solidFill>
                </a:rPr>
                <a:t>brief</a:t>
              </a:r>
            </a:p>
            <a:p>
              <a:pPr algn="ctr"/>
              <a:r>
                <a:rPr lang="en-GB" sz="2000" dirty="0">
                  <a:solidFill>
                    <a:schemeClr val="tx1">
                      <a:lumMod val="75000"/>
                      <a:lumOff val="25000"/>
                    </a:schemeClr>
                  </a:solidFill>
                </a:rPr>
                <a:t>relief</a:t>
              </a:r>
            </a:p>
            <a:p>
              <a:pPr algn="ctr"/>
              <a:r>
                <a:rPr lang="en-GB" sz="2000" dirty="0">
                  <a:solidFill>
                    <a:schemeClr val="tx1">
                      <a:lumMod val="75000"/>
                      <a:lumOff val="25000"/>
                    </a:schemeClr>
                  </a:solidFill>
                </a:rPr>
                <a:t>pierce</a:t>
              </a:r>
            </a:p>
            <a:p>
              <a:pPr algn="ctr"/>
              <a:r>
                <a:rPr lang="en-GB" sz="2000" dirty="0">
                  <a:solidFill>
                    <a:schemeClr val="tx1">
                      <a:lumMod val="75000"/>
                      <a:lumOff val="25000"/>
                    </a:schemeClr>
                  </a:solidFill>
                </a:rPr>
                <a:t>priest</a:t>
              </a:r>
            </a:p>
            <a:p>
              <a:pPr algn="ctr"/>
              <a:r>
                <a:rPr lang="en-GB" sz="2000" dirty="0">
                  <a:solidFill>
                    <a:schemeClr val="tx1">
                      <a:lumMod val="75000"/>
                      <a:lumOff val="25000"/>
                    </a:schemeClr>
                  </a:solidFill>
                </a:rPr>
                <a:t>grief</a:t>
              </a:r>
            </a:p>
            <a:p>
              <a:pPr algn="ctr"/>
              <a:r>
                <a:rPr lang="en-GB" sz="2000" dirty="0">
                  <a:solidFill>
                    <a:schemeClr val="tx1">
                      <a:lumMod val="75000"/>
                      <a:lumOff val="25000"/>
                    </a:schemeClr>
                  </a:solidFill>
                </a:rPr>
                <a:t>thief</a:t>
              </a:r>
            </a:p>
            <a:p>
              <a:pPr algn="ctr"/>
              <a:r>
                <a:rPr lang="en-GB" sz="2000" dirty="0">
                  <a:solidFill>
                    <a:schemeClr val="tx1">
                      <a:lumMod val="75000"/>
                      <a:lumOff val="25000"/>
                    </a:schemeClr>
                  </a:solidFill>
                </a:rPr>
                <a:t>believe</a:t>
              </a:r>
            </a:p>
            <a:p>
              <a:pPr algn="ctr"/>
              <a:r>
                <a:rPr lang="en-GB" sz="2000" dirty="0">
                  <a:solidFill>
                    <a:schemeClr val="tx1">
                      <a:lumMod val="75000"/>
                      <a:lumOff val="25000"/>
                    </a:schemeClr>
                  </a:solidFill>
                </a:rPr>
                <a:t>retrieve</a:t>
              </a:r>
            </a:p>
            <a:p>
              <a:pPr algn="ctr"/>
              <a:r>
                <a:rPr lang="en-GB" sz="2000" dirty="0">
                  <a:solidFill>
                    <a:schemeClr val="tx1">
                      <a:lumMod val="75000"/>
                      <a:lumOff val="25000"/>
                    </a:schemeClr>
                  </a:solidFill>
                </a:rPr>
                <a:t>achieve</a:t>
              </a:r>
            </a:p>
            <a:p>
              <a:pPr algn="ctr"/>
              <a:r>
                <a:rPr lang="en-GB" sz="2000" dirty="0">
                  <a:solidFill>
                    <a:schemeClr val="tx1">
                      <a:lumMod val="75000"/>
                      <a:lumOff val="25000"/>
                    </a:schemeClr>
                  </a:solidFill>
                </a:rPr>
                <a:t>hygiene</a:t>
              </a:r>
            </a:p>
            <a:p>
              <a:pPr algn="ctr"/>
              <a:r>
                <a:rPr lang="en-GB" sz="2000" dirty="0">
                  <a:solidFill>
                    <a:schemeClr val="tx1">
                      <a:lumMod val="75000"/>
                      <a:lumOff val="25000"/>
                    </a:schemeClr>
                  </a:solidFill>
                </a:rPr>
                <a:t>handkerchief</a:t>
              </a:r>
            </a:p>
          </p:txBody>
        </p:sp>
        <p:sp>
          <p:nvSpPr>
            <p:cNvPr id="27" name="Rounded Rectangle 26"/>
            <p:cNvSpPr/>
            <p:nvPr/>
          </p:nvSpPr>
          <p:spPr>
            <a:xfrm>
              <a:off x="3875113" y="1170506"/>
              <a:ext cx="1917519" cy="502326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872596" y="1772817"/>
              <a:ext cx="1854824" cy="2400657"/>
            </a:xfrm>
            <a:prstGeom prst="rect">
              <a:avLst/>
            </a:prstGeom>
          </p:spPr>
          <p:txBody>
            <a:bodyPr wrap="square">
              <a:spAutoFit/>
            </a:bodyPr>
            <a:lstStyle/>
            <a:p>
              <a:pPr algn="ctr"/>
              <a:r>
                <a:rPr lang="en-GB" sz="2000" dirty="0">
                  <a:solidFill>
                    <a:schemeClr val="tx1">
                      <a:lumMod val="75000"/>
                      <a:lumOff val="25000"/>
                    </a:schemeClr>
                  </a:solidFill>
                </a:rPr>
                <a:t>receive</a:t>
              </a:r>
            </a:p>
            <a:p>
              <a:pPr algn="ctr"/>
              <a:r>
                <a:rPr lang="en-GB" sz="2000" dirty="0">
                  <a:solidFill>
                    <a:schemeClr val="tx1">
                      <a:lumMod val="75000"/>
                      <a:lumOff val="25000"/>
                    </a:schemeClr>
                  </a:solidFill>
                </a:rPr>
                <a:t>perceive</a:t>
              </a:r>
            </a:p>
            <a:p>
              <a:pPr algn="ctr"/>
              <a:r>
                <a:rPr lang="en-GB" sz="2000" dirty="0">
                  <a:solidFill>
                    <a:schemeClr val="tx1">
                      <a:lumMod val="75000"/>
                      <a:lumOff val="25000"/>
                    </a:schemeClr>
                  </a:solidFill>
                </a:rPr>
                <a:t>receipt</a:t>
              </a:r>
            </a:p>
            <a:p>
              <a:pPr algn="ctr"/>
              <a:r>
                <a:rPr lang="en-GB" sz="2000" dirty="0">
                  <a:solidFill>
                    <a:schemeClr val="tx1">
                      <a:lumMod val="75000"/>
                      <a:lumOff val="25000"/>
                    </a:schemeClr>
                  </a:solidFill>
                </a:rPr>
                <a:t>ceiling</a:t>
              </a:r>
            </a:p>
            <a:p>
              <a:pPr algn="ctr"/>
              <a:r>
                <a:rPr lang="en-GB" sz="2000" dirty="0">
                  <a:solidFill>
                    <a:schemeClr val="tx1">
                      <a:lumMod val="75000"/>
                      <a:lumOff val="25000"/>
                    </a:schemeClr>
                  </a:solidFill>
                </a:rPr>
                <a:t>deceive</a:t>
              </a:r>
            </a:p>
            <a:p>
              <a:pPr algn="ctr"/>
              <a:r>
                <a:rPr lang="en-GB" sz="2000" dirty="0">
                  <a:solidFill>
                    <a:schemeClr val="tx1">
                      <a:lumMod val="75000"/>
                      <a:lumOff val="25000"/>
                    </a:schemeClr>
                  </a:solidFill>
                </a:rPr>
                <a:t>conceive</a:t>
              </a:r>
            </a:p>
            <a:p>
              <a:pPr algn="ctr"/>
              <a:r>
                <a:rPr lang="en-GB" sz="2000" dirty="0">
                  <a:solidFill>
                    <a:schemeClr val="tx1">
                      <a:lumMod val="75000"/>
                      <a:lumOff val="25000"/>
                    </a:schemeClr>
                  </a:solidFill>
                </a:rPr>
                <a:t>conceit</a:t>
              </a:r>
            </a:p>
            <a:p>
              <a:pPr algn="ctr"/>
              <a:endParaRPr lang="en-GB" sz="1000" dirty="0">
                <a:solidFill>
                  <a:schemeClr val="tx1">
                    <a:lumMod val="75000"/>
                    <a:lumOff val="25000"/>
                  </a:schemeClr>
                </a:solidFill>
              </a:endParaRPr>
            </a:p>
          </p:txBody>
        </p:sp>
        <p:sp>
          <p:nvSpPr>
            <p:cNvPr id="24" name="Rectangle 23"/>
            <p:cNvSpPr/>
            <p:nvPr/>
          </p:nvSpPr>
          <p:spPr>
            <a:xfrm>
              <a:off x="3859490" y="1157119"/>
              <a:ext cx="1846450" cy="707886"/>
            </a:xfrm>
            <a:prstGeom prst="rect">
              <a:avLst/>
            </a:prstGeom>
          </p:spPr>
          <p:txBody>
            <a:bodyPr wrap="square">
              <a:spAutoFit/>
            </a:bodyPr>
            <a:lstStyle/>
            <a:p>
              <a:pPr algn="ctr"/>
              <a:r>
                <a:rPr lang="en-GB" sz="2000" b="1" u="sng" dirty="0">
                  <a:solidFill>
                    <a:schemeClr val="tx1">
                      <a:lumMod val="75000"/>
                      <a:lumOff val="25000"/>
                    </a:schemeClr>
                  </a:solidFill>
                </a:rPr>
                <a:t>e before </a:t>
              </a:r>
              <a:r>
                <a:rPr lang="en-GB" sz="2000" b="1" u="sng" dirty="0" err="1">
                  <a:solidFill>
                    <a:schemeClr val="tx1">
                      <a:lumMod val="75000"/>
                      <a:lumOff val="25000"/>
                    </a:schemeClr>
                  </a:solidFill>
                </a:rPr>
                <a:t>i</a:t>
              </a:r>
              <a:r>
                <a:rPr lang="en-GB" sz="2000" b="1" u="sng" dirty="0">
                  <a:solidFill>
                    <a:schemeClr val="tx1">
                      <a:lumMod val="75000"/>
                      <a:lumOff val="25000"/>
                    </a:schemeClr>
                  </a:solidFill>
                </a:rPr>
                <a:t> </a:t>
              </a:r>
            </a:p>
            <a:p>
              <a:pPr algn="ctr"/>
              <a:r>
                <a:rPr lang="en-GB" sz="2000" b="1" u="sng" dirty="0">
                  <a:solidFill>
                    <a:schemeClr val="tx1">
                      <a:lumMod val="75000"/>
                      <a:lumOff val="25000"/>
                    </a:schemeClr>
                  </a:solidFill>
                </a:rPr>
                <a:t>(after a c)</a:t>
              </a:r>
              <a:endParaRPr lang="en-GB" sz="2000" b="1" u="sng" dirty="0">
                <a:solidFill>
                  <a:schemeClr val="tx1">
                    <a:lumMod val="75000"/>
                    <a:lumOff val="25000"/>
                  </a:schemeClr>
                </a:solidFill>
              </a:endParaRPr>
            </a:p>
          </p:txBody>
        </p:sp>
        <p:sp>
          <p:nvSpPr>
            <p:cNvPr id="29" name="Rectangle 28"/>
            <p:cNvSpPr/>
            <p:nvPr/>
          </p:nvSpPr>
          <p:spPr>
            <a:xfrm>
              <a:off x="6024407" y="2406368"/>
              <a:ext cx="1854824" cy="2246769"/>
            </a:xfrm>
            <a:prstGeom prst="rect">
              <a:avLst/>
            </a:prstGeom>
          </p:spPr>
          <p:txBody>
            <a:bodyPr wrap="square">
              <a:spAutoFit/>
            </a:bodyPr>
            <a:lstStyle/>
            <a:p>
              <a:pPr algn="ctr"/>
              <a:r>
                <a:rPr lang="en-GB" sz="2000" dirty="0">
                  <a:solidFill>
                    <a:schemeClr val="tx1">
                      <a:lumMod val="75000"/>
                      <a:lumOff val="25000"/>
                    </a:schemeClr>
                  </a:solidFill>
                </a:rPr>
                <a:t>seize</a:t>
              </a:r>
            </a:p>
            <a:p>
              <a:pPr algn="ctr"/>
              <a:r>
                <a:rPr lang="en-GB" sz="2000" dirty="0">
                  <a:solidFill>
                    <a:schemeClr val="tx1">
                      <a:lumMod val="75000"/>
                      <a:lumOff val="25000"/>
                    </a:schemeClr>
                  </a:solidFill>
                </a:rPr>
                <a:t>weird</a:t>
              </a:r>
            </a:p>
            <a:p>
              <a:pPr algn="ctr"/>
              <a:r>
                <a:rPr lang="en-GB" sz="2000" dirty="0">
                  <a:solidFill>
                    <a:schemeClr val="tx1">
                      <a:lumMod val="75000"/>
                      <a:lumOff val="25000"/>
                    </a:schemeClr>
                  </a:solidFill>
                </a:rPr>
                <a:t>protein</a:t>
              </a:r>
            </a:p>
            <a:p>
              <a:pPr algn="ctr"/>
              <a:r>
                <a:rPr lang="en-GB" sz="2000" dirty="0">
                  <a:solidFill>
                    <a:schemeClr val="tx1">
                      <a:lumMod val="75000"/>
                      <a:lumOff val="25000"/>
                    </a:schemeClr>
                  </a:solidFill>
                </a:rPr>
                <a:t>caffeine</a:t>
              </a:r>
            </a:p>
            <a:p>
              <a:pPr algn="ctr"/>
              <a:r>
                <a:rPr lang="en-GB" sz="2000" dirty="0">
                  <a:solidFill>
                    <a:schemeClr val="tx1">
                      <a:lumMod val="75000"/>
                      <a:lumOff val="25000"/>
                    </a:schemeClr>
                  </a:solidFill>
                </a:rPr>
                <a:t>seize</a:t>
              </a:r>
            </a:p>
            <a:p>
              <a:pPr algn="ctr"/>
              <a:r>
                <a:rPr lang="en-GB" sz="2000" dirty="0">
                  <a:solidFill>
                    <a:schemeClr val="tx1">
                      <a:lumMod val="75000"/>
                      <a:lumOff val="25000"/>
                    </a:schemeClr>
                  </a:solidFill>
                </a:rPr>
                <a:t>neither</a:t>
              </a:r>
            </a:p>
            <a:p>
              <a:pPr algn="ctr"/>
              <a:r>
                <a:rPr lang="en-GB" sz="2000" dirty="0">
                  <a:solidFill>
                    <a:schemeClr val="tx1">
                      <a:lumMod val="75000"/>
                      <a:lumOff val="25000"/>
                    </a:schemeClr>
                  </a:solidFill>
                </a:rPr>
                <a:t>either</a:t>
              </a:r>
              <a:endParaRPr lang="en-GB" sz="2000" dirty="0">
                <a:solidFill>
                  <a:schemeClr val="tx1">
                    <a:lumMod val="75000"/>
                    <a:lumOff val="25000"/>
                  </a:schemeClr>
                </a:solidFill>
              </a:endParaRPr>
            </a:p>
          </p:txBody>
        </p:sp>
        <p:sp>
          <p:nvSpPr>
            <p:cNvPr id="30" name="Rectangle 29"/>
            <p:cNvSpPr/>
            <p:nvPr/>
          </p:nvSpPr>
          <p:spPr>
            <a:xfrm>
              <a:off x="6011301" y="1713391"/>
              <a:ext cx="1846450" cy="707886"/>
            </a:xfrm>
            <a:prstGeom prst="rect">
              <a:avLst/>
            </a:prstGeom>
          </p:spPr>
          <p:txBody>
            <a:bodyPr wrap="square">
              <a:spAutoFit/>
            </a:bodyPr>
            <a:lstStyle/>
            <a:p>
              <a:pPr algn="ctr"/>
              <a:r>
                <a:rPr lang="en-GB" sz="2000" b="1" u="sng" dirty="0">
                  <a:solidFill>
                    <a:schemeClr val="tx1">
                      <a:lumMod val="75000"/>
                      <a:lumOff val="25000"/>
                    </a:schemeClr>
                  </a:solidFill>
                </a:rPr>
                <a:t>e before </a:t>
              </a:r>
              <a:r>
                <a:rPr lang="en-GB" sz="2000" b="1" u="sng" dirty="0" err="1">
                  <a:solidFill>
                    <a:schemeClr val="tx1">
                      <a:lumMod val="75000"/>
                      <a:lumOff val="25000"/>
                    </a:schemeClr>
                  </a:solidFill>
                </a:rPr>
                <a:t>i</a:t>
              </a:r>
              <a:r>
                <a:rPr lang="en-GB" sz="2000" b="1" u="sng" dirty="0">
                  <a:solidFill>
                    <a:schemeClr val="tx1">
                      <a:lumMod val="75000"/>
                      <a:lumOff val="25000"/>
                    </a:schemeClr>
                  </a:solidFill>
                </a:rPr>
                <a:t> </a:t>
              </a:r>
            </a:p>
            <a:p>
              <a:pPr algn="ctr"/>
              <a:r>
                <a:rPr lang="en-GB" sz="2000" b="1" u="sng" dirty="0">
                  <a:solidFill>
                    <a:schemeClr val="tx1">
                      <a:lumMod val="75000"/>
                      <a:lumOff val="25000"/>
                    </a:schemeClr>
                  </a:solidFill>
                </a:rPr>
                <a:t>(NOT after a c)</a:t>
              </a:r>
              <a:endParaRPr lang="en-GB" sz="2000" b="1" u="sng" dirty="0">
                <a:solidFill>
                  <a:schemeClr val="tx1">
                    <a:lumMod val="75000"/>
                    <a:lumOff val="25000"/>
                  </a:schemeClr>
                </a:solidFill>
              </a:endParaRPr>
            </a:p>
          </p:txBody>
        </p:sp>
        <p:sp>
          <p:nvSpPr>
            <p:cNvPr id="34" name="Rectangle 33"/>
            <p:cNvSpPr/>
            <p:nvPr/>
          </p:nvSpPr>
          <p:spPr>
            <a:xfrm>
              <a:off x="5926429" y="1196752"/>
              <a:ext cx="2088635" cy="553998"/>
            </a:xfrm>
            <a:prstGeom prst="rect">
              <a:avLst/>
            </a:prstGeom>
          </p:spPr>
          <p:txBody>
            <a:bodyPr wrap="square">
              <a:spAutoFit/>
            </a:bodyPr>
            <a:lstStyle/>
            <a:p>
              <a:pPr algn="ctr"/>
              <a:r>
                <a:rPr lang="en-GB" sz="3000" b="1" u="sng" dirty="0">
                  <a:solidFill>
                    <a:schemeClr val="tx1">
                      <a:lumMod val="75000"/>
                      <a:lumOff val="25000"/>
                    </a:schemeClr>
                  </a:solidFill>
                </a:rPr>
                <a:t>Exceptions</a:t>
              </a:r>
              <a:endParaRPr lang="en-GB" sz="3000" b="1" dirty="0">
                <a:solidFill>
                  <a:schemeClr val="tx1">
                    <a:lumMod val="75000"/>
                    <a:lumOff val="25000"/>
                  </a:schemeClr>
                </a:solidFill>
              </a:endParaRPr>
            </a:p>
          </p:txBody>
        </p:sp>
      </p:grpSp>
      <p:sp>
        <p:nvSpPr>
          <p:cNvPr id="44" name="Rectangle 43"/>
          <p:cNvSpPr/>
          <p:nvPr/>
        </p:nvSpPr>
        <p:spPr>
          <a:xfrm>
            <a:off x="6631986" y="1434089"/>
            <a:ext cx="2357831" cy="4016484"/>
          </a:xfrm>
          <a:prstGeom prst="rect">
            <a:avLst/>
          </a:prstGeom>
        </p:spPr>
        <p:txBody>
          <a:bodyPr wrap="square">
            <a:spAutoFit/>
          </a:bodyPr>
          <a:lstStyle/>
          <a:p>
            <a:pPr algn="ctr"/>
            <a:r>
              <a:rPr lang="en-GB" sz="2000" dirty="0">
                <a:solidFill>
                  <a:schemeClr val="tx1">
                    <a:lumMod val="75000"/>
                    <a:lumOff val="25000"/>
                  </a:schemeClr>
                </a:solidFill>
              </a:rPr>
              <a:t>Words that end in </a:t>
            </a:r>
            <a:r>
              <a:rPr lang="en-GB" sz="2000" b="1" dirty="0">
                <a:solidFill>
                  <a:schemeClr val="tx1">
                    <a:lumMod val="75000"/>
                    <a:lumOff val="25000"/>
                  </a:schemeClr>
                </a:solidFill>
              </a:rPr>
              <a:t>‘cy’ </a:t>
            </a:r>
            <a:r>
              <a:rPr lang="en-GB" sz="2000" dirty="0">
                <a:solidFill>
                  <a:schemeClr val="tx1">
                    <a:lumMod val="75000"/>
                    <a:lumOff val="25000"/>
                  </a:schemeClr>
                </a:solidFill>
              </a:rPr>
              <a:t>may change to </a:t>
            </a:r>
            <a:r>
              <a:rPr lang="en-GB" sz="2000" b="1" dirty="0">
                <a:solidFill>
                  <a:schemeClr val="tx1">
                    <a:lumMod val="75000"/>
                    <a:lumOff val="25000"/>
                  </a:schemeClr>
                </a:solidFill>
              </a:rPr>
              <a:t>‘</a:t>
            </a:r>
            <a:r>
              <a:rPr lang="en-GB" sz="2000" b="1" dirty="0" err="1">
                <a:solidFill>
                  <a:schemeClr val="tx1">
                    <a:lumMod val="75000"/>
                    <a:lumOff val="25000"/>
                  </a:schemeClr>
                </a:solidFill>
              </a:rPr>
              <a:t>cie</a:t>
            </a:r>
            <a:r>
              <a:rPr lang="en-GB" sz="2000" b="1" dirty="0">
                <a:solidFill>
                  <a:schemeClr val="tx1">
                    <a:lumMod val="75000"/>
                    <a:lumOff val="25000"/>
                  </a:schemeClr>
                </a:solidFill>
              </a:rPr>
              <a:t>’</a:t>
            </a:r>
            <a:r>
              <a:rPr lang="en-GB" sz="2000" dirty="0">
                <a:solidFill>
                  <a:schemeClr val="tx1">
                    <a:lumMod val="75000"/>
                    <a:lumOff val="25000"/>
                  </a:schemeClr>
                </a:solidFill>
              </a:rPr>
              <a:t> when suffixes such as </a:t>
            </a:r>
            <a:r>
              <a:rPr lang="en-GB" sz="2000" b="1" dirty="0">
                <a:solidFill>
                  <a:schemeClr val="tx1">
                    <a:lumMod val="75000"/>
                    <a:lumOff val="25000"/>
                  </a:schemeClr>
                </a:solidFill>
              </a:rPr>
              <a:t>‘</a:t>
            </a:r>
            <a:r>
              <a:rPr lang="en-GB" sz="2000" b="1" dirty="0" err="1">
                <a:solidFill>
                  <a:schemeClr val="tx1">
                    <a:lumMod val="75000"/>
                    <a:lumOff val="25000"/>
                  </a:schemeClr>
                </a:solidFill>
              </a:rPr>
              <a:t>er</a:t>
            </a:r>
            <a:r>
              <a:rPr lang="en-GB" sz="2000" b="1" dirty="0">
                <a:solidFill>
                  <a:schemeClr val="tx1">
                    <a:lumMod val="75000"/>
                    <a:lumOff val="25000"/>
                  </a:schemeClr>
                </a:solidFill>
              </a:rPr>
              <a:t>’, ‘</a:t>
            </a:r>
            <a:r>
              <a:rPr lang="en-GB" sz="2000" b="1" dirty="0" err="1">
                <a:solidFill>
                  <a:schemeClr val="tx1">
                    <a:lumMod val="75000"/>
                    <a:lumOff val="25000"/>
                  </a:schemeClr>
                </a:solidFill>
              </a:rPr>
              <a:t>ed</a:t>
            </a:r>
            <a:r>
              <a:rPr lang="en-GB" sz="2000" b="1" dirty="0">
                <a:solidFill>
                  <a:schemeClr val="tx1">
                    <a:lumMod val="75000"/>
                    <a:lumOff val="25000"/>
                  </a:schemeClr>
                </a:solidFill>
              </a:rPr>
              <a:t>’, </a:t>
            </a:r>
            <a:r>
              <a:rPr lang="en-GB" sz="2000" b="1" dirty="0">
                <a:solidFill>
                  <a:schemeClr val="tx1">
                    <a:lumMod val="75000"/>
                    <a:lumOff val="25000"/>
                  </a:schemeClr>
                </a:solidFill>
              </a:rPr>
              <a:t>‘</a:t>
            </a:r>
            <a:r>
              <a:rPr lang="en-GB" sz="2000" b="1" dirty="0" err="1">
                <a:solidFill>
                  <a:schemeClr val="tx1">
                    <a:lumMod val="75000"/>
                    <a:lumOff val="25000"/>
                  </a:schemeClr>
                </a:solidFill>
              </a:rPr>
              <a:t>es</a:t>
            </a:r>
            <a:r>
              <a:rPr lang="en-GB" sz="2000" b="1" dirty="0">
                <a:solidFill>
                  <a:schemeClr val="tx1">
                    <a:lumMod val="75000"/>
                    <a:lumOff val="25000"/>
                  </a:schemeClr>
                </a:solidFill>
              </a:rPr>
              <a:t>’ </a:t>
            </a:r>
            <a:r>
              <a:rPr lang="en-GB" sz="2000" dirty="0">
                <a:solidFill>
                  <a:schemeClr val="tx1">
                    <a:lumMod val="75000"/>
                    <a:lumOff val="25000"/>
                  </a:schemeClr>
                </a:solidFill>
              </a:rPr>
              <a:t>are added </a:t>
            </a:r>
            <a:r>
              <a:rPr lang="en-GB" sz="2000" b="1" dirty="0">
                <a:solidFill>
                  <a:schemeClr val="tx1">
                    <a:lumMod val="75000"/>
                    <a:lumOff val="25000"/>
                  </a:schemeClr>
                </a:solidFill>
              </a:rPr>
              <a:t>(Rule 14)</a:t>
            </a:r>
            <a:r>
              <a:rPr lang="en-GB" sz="2000" dirty="0">
                <a:solidFill>
                  <a:schemeClr val="tx1">
                    <a:lumMod val="75000"/>
                    <a:lumOff val="25000"/>
                  </a:schemeClr>
                </a:solidFill>
              </a:rPr>
              <a:t>.  </a:t>
            </a:r>
          </a:p>
          <a:p>
            <a:pPr algn="ctr"/>
            <a:endParaRPr lang="en-GB" sz="500" dirty="0">
              <a:solidFill>
                <a:schemeClr val="tx1">
                  <a:lumMod val="75000"/>
                  <a:lumOff val="25000"/>
                </a:schemeClr>
              </a:solidFill>
            </a:endParaRPr>
          </a:p>
          <a:p>
            <a:pPr algn="ctr"/>
            <a:r>
              <a:rPr lang="en-GB" sz="2000" dirty="0">
                <a:solidFill>
                  <a:schemeClr val="tx1">
                    <a:lumMod val="75000"/>
                    <a:lumOff val="25000"/>
                  </a:schemeClr>
                </a:solidFill>
              </a:rPr>
              <a:t>E.g. fan</a:t>
            </a:r>
            <a:r>
              <a:rPr lang="en-GB" sz="2000" u="sng" dirty="0">
                <a:solidFill>
                  <a:schemeClr val="tx1">
                    <a:lumMod val="75000"/>
                    <a:lumOff val="25000"/>
                  </a:schemeClr>
                </a:solidFill>
              </a:rPr>
              <a:t>c</a:t>
            </a:r>
            <a:r>
              <a:rPr lang="en-GB" sz="2000" b="1" u="sng" dirty="0">
                <a:solidFill>
                  <a:schemeClr val="tx1">
                    <a:lumMod val="75000"/>
                    <a:lumOff val="25000"/>
                  </a:schemeClr>
                </a:solidFill>
              </a:rPr>
              <a:t>y</a:t>
            </a:r>
            <a:r>
              <a:rPr lang="en-GB" sz="2000" dirty="0">
                <a:solidFill>
                  <a:schemeClr val="tx1">
                    <a:lumMod val="75000"/>
                    <a:lumOff val="25000"/>
                  </a:schemeClr>
                </a:solidFill>
              </a:rPr>
              <a:t> </a:t>
            </a:r>
            <a:r>
              <a:rPr lang="en-GB" sz="2000" b="1" dirty="0">
                <a:solidFill>
                  <a:schemeClr val="tx1">
                    <a:lumMod val="75000"/>
                    <a:lumOff val="25000"/>
                  </a:schemeClr>
                </a:solidFill>
              </a:rPr>
              <a:t>&gt;</a:t>
            </a:r>
            <a:r>
              <a:rPr lang="en-GB" sz="2000" dirty="0">
                <a:solidFill>
                  <a:schemeClr val="tx1">
                    <a:lumMod val="75000"/>
                    <a:lumOff val="25000"/>
                  </a:schemeClr>
                </a:solidFill>
              </a:rPr>
              <a:t> fan</a:t>
            </a:r>
            <a:r>
              <a:rPr lang="en-GB" sz="2000" u="sng" dirty="0">
                <a:solidFill>
                  <a:schemeClr val="tx1">
                    <a:lumMod val="75000"/>
                    <a:lumOff val="25000"/>
                  </a:schemeClr>
                </a:solidFill>
              </a:rPr>
              <a:t>c</a:t>
            </a:r>
            <a:r>
              <a:rPr lang="en-GB" sz="2000" b="1" u="sng" dirty="0">
                <a:solidFill>
                  <a:schemeClr val="tx1">
                    <a:lumMod val="75000"/>
                    <a:lumOff val="25000"/>
                  </a:schemeClr>
                </a:solidFill>
              </a:rPr>
              <a:t>ie</a:t>
            </a:r>
            <a:r>
              <a:rPr lang="en-GB" sz="2000" u="sng" dirty="0">
                <a:solidFill>
                  <a:schemeClr val="tx1">
                    <a:lumMod val="75000"/>
                    <a:lumOff val="25000"/>
                  </a:schemeClr>
                </a:solidFill>
              </a:rPr>
              <a:t>d</a:t>
            </a:r>
            <a:r>
              <a:rPr lang="en-GB" sz="2000" dirty="0">
                <a:solidFill>
                  <a:schemeClr val="tx1">
                    <a:lumMod val="75000"/>
                    <a:lumOff val="25000"/>
                  </a:schemeClr>
                </a:solidFill>
              </a:rPr>
              <a:t>.</a:t>
            </a:r>
          </a:p>
          <a:p>
            <a:pPr algn="ctr"/>
            <a:endParaRPr lang="en-GB" sz="1000" u="sng" dirty="0">
              <a:solidFill>
                <a:schemeClr val="tx1">
                  <a:lumMod val="75000"/>
                  <a:lumOff val="25000"/>
                </a:schemeClr>
              </a:solidFill>
            </a:endParaRPr>
          </a:p>
          <a:p>
            <a:pPr algn="ctr"/>
            <a:r>
              <a:rPr lang="en-GB" sz="2000" dirty="0">
                <a:solidFill>
                  <a:schemeClr val="tx1">
                    <a:lumMod val="75000"/>
                    <a:lumOff val="25000"/>
                  </a:schemeClr>
                </a:solidFill>
              </a:rPr>
              <a:t>There are many other words spelt with </a:t>
            </a:r>
            <a:r>
              <a:rPr lang="en-GB" sz="2000" b="1" dirty="0">
                <a:solidFill>
                  <a:schemeClr val="tx1">
                    <a:lumMod val="75000"/>
                    <a:lumOff val="25000"/>
                  </a:schemeClr>
                </a:solidFill>
              </a:rPr>
              <a:t>‘</a:t>
            </a:r>
            <a:r>
              <a:rPr lang="en-GB" sz="2000" b="1" dirty="0" err="1">
                <a:solidFill>
                  <a:schemeClr val="tx1">
                    <a:lumMod val="75000"/>
                    <a:lumOff val="25000"/>
                  </a:schemeClr>
                </a:solidFill>
              </a:rPr>
              <a:t>ei</a:t>
            </a:r>
            <a:r>
              <a:rPr lang="en-GB" sz="2000" b="1" dirty="0">
                <a:solidFill>
                  <a:schemeClr val="tx1">
                    <a:lumMod val="75000"/>
                    <a:lumOff val="25000"/>
                  </a:schemeClr>
                </a:solidFill>
              </a:rPr>
              <a:t>’</a:t>
            </a:r>
            <a:r>
              <a:rPr lang="en-GB" sz="2000" dirty="0">
                <a:solidFill>
                  <a:schemeClr val="tx1">
                    <a:lumMod val="75000"/>
                    <a:lumOff val="25000"/>
                  </a:schemeClr>
                </a:solidFill>
              </a:rPr>
              <a:t> or </a:t>
            </a:r>
            <a:r>
              <a:rPr lang="en-GB" sz="2000" b="1" dirty="0">
                <a:solidFill>
                  <a:schemeClr val="tx1">
                    <a:lumMod val="75000"/>
                    <a:lumOff val="25000"/>
                  </a:schemeClr>
                </a:solidFill>
              </a:rPr>
              <a:t>‘</a:t>
            </a:r>
            <a:r>
              <a:rPr lang="en-GB" sz="2000" b="1" dirty="0" err="1">
                <a:solidFill>
                  <a:schemeClr val="tx1">
                    <a:lumMod val="75000"/>
                    <a:lumOff val="25000"/>
                  </a:schemeClr>
                </a:solidFill>
              </a:rPr>
              <a:t>ie</a:t>
            </a:r>
            <a:r>
              <a:rPr lang="en-GB" sz="2000" b="1" dirty="0">
                <a:solidFill>
                  <a:schemeClr val="tx1">
                    <a:lumMod val="75000"/>
                    <a:lumOff val="25000"/>
                  </a:schemeClr>
                </a:solidFill>
              </a:rPr>
              <a:t>’ </a:t>
            </a:r>
            <a:r>
              <a:rPr lang="en-GB" sz="2000" dirty="0">
                <a:solidFill>
                  <a:schemeClr val="tx1">
                    <a:lumMod val="75000"/>
                    <a:lumOff val="25000"/>
                  </a:schemeClr>
                </a:solidFill>
              </a:rPr>
              <a:t>that do not make the </a:t>
            </a:r>
            <a:r>
              <a:rPr lang="en-GB" sz="2000" b="1" dirty="0">
                <a:solidFill>
                  <a:schemeClr val="tx1">
                    <a:lumMod val="75000"/>
                    <a:lumOff val="25000"/>
                  </a:schemeClr>
                </a:solidFill>
              </a:rPr>
              <a:t>‘</a:t>
            </a:r>
            <a:r>
              <a:rPr lang="en-GB" sz="2000" b="1" dirty="0" err="1">
                <a:solidFill>
                  <a:schemeClr val="tx1">
                    <a:lumMod val="75000"/>
                    <a:lumOff val="25000"/>
                  </a:schemeClr>
                </a:solidFill>
              </a:rPr>
              <a:t>ee</a:t>
            </a:r>
            <a:r>
              <a:rPr lang="en-GB" sz="2000" b="1" dirty="0">
                <a:solidFill>
                  <a:schemeClr val="tx1">
                    <a:lumMod val="75000"/>
                    <a:lumOff val="25000"/>
                  </a:schemeClr>
                </a:solidFill>
              </a:rPr>
              <a:t>’ </a:t>
            </a:r>
            <a:r>
              <a:rPr lang="en-GB" sz="2000" dirty="0">
                <a:solidFill>
                  <a:schemeClr val="tx1">
                    <a:lumMod val="75000"/>
                    <a:lumOff val="25000"/>
                  </a:schemeClr>
                </a:solidFill>
              </a:rPr>
              <a:t>sound, e.g. </a:t>
            </a:r>
            <a:r>
              <a:rPr lang="en-GB" sz="2000" dirty="0">
                <a:solidFill>
                  <a:schemeClr val="tx1">
                    <a:lumMod val="75000"/>
                    <a:lumOff val="25000"/>
                  </a:schemeClr>
                </a:solidFill>
              </a:rPr>
              <a:t>their, science.  </a:t>
            </a:r>
          </a:p>
        </p:txBody>
      </p:sp>
    </p:spTree>
    <p:extLst>
      <p:ext uri="{BB962C8B-B14F-4D97-AF65-F5344CB8AC3E}">
        <p14:creationId xmlns:p14="http://schemas.microsoft.com/office/powerpoint/2010/main" val="336716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62" y="231820"/>
            <a:ext cx="7922362" cy="1292662"/>
          </a:xfrm>
          <a:prstGeom prst="rect">
            <a:avLst/>
          </a:prstGeom>
          <a:noFill/>
        </p:spPr>
        <p:txBody>
          <a:bodyPr wrap="none" rtlCol="0">
            <a:spAutoFit/>
          </a:bodyPr>
          <a:lstStyle/>
          <a:p>
            <a:r>
              <a:rPr lang="en-GB" sz="2000" b="1" u="sng" dirty="0" smtClean="0">
                <a:latin typeface="Comic Sans MS" panose="030F0702030302020204" pitchFamily="66" charset="0"/>
              </a:rPr>
              <a:t>R.E.</a:t>
            </a:r>
          </a:p>
          <a:p>
            <a:endParaRPr lang="en-GB" sz="2000" b="1" u="sng" dirty="0">
              <a:latin typeface="Comic Sans MS" panose="030F0702030302020204" pitchFamily="66" charset="0"/>
            </a:endParaRPr>
          </a:p>
          <a:p>
            <a:r>
              <a:rPr lang="en-GB" sz="2000" b="1" u="sng" dirty="0" smtClean="0">
                <a:latin typeface="Comic Sans MS" panose="030F0702030302020204" pitchFamily="66" charset="0"/>
              </a:rPr>
              <a:t>L.O: To investigate the witness accounts of the resurrection</a:t>
            </a:r>
            <a:r>
              <a:rPr lang="en-GB" b="1" u="sng" dirty="0" smtClean="0">
                <a:latin typeface="Comic Sans MS" panose="030F0702030302020204" pitchFamily="66" charset="0"/>
              </a:rPr>
              <a:t>.</a:t>
            </a:r>
          </a:p>
          <a:p>
            <a:endParaRPr lang="en-GB" b="1" u="sng" dirty="0">
              <a:latin typeface="Comic Sans MS" panose="030F0702030302020204" pitchFamily="66" charset="0"/>
            </a:endParaRPr>
          </a:p>
        </p:txBody>
      </p:sp>
      <p:sp>
        <p:nvSpPr>
          <p:cNvPr id="3" name="Rectangle 2"/>
          <p:cNvSpPr/>
          <p:nvPr/>
        </p:nvSpPr>
        <p:spPr>
          <a:xfrm>
            <a:off x="497982" y="1833994"/>
            <a:ext cx="11002851" cy="646331"/>
          </a:xfrm>
          <a:prstGeom prst="rect">
            <a:avLst/>
          </a:prstGeom>
        </p:spPr>
        <p:txBody>
          <a:bodyPr wrap="square">
            <a:spAutoFit/>
          </a:bodyPr>
          <a:lstStyle/>
          <a:p>
            <a:r>
              <a:rPr lang="en-GB" dirty="0">
                <a:latin typeface="Comic Sans MS" panose="030F0702030302020204" pitchFamily="66" charset="0"/>
              </a:rPr>
              <a:t>Today you are going to recap the Easter story and the resurrection before assessing </a:t>
            </a:r>
            <a:r>
              <a:rPr lang="en-GB" dirty="0" smtClean="0">
                <a:latin typeface="Comic Sans MS" panose="030F0702030302020204" pitchFamily="66" charset="0"/>
              </a:rPr>
              <a:t>further evidence </a:t>
            </a:r>
            <a:r>
              <a:rPr lang="en-GB" dirty="0">
                <a:latin typeface="Comic Sans MS" panose="030F0702030302020204" pitchFamily="66" charset="0"/>
              </a:rPr>
              <a:t>to see how credible (believable) it </a:t>
            </a:r>
            <a:r>
              <a:rPr lang="en-GB" dirty="0" smtClean="0">
                <a:latin typeface="Comic Sans MS" panose="030F0702030302020204" pitchFamily="66" charset="0"/>
              </a:rPr>
              <a:t>is. </a:t>
            </a:r>
            <a:endParaRPr lang="en-GB" dirty="0"/>
          </a:p>
        </p:txBody>
      </p:sp>
      <p:sp>
        <p:nvSpPr>
          <p:cNvPr id="4" name="Rectangle 3"/>
          <p:cNvSpPr/>
          <p:nvPr/>
        </p:nvSpPr>
        <p:spPr>
          <a:xfrm>
            <a:off x="497981" y="2789837"/>
            <a:ext cx="11131641" cy="3693319"/>
          </a:xfrm>
          <a:prstGeom prst="rect">
            <a:avLst/>
          </a:prstGeom>
        </p:spPr>
        <p:txBody>
          <a:bodyPr wrap="square">
            <a:spAutoFit/>
          </a:bodyPr>
          <a:lstStyle/>
          <a:p>
            <a:pPr algn="ctr"/>
            <a:r>
              <a:rPr lang="en-GB" dirty="0">
                <a:latin typeface="Comic Sans MS" panose="030F0702030302020204" pitchFamily="66" charset="0"/>
              </a:rPr>
              <a:t>The Resurrection of Jesus </a:t>
            </a:r>
          </a:p>
          <a:p>
            <a:pPr algn="ctr"/>
            <a:endParaRPr lang="en-GB" dirty="0">
              <a:latin typeface="Comic Sans MS" panose="030F0702030302020204" pitchFamily="66" charset="0"/>
            </a:endParaRPr>
          </a:p>
          <a:p>
            <a:pPr algn="ctr"/>
            <a:r>
              <a:rPr lang="en-GB" dirty="0">
                <a:latin typeface="Comic Sans MS" panose="030F0702030302020204" pitchFamily="66" charset="0"/>
              </a:rPr>
              <a:t>For this session you are going to be a detective of the Jerusalem Police Department trying to solve the mystery of the missing body which was in the tomb. </a:t>
            </a:r>
          </a:p>
          <a:p>
            <a:pPr algn="ctr"/>
            <a:endParaRPr lang="en-GB" dirty="0">
              <a:latin typeface="Comic Sans MS" panose="030F0702030302020204" pitchFamily="66" charset="0"/>
            </a:endParaRPr>
          </a:p>
          <a:p>
            <a:pPr algn="ctr"/>
            <a:r>
              <a:rPr lang="en-GB" dirty="0">
                <a:latin typeface="Comic Sans MS" panose="030F0702030302020204" pitchFamily="66" charset="0"/>
              </a:rPr>
              <a:t>You will investigate a number of pieces of evidence: statements from the witnesses; evidence from the crucifixion; and additional evidence from the Bible. </a:t>
            </a: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a:p>
            <a:pPr algn="ctr"/>
            <a:r>
              <a:rPr lang="en-GB" dirty="0">
                <a:latin typeface="Comic Sans MS" panose="030F0702030302020204" pitchFamily="66" charset="0"/>
              </a:rPr>
              <a:t>Recap: </a:t>
            </a:r>
          </a:p>
          <a:p>
            <a:pPr algn="ctr"/>
            <a:endParaRPr lang="en-GB" dirty="0">
              <a:latin typeface="Comic Sans MS" panose="030F0702030302020204" pitchFamily="66" charset="0"/>
            </a:endParaRPr>
          </a:p>
          <a:p>
            <a:pPr algn="ctr"/>
            <a:r>
              <a:rPr lang="en-GB" dirty="0">
                <a:latin typeface="Comic Sans MS" panose="030F0702030302020204" pitchFamily="66" charset="0"/>
              </a:rPr>
              <a:t>Jesus was seen dying on the cross on Friday but according to followers of Jesus by Sunday morning the body was no longer there. </a:t>
            </a:r>
            <a:endParaRPr lang="en-GB" dirty="0">
              <a:latin typeface="Comic Sans MS" panose="030F0702030302020204" pitchFamily="66" charset="0"/>
            </a:endParaRPr>
          </a:p>
        </p:txBody>
      </p:sp>
    </p:spTree>
    <p:extLst>
      <p:ext uri="{BB962C8B-B14F-4D97-AF65-F5344CB8AC3E}">
        <p14:creationId xmlns:p14="http://schemas.microsoft.com/office/powerpoint/2010/main" val="73326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20 Comic Assignment Pt.2"/>
          <p:cNvPicPr>
            <a:picLocks noChangeAspect="1" noChangeArrowheads="1"/>
          </p:cNvPicPr>
          <p:nvPr/>
        </p:nvPicPr>
        <p:blipFill rotWithShape="1">
          <a:blip r:embed="rId2">
            <a:extLst>
              <a:ext uri="{28A0092B-C50C-407E-A947-70E740481C1C}">
                <a14:useLocalDpi xmlns:a14="http://schemas.microsoft.com/office/drawing/2010/main" val="0"/>
              </a:ext>
            </a:extLst>
          </a:blip>
          <a:srcRect b="2651"/>
          <a:stretch/>
        </p:blipFill>
        <p:spPr bwMode="auto">
          <a:xfrm>
            <a:off x="0" y="48127"/>
            <a:ext cx="8314658" cy="6689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20919" y="1924335"/>
            <a:ext cx="2715906" cy="830997"/>
          </a:xfrm>
          <a:prstGeom prst="rect">
            <a:avLst/>
          </a:prstGeom>
          <a:noFill/>
        </p:spPr>
        <p:txBody>
          <a:bodyPr wrap="square" rtlCol="0">
            <a:spAutoFit/>
          </a:bodyPr>
          <a:lstStyle/>
          <a:p>
            <a:pPr algn="ctr"/>
            <a:r>
              <a:rPr lang="en-GB" sz="2400" dirty="0" smtClean="0">
                <a:latin typeface="Comic Sans MS" panose="030F0702030302020204" pitchFamily="66" charset="0"/>
              </a:rPr>
              <a:t>The Resurrection of Jesus </a:t>
            </a:r>
            <a:endParaRPr lang="en-GB" sz="2400" dirty="0">
              <a:latin typeface="Comic Sans MS" panose="030F0702030302020204" pitchFamily="66" charset="0"/>
            </a:endParaRPr>
          </a:p>
        </p:txBody>
      </p:sp>
    </p:spTree>
    <p:extLst>
      <p:ext uri="{BB962C8B-B14F-4D97-AF65-F5344CB8AC3E}">
        <p14:creationId xmlns:p14="http://schemas.microsoft.com/office/powerpoint/2010/main" val="270480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1569660"/>
          </a:xfrm>
          <a:prstGeom prst="rect">
            <a:avLst/>
          </a:prstGeom>
          <a:noFill/>
        </p:spPr>
        <p:txBody>
          <a:bodyPr wrap="square" rtlCol="0">
            <a:spAutoFit/>
          </a:bodyPr>
          <a:lstStyle/>
          <a:p>
            <a:pPr algn="ctr"/>
            <a:r>
              <a:rPr lang="en-GB" sz="2400" b="1" u="sng" dirty="0" smtClean="0">
                <a:latin typeface="Comic Sans MS" panose="030F0702030302020204" pitchFamily="66" charset="0"/>
              </a:rPr>
              <a:t>Third task</a:t>
            </a:r>
            <a:r>
              <a:rPr lang="en-GB" sz="2400" b="1" u="sng" dirty="0" smtClean="0">
                <a:latin typeface="Comic Sans MS" panose="030F0702030302020204" pitchFamily="66" charset="0"/>
              </a:rPr>
              <a:t>: Time to weigh the evidence (not literally…)</a:t>
            </a:r>
          </a:p>
          <a:p>
            <a:pPr algn="ctr"/>
            <a:r>
              <a:rPr lang="en-GB" sz="2400" dirty="0" smtClean="0">
                <a:latin typeface="Comic Sans MS" panose="030F0702030302020204" pitchFamily="66" charset="0"/>
              </a:rPr>
              <a:t>Reflect </a:t>
            </a:r>
            <a:r>
              <a:rPr lang="en-GB" sz="2400" dirty="0" smtClean="0">
                <a:latin typeface="Comic Sans MS" panose="030F0702030302020204" pitchFamily="66" charset="0"/>
              </a:rPr>
              <a:t>on each </a:t>
            </a:r>
            <a:r>
              <a:rPr lang="en-GB" sz="2400" dirty="0" smtClean="0">
                <a:latin typeface="Comic Sans MS" panose="030F0702030302020204" pitchFamily="66" charset="0"/>
              </a:rPr>
              <a:t>statement from a witness- does </a:t>
            </a:r>
            <a:r>
              <a:rPr lang="en-GB" sz="2400" dirty="0" smtClean="0">
                <a:latin typeface="Comic Sans MS" panose="030F0702030302020204" pitchFamily="66" charset="0"/>
              </a:rPr>
              <a:t>it support any of your </a:t>
            </a:r>
            <a:r>
              <a:rPr lang="en-GB" sz="2400" dirty="0" smtClean="0">
                <a:latin typeface="Comic Sans MS" panose="030F0702030302020204" pitchFamily="66" charset="0"/>
              </a:rPr>
              <a:t>conclusions from yesterday? </a:t>
            </a:r>
            <a:r>
              <a:rPr lang="en-GB" sz="2400" dirty="0" smtClean="0">
                <a:latin typeface="Comic Sans MS" panose="030F0702030302020204" pitchFamily="66" charset="0"/>
              </a:rPr>
              <a:t>Why/ why not?  </a:t>
            </a:r>
          </a:p>
          <a:p>
            <a:pPr algn="ctr"/>
            <a:endParaRPr lang="en-GB" sz="2400" dirty="0">
              <a:latin typeface="Comic Sans MS" panose="030F0702030302020204" pitchFamily="66" charset="0"/>
            </a:endParaRPr>
          </a:p>
        </p:txBody>
      </p:sp>
      <p:sp>
        <p:nvSpPr>
          <p:cNvPr id="7" name="TextBox 6"/>
          <p:cNvSpPr txBox="1"/>
          <p:nvPr/>
        </p:nvSpPr>
        <p:spPr>
          <a:xfrm>
            <a:off x="0" y="1115122"/>
            <a:ext cx="12192000" cy="5293757"/>
          </a:xfrm>
          <a:prstGeom prst="rect">
            <a:avLst/>
          </a:prstGeom>
          <a:noFill/>
        </p:spPr>
        <p:txBody>
          <a:bodyPr wrap="square" rtlCol="0">
            <a:spAutoFit/>
          </a:bodyPr>
          <a:lstStyle/>
          <a:p>
            <a:r>
              <a:rPr lang="en-GB" sz="2000" dirty="0" smtClean="0">
                <a:latin typeface="Comic Sans MS" panose="030F0702030302020204" pitchFamily="66" charset="0"/>
              </a:rPr>
              <a:t>Name: Caiaphas</a:t>
            </a:r>
          </a:p>
          <a:p>
            <a:r>
              <a:rPr lang="en-GB" sz="2000" dirty="0" smtClean="0">
                <a:latin typeface="Comic Sans MS" panose="030F0702030302020204" pitchFamily="66" charset="0"/>
              </a:rPr>
              <a:t>Occupation: High Priest of the temple in Jerusalem.</a:t>
            </a:r>
          </a:p>
          <a:p>
            <a:endParaRPr lang="en-GB" sz="2000" dirty="0">
              <a:latin typeface="Comic Sans MS" panose="030F0702030302020204" pitchFamily="66" charset="0"/>
            </a:endParaRPr>
          </a:p>
          <a:p>
            <a:r>
              <a:rPr lang="en-GB" sz="2000" dirty="0" smtClean="0">
                <a:latin typeface="Comic Sans MS" panose="030F0702030302020204" pitchFamily="66" charset="0"/>
              </a:rPr>
              <a:t>I don’t deny that we never liked this Jesus. He caused a lot of problems for us: He kept getting crowds of people all excited with His magic tricks and was claiming He was the son of God. We wanted to silence Him but we were afraid of what the people might do. He had a lot of supporters and they all wanted Him to be the Messiah they’ve been waiting for. Eventually, we managed to get Him arrested and crucified by the Romans. </a:t>
            </a:r>
          </a:p>
          <a:p>
            <a:endParaRPr lang="en-GB" sz="2000" dirty="0">
              <a:latin typeface="Comic Sans MS" panose="030F0702030302020204" pitchFamily="66" charset="0"/>
            </a:endParaRPr>
          </a:p>
          <a:p>
            <a:r>
              <a:rPr lang="en-GB" sz="2000" dirty="0" smtClean="0">
                <a:latin typeface="Comic Sans MS" panose="030F0702030302020204" pitchFamily="66" charset="0"/>
              </a:rPr>
              <a:t>After He died, He was taken down from the cross and put in a tomb in a secluded garden outside of town.  We stationed some guards outside because we thought His disciples may steal the body and claim He had risen from the dead as Jesus had apparently said that this would happen. </a:t>
            </a:r>
          </a:p>
          <a:p>
            <a:endParaRPr lang="en-GB" sz="2000" dirty="0">
              <a:latin typeface="Comic Sans MS" panose="030F0702030302020204" pitchFamily="66" charset="0"/>
            </a:endParaRPr>
          </a:p>
          <a:p>
            <a:r>
              <a:rPr lang="en-GB" sz="2000" dirty="0" smtClean="0">
                <a:latin typeface="Comic Sans MS" panose="030F0702030302020204" pitchFamily="66" charset="0"/>
              </a:rPr>
              <a:t>Then we heard that the body had gone. We don’t know where it is. The guards said they saw an angel but I think they were asleep and useless at their jobs. We paid them to say that the disciples had stolen the body. We didn’t want a riot on our hands! </a:t>
            </a:r>
            <a:endParaRPr lang="en-GB" dirty="0"/>
          </a:p>
          <a:p>
            <a:endParaRPr lang="en-GB" dirty="0"/>
          </a:p>
        </p:txBody>
      </p:sp>
    </p:spTree>
    <p:extLst>
      <p:ext uri="{BB962C8B-B14F-4D97-AF65-F5344CB8AC3E}">
        <p14:creationId xmlns:p14="http://schemas.microsoft.com/office/powerpoint/2010/main" val="379584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261" t="24589" r="45598" b="13597"/>
          <a:stretch/>
        </p:blipFill>
        <p:spPr>
          <a:xfrm>
            <a:off x="2176529" y="128789"/>
            <a:ext cx="1944710" cy="6664684"/>
          </a:xfrm>
          <a:prstGeom prst="rect">
            <a:avLst/>
          </a:prstGeom>
        </p:spPr>
      </p:pic>
      <p:sp>
        <p:nvSpPr>
          <p:cNvPr id="3" name="TextBox 2"/>
          <p:cNvSpPr txBox="1"/>
          <p:nvPr/>
        </p:nvSpPr>
        <p:spPr>
          <a:xfrm>
            <a:off x="90152" y="128789"/>
            <a:ext cx="2176529" cy="2246769"/>
          </a:xfrm>
          <a:prstGeom prst="rect">
            <a:avLst/>
          </a:prstGeom>
          <a:noFill/>
        </p:spPr>
        <p:txBody>
          <a:bodyPr wrap="square" rtlCol="0">
            <a:spAutoFit/>
          </a:bodyPr>
          <a:lstStyle/>
          <a:p>
            <a:r>
              <a:rPr lang="en-GB" sz="2800" dirty="0" smtClean="0">
                <a:latin typeface="Comic Sans MS" panose="030F0702030302020204" pitchFamily="66" charset="0"/>
              </a:rPr>
              <a:t>Year 5</a:t>
            </a:r>
          </a:p>
          <a:p>
            <a:endParaRPr lang="en-GB" sz="2800" dirty="0">
              <a:latin typeface="Comic Sans MS" panose="030F0702030302020204" pitchFamily="66" charset="0"/>
            </a:endParaRPr>
          </a:p>
          <a:p>
            <a:r>
              <a:rPr lang="en-GB" sz="2800" dirty="0" smtClean="0">
                <a:latin typeface="Comic Sans MS" panose="030F0702030302020204" pitchFamily="66" charset="0"/>
              </a:rPr>
              <a:t>Arithmetic answers for test 8 </a:t>
            </a:r>
            <a:endParaRPr lang="en-GB" sz="2800" dirty="0">
              <a:latin typeface="Comic Sans MS" panose="030F0702030302020204" pitchFamily="66" charset="0"/>
            </a:endParaRPr>
          </a:p>
        </p:txBody>
      </p:sp>
      <p:sp>
        <p:nvSpPr>
          <p:cNvPr id="4" name="TextBox 3"/>
          <p:cNvSpPr txBox="1"/>
          <p:nvPr/>
        </p:nvSpPr>
        <p:spPr>
          <a:xfrm>
            <a:off x="5254579" y="128788"/>
            <a:ext cx="2717444" cy="2677656"/>
          </a:xfrm>
          <a:prstGeom prst="rect">
            <a:avLst/>
          </a:prstGeom>
          <a:noFill/>
        </p:spPr>
        <p:txBody>
          <a:bodyPr wrap="square" rtlCol="0">
            <a:spAutoFit/>
          </a:bodyPr>
          <a:lstStyle/>
          <a:p>
            <a:r>
              <a:rPr lang="en-GB" sz="2800" dirty="0" smtClean="0">
                <a:latin typeface="Comic Sans MS" panose="030F0702030302020204" pitchFamily="66" charset="0"/>
              </a:rPr>
              <a:t>Year 6 </a:t>
            </a:r>
          </a:p>
          <a:p>
            <a:endParaRPr lang="en-GB" sz="2800" dirty="0">
              <a:latin typeface="Comic Sans MS" panose="030F0702030302020204" pitchFamily="66" charset="0"/>
            </a:endParaRPr>
          </a:p>
          <a:p>
            <a:r>
              <a:rPr lang="en-GB" sz="2800" dirty="0" smtClean="0">
                <a:latin typeface="Comic Sans MS" panose="030F0702030302020204" pitchFamily="66" charset="0"/>
              </a:rPr>
              <a:t>Arithmetic </a:t>
            </a:r>
            <a:r>
              <a:rPr lang="en-GB" sz="2800" dirty="0">
                <a:latin typeface="Comic Sans MS" panose="030F0702030302020204" pitchFamily="66" charset="0"/>
              </a:rPr>
              <a:t>answers for test 8 </a:t>
            </a:r>
          </a:p>
          <a:p>
            <a:r>
              <a:rPr lang="en-GB" sz="2800" dirty="0" smtClean="0">
                <a:latin typeface="Comic Sans MS" panose="030F0702030302020204" pitchFamily="66" charset="0"/>
              </a:rPr>
              <a:t> </a:t>
            </a:r>
            <a:endParaRPr lang="en-GB" sz="2800" dirty="0">
              <a:latin typeface="Comic Sans MS" panose="030F0702030302020204" pitchFamily="66" charset="0"/>
            </a:endParaRPr>
          </a:p>
        </p:txBody>
      </p:sp>
      <p:pic>
        <p:nvPicPr>
          <p:cNvPr id="5" name="Picture 4"/>
          <p:cNvPicPr>
            <a:picLocks noChangeAspect="1"/>
          </p:cNvPicPr>
          <p:nvPr/>
        </p:nvPicPr>
        <p:blipFill rotWithShape="1">
          <a:blip r:embed="rId3"/>
          <a:srcRect l="44577" t="22709" r="46866" b="38398"/>
          <a:stretch/>
        </p:blipFill>
        <p:spPr>
          <a:xfrm>
            <a:off x="7431109" y="244699"/>
            <a:ext cx="1904953" cy="4868214"/>
          </a:xfrm>
          <a:prstGeom prst="rect">
            <a:avLst/>
          </a:prstGeom>
        </p:spPr>
      </p:pic>
      <p:pic>
        <p:nvPicPr>
          <p:cNvPr id="6" name="Picture 5"/>
          <p:cNvPicPr>
            <a:picLocks noChangeAspect="1"/>
          </p:cNvPicPr>
          <p:nvPr/>
        </p:nvPicPr>
        <p:blipFill rotWithShape="1">
          <a:blip r:embed="rId4"/>
          <a:srcRect l="44788" t="32081" r="47078" b="31845"/>
          <a:stretch/>
        </p:blipFill>
        <p:spPr>
          <a:xfrm>
            <a:off x="9368258" y="244699"/>
            <a:ext cx="1913635" cy="4771663"/>
          </a:xfrm>
          <a:prstGeom prst="rect">
            <a:avLst/>
          </a:prstGeom>
        </p:spPr>
      </p:pic>
      <p:sp>
        <p:nvSpPr>
          <p:cNvPr id="7" name="TextBox 6"/>
          <p:cNvSpPr txBox="1"/>
          <p:nvPr/>
        </p:nvSpPr>
        <p:spPr>
          <a:xfrm>
            <a:off x="4121239" y="5112913"/>
            <a:ext cx="8178084" cy="1815882"/>
          </a:xfrm>
          <a:prstGeom prst="rect">
            <a:avLst/>
          </a:prstGeom>
          <a:noFill/>
        </p:spPr>
        <p:txBody>
          <a:bodyPr wrap="square" rtlCol="0">
            <a:spAutoFit/>
          </a:bodyPr>
          <a:lstStyle/>
          <a:p>
            <a:r>
              <a:rPr lang="en-GB" sz="2800" dirty="0" smtClean="0">
                <a:latin typeface="Comic Sans MS" panose="030F0702030302020204" pitchFamily="66" charset="0"/>
              </a:rPr>
              <a:t>Check your answers and then complete some of the practice questions in the next few slides. (Do all of them even if they weren’t in your test).</a:t>
            </a:r>
            <a:endParaRPr lang="en-GB" sz="2800" dirty="0">
              <a:latin typeface="Comic Sans MS" panose="030F0702030302020204" pitchFamily="66" charset="0"/>
            </a:endParaRPr>
          </a:p>
        </p:txBody>
      </p:sp>
    </p:spTree>
    <p:extLst>
      <p:ext uri="{BB962C8B-B14F-4D97-AF65-F5344CB8AC3E}">
        <p14:creationId xmlns:p14="http://schemas.microsoft.com/office/powerpoint/2010/main" val="376272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1569660"/>
          </a:xfrm>
          <a:prstGeom prst="rect">
            <a:avLst/>
          </a:prstGeom>
          <a:noFill/>
        </p:spPr>
        <p:txBody>
          <a:bodyPr wrap="square" rtlCol="0">
            <a:spAutoFit/>
          </a:bodyPr>
          <a:lstStyle/>
          <a:p>
            <a:pPr algn="ctr"/>
            <a:r>
              <a:rPr lang="en-GB" sz="2400" b="1" u="sng" dirty="0" smtClean="0">
                <a:latin typeface="Comic Sans MS" panose="030F0702030302020204" pitchFamily="66" charset="0"/>
              </a:rPr>
              <a:t>Third task</a:t>
            </a:r>
            <a:r>
              <a:rPr lang="en-GB" sz="2400" b="1" u="sng" dirty="0" smtClean="0">
                <a:latin typeface="Comic Sans MS" panose="030F0702030302020204" pitchFamily="66" charset="0"/>
              </a:rPr>
              <a:t>: Time to weigh the evidence (not literally…)</a:t>
            </a:r>
          </a:p>
          <a:p>
            <a:pPr algn="ctr"/>
            <a:r>
              <a:rPr lang="en-GB" sz="2400" dirty="0" smtClean="0">
                <a:latin typeface="Comic Sans MS" panose="030F0702030302020204" pitchFamily="66" charset="0"/>
              </a:rPr>
              <a:t>Reflect </a:t>
            </a:r>
            <a:r>
              <a:rPr lang="en-GB" sz="2400" dirty="0" smtClean="0">
                <a:latin typeface="Comic Sans MS" panose="030F0702030302020204" pitchFamily="66" charset="0"/>
              </a:rPr>
              <a:t>on each </a:t>
            </a:r>
            <a:r>
              <a:rPr lang="en-GB" sz="2400" dirty="0" smtClean="0">
                <a:latin typeface="Comic Sans MS" panose="030F0702030302020204" pitchFamily="66" charset="0"/>
              </a:rPr>
              <a:t>statement from a witness- does </a:t>
            </a:r>
            <a:r>
              <a:rPr lang="en-GB" sz="2400" dirty="0" smtClean="0">
                <a:latin typeface="Comic Sans MS" panose="030F0702030302020204" pitchFamily="66" charset="0"/>
              </a:rPr>
              <a:t>it support any of your </a:t>
            </a:r>
            <a:r>
              <a:rPr lang="en-GB" sz="2400" dirty="0" smtClean="0">
                <a:latin typeface="Comic Sans MS" panose="030F0702030302020204" pitchFamily="66" charset="0"/>
              </a:rPr>
              <a:t>conclusions from yesterday? </a:t>
            </a:r>
            <a:r>
              <a:rPr lang="en-GB" sz="2400" dirty="0" smtClean="0">
                <a:latin typeface="Comic Sans MS" panose="030F0702030302020204" pitchFamily="66" charset="0"/>
              </a:rPr>
              <a:t>Why/ why not?  </a:t>
            </a:r>
          </a:p>
          <a:p>
            <a:pPr algn="ctr"/>
            <a:endParaRPr lang="en-GB" sz="2400" dirty="0">
              <a:latin typeface="Comic Sans MS" panose="030F0702030302020204" pitchFamily="66" charset="0"/>
            </a:endParaRPr>
          </a:p>
        </p:txBody>
      </p:sp>
      <p:sp>
        <p:nvSpPr>
          <p:cNvPr id="7" name="TextBox 6"/>
          <p:cNvSpPr txBox="1"/>
          <p:nvPr/>
        </p:nvSpPr>
        <p:spPr>
          <a:xfrm>
            <a:off x="0" y="1115122"/>
            <a:ext cx="12192000" cy="6186309"/>
          </a:xfrm>
          <a:prstGeom prst="rect">
            <a:avLst/>
          </a:prstGeom>
          <a:noFill/>
        </p:spPr>
        <p:txBody>
          <a:bodyPr wrap="square" rtlCol="0">
            <a:spAutoFit/>
          </a:bodyPr>
          <a:lstStyle/>
          <a:p>
            <a:r>
              <a:rPr lang="en-GB" sz="2000" dirty="0" smtClean="0">
                <a:latin typeface="Comic Sans MS" panose="030F0702030302020204" pitchFamily="66" charset="0"/>
              </a:rPr>
              <a:t>Name: Marcus </a:t>
            </a:r>
            <a:r>
              <a:rPr lang="en-GB" sz="2000" dirty="0" err="1" smtClean="0">
                <a:latin typeface="Comic Sans MS" panose="030F0702030302020204" pitchFamily="66" charset="0"/>
              </a:rPr>
              <a:t>Fabius</a:t>
            </a:r>
            <a:endParaRPr lang="en-GB" sz="2000" dirty="0" smtClean="0">
              <a:latin typeface="Comic Sans MS" panose="030F0702030302020204" pitchFamily="66" charset="0"/>
            </a:endParaRPr>
          </a:p>
          <a:p>
            <a:r>
              <a:rPr lang="en-GB" sz="2000" dirty="0" smtClean="0">
                <a:latin typeface="Comic Sans MS" panose="030F0702030302020204" pitchFamily="66" charset="0"/>
              </a:rPr>
              <a:t>Occupation: Roman soldier</a:t>
            </a:r>
          </a:p>
          <a:p>
            <a:endParaRPr lang="en-GB" sz="2000" dirty="0">
              <a:latin typeface="Comic Sans MS" panose="030F0702030302020204" pitchFamily="66" charset="0"/>
            </a:endParaRPr>
          </a:p>
          <a:p>
            <a:r>
              <a:rPr lang="en-GB" sz="2000" dirty="0" smtClean="0">
                <a:latin typeface="Comic Sans MS" panose="030F0702030302020204" pitchFamily="66" charset="0"/>
              </a:rPr>
              <a:t>As a Roman soldier, it’s my job to kill people. I’ve always called myself the best in the business and have never failed- except for this once. They brought me the Jewish teacher called Jesus of Nazareth. They told me that He was due to be nailed to a cross – what we normally do for trouble-makers. As far as I could tell He had done nothing wrong, but I just had to follow orders. So I did what I was told. </a:t>
            </a:r>
          </a:p>
          <a:p>
            <a:endParaRPr lang="en-GB" sz="2000" dirty="0">
              <a:latin typeface="Comic Sans MS" panose="030F0702030302020204" pitchFamily="66" charset="0"/>
            </a:endParaRPr>
          </a:p>
          <a:p>
            <a:r>
              <a:rPr lang="en-GB" sz="2000" dirty="0" smtClean="0">
                <a:latin typeface="Comic Sans MS" panose="030F0702030302020204" pitchFamily="66" charset="0"/>
              </a:rPr>
              <a:t>There’s no way he didn’t die that Friday. When you crucify someone, you nail their hands and feet to the cross which eventually leads to suffocation. It usually takes a while for people to die in this way so sometimes we break their legs to speed up the process. I didn’t break this guy’s legs. I didn’t have to because He died quite quickly. To double check that He was dead, we speared Him in the side. He bled. He was definitely dead. </a:t>
            </a:r>
          </a:p>
          <a:p>
            <a:endParaRPr lang="en-GB" sz="2000" dirty="0">
              <a:latin typeface="Comic Sans MS" panose="030F0702030302020204" pitchFamily="66" charset="0"/>
            </a:endParaRPr>
          </a:p>
          <a:p>
            <a:r>
              <a:rPr lang="en-GB" sz="2000" dirty="0" smtClean="0">
                <a:latin typeface="Comic Sans MS" panose="030F0702030302020204" pitchFamily="66" charset="0"/>
              </a:rPr>
              <a:t>We took Him down and a rich man called Joseph took Him to the tomb. We were asked to guard the tomb by some people from the temple. I heard that they were worried that His disciples would try to steal the body and pretend He had come back to life. I was guarding the tomb with 3 others. </a:t>
            </a:r>
          </a:p>
          <a:p>
            <a:endParaRPr lang="en-GB" dirty="0"/>
          </a:p>
          <a:p>
            <a:endParaRPr lang="en-GB" dirty="0"/>
          </a:p>
        </p:txBody>
      </p:sp>
    </p:spTree>
    <p:extLst>
      <p:ext uri="{BB962C8B-B14F-4D97-AF65-F5344CB8AC3E}">
        <p14:creationId xmlns:p14="http://schemas.microsoft.com/office/powerpoint/2010/main" val="3874880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1569660"/>
          </a:xfrm>
          <a:prstGeom prst="rect">
            <a:avLst/>
          </a:prstGeom>
          <a:noFill/>
        </p:spPr>
        <p:txBody>
          <a:bodyPr wrap="square" rtlCol="0">
            <a:spAutoFit/>
          </a:bodyPr>
          <a:lstStyle/>
          <a:p>
            <a:pPr algn="ctr"/>
            <a:r>
              <a:rPr lang="en-GB" sz="2400" b="1" u="sng" dirty="0" smtClean="0">
                <a:latin typeface="Comic Sans MS" panose="030F0702030302020204" pitchFamily="66" charset="0"/>
              </a:rPr>
              <a:t>Third task</a:t>
            </a:r>
            <a:r>
              <a:rPr lang="en-GB" sz="2400" b="1" u="sng" dirty="0" smtClean="0">
                <a:latin typeface="Comic Sans MS" panose="030F0702030302020204" pitchFamily="66" charset="0"/>
              </a:rPr>
              <a:t>: Time to weigh the evidence (not literally…)</a:t>
            </a:r>
          </a:p>
          <a:p>
            <a:pPr algn="ctr"/>
            <a:r>
              <a:rPr lang="en-GB" sz="2400" dirty="0" smtClean="0">
                <a:latin typeface="Comic Sans MS" panose="030F0702030302020204" pitchFamily="66" charset="0"/>
              </a:rPr>
              <a:t>Reflect </a:t>
            </a:r>
            <a:r>
              <a:rPr lang="en-GB" sz="2400" dirty="0" smtClean="0">
                <a:latin typeface="Comic Sans MS" panose="030F0702030302020204" pitchFamily="66" charset="0"/>
              </a:rPr>
              <a:t>on each </a:t>
            </a:r>
            <a:r>
              <a:rPr lang="en-GB" sz="2400" dirty="0" smtClean="0">
                <a:latin typeface="Comic Sans MS" panose="030F0702030302020204" pitchFamily="66" charset="0"/>
              </a:rPr>
              <a:t>statement from a witness- does </a:t>
            </a:r>
            <a:r>
              <a:rPr lang="en-GB" sz="2400" dirty="0" smtClean="0">
                <a:latin typeface="Comic Sans MS" panose="030F0702030302020204" pitchFamily="66" charset="0"/>
              </a:rPr>
              <a:t>it support any of your </a:t>
            </a:r>
            <a:r>
              <a:rPr lang="en-GB" sz="2400" dirty="0" smtClean="0">
                <a:latin typeface="Comic Sans MS" panose="030F0702030302020204" pitchFamily="66" charset="0"/>
              </a:rPr>
              <a:t>conclusions from yesterday? </a:t>
            </a:r>
            <a:r>
              <a:rPr lang="en-GB" sz="2400" dirty="0" smtClean="0">
                <a:latin typeface="Comic Sans MS" panose="030F0702030302020204" pitchFamily="66" charset="0"/>
              </a:rPr>
              <a:t>Why/ why not?  </a:t>
            </a:r>
          </a:p>
          <a:p>
            <a:pPr algn="ctr"/>
            <a:endParaRPr lang="en-GB" sz="2400" dirty="0">
              <a:latin typeface="Comic Sans MS" panose="030F0702030302020204" pitchFamily="66" charset="0"/>
            </a:endParaRPr>
          </a:p>
        </p:txBody>
      </p:sp>
      <p:sp>
        <p:nvSpPr>
          <p:cNvPr id="7" name="TextBox 6"/>
          <p:cNvSpPr txBox="1"/>
          <p:nvPr/>
        </p:nvSpPr>
        <p:spPr>
          <a:xfrm>
            <a:off x="0" y="1115122"/>
            <a:ext cx="12192000" cy="3108543"/>
          </a:xfrm>
          <a:prstGeom prst="rect">
            <a:avLst/>
          </a:prstGeom>
          <a:noFill/>
        </p:spPr>
        <p:txBody>
          <a:bodyPr wrap="square" rtlCol="0">
            <a:spAutoFit/>
          </a:bodyPr>
          <a:lstStyle/>
          <a:p>
            <a:r>
              <a:rPr lang="en-GB" sz="2000" dirty="0" smtClean="0">
                <a:latin typeface="Comic Sans MS" panose="030F0702030302020204" pitchFamily="66" charset="0"/>
              </a:rPr>
              <a:t>Name: Marcus </a:t>
            </a:r>
            <a:r>
              <a:rPr lang="en-GB" sz="2000" dirty="0" err="1" smtClean="0">
                <a:latin typeface="Comic Sans MS" panose="030F0702030302020204" pitchFamily="66" charset="0"/>
              </a:rPr>
              <a:t>Fabius</a:t>
            </a:r>
            <a:endParaRPr lang="en-GB" sz="2000" dirty="0" smtClean="0">
              <a:latin typeface="Comic Sans MS" panose="030F0702030302020204" pitchFamily="66" charset="0"/>
            </a:endParaRPr>
          </a:p>
          <a:p>
            <a:r>
              <a:rPr lang="en-GB" sz="2000" dirty="0" smtClean="0">
                <a:latin typeface="Comic Sans MS" panose="030F0702030302020204" pitchFamily="66" charset="0"/>
              </a:rPr>
              <a:t>Occupation: Roman soldier</a:t>
            </a:r>
          </a:p>
          <a:p>
            <a:endParaRPr lang="en-GB" sz="2000" dirty="0">
              <a:latin typeface="Comic Sans MS" panose="030F0702030302020204" pitchFamily="66" charset="0"/>
            </a:endParaRPr>
          </a:p>
          <a:p>
            <a:r>
              <a:rPr lang="en-GB" sz="2000" dirty="0" smtClean="0">
                <a:latin typeface="Comic Sans MS" panose="030F0702030302020204" pitchFamily="66" charset="0"/>
              </a:rPr>
              <a:t>I don’t really know what happened next. All I know is that we saw what looked like an angel and then I woke up and noticed that the body was gone. We went to the Jewish leaders and explained what had happened. They bribed us to say that the disciples had stolen the body. </a:t>
            </a:r>
          </a:p>
          <a:p>
            <a:endParaRPr lang="en-GB" sz="2000" dirty="0">
              <a:latin typeface="Comic Sans MS" panose="030F0702030302020204" pitchFamily="66" charset="0"/>
            </a:endParaRPr>
          </a:p>
          <a:p>
            <a:r>
              <a:rPr lang="en-GB" sz="2000" dirty="0" smtClean="0">
                <a:latin typeface="Comic Sans MS" panose="030F0702030302020204" pitchFamily="66" charset="0"/>
              </a:rPr>
              <a:t>He was definitely dead, I guarded the tomb well and then He was gone. That’s all I know… </a:t>
            </a:r>
          </a:p>
          <a:p>
            <a:endParaRPr lang="en-GB" dirty="0"/>
          </a:p>
          <a:p>
            <a:endParaRPr lang="en-GB" dirty="0"/>
          </a:p>
        </p:txBody>
      </p:sp>
    </p:spTree>
    <p:extLst>
      <p:ext uri="{BB962C8B-B14F-4D97-AF65-F5344CB8AC3E}">
        <p14:creationId xmlns:p14="http://schemas.microsoft.com/office/powerpoint/2010/main" val="1936229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1569660"/>
          </a:xfrm>
          <a:prstGeom prst="rect">
            <a:avLst/>
          </a:prstGeom>
          <a:noFill/>
        </p:spPr>
        <p:txBody>
          <a:bodyPr wrap="square" rtlCol="0">
            <a:spAutoFit/>
          </a:bodyPr>
          <a:lstStyle/>
          <a:p>
            <a:pPr algn="ctr"/>
            <a:r>
              <a:rPr lang="en-GB" sz="2400" b="1" u="sng" dirty="0" smtClean="0">
                <a:latin typeface="Comic Sans MS" panose="030F0702030302020204" pitchFamily="66" charset="0"/>
              </a:rPr>
              <a:t>Third task</a:t>
            </a:r>
            <a:r>
              <a:rPr lang="en-GB" sz="2400" b="1" u="sng" dirty="0" smtClean="0">
                <a:latin typeface="Comic Sans MS" panose="030F0702030302020204" pitchFamily="66" charset="0"/>
              </a:rPr>
              <a:t>: Time to weigh the evidence (not literally…)</a:t>
            </a:r>
          </a:p>
          <a:p>
            <a:pPr algn="ctr"/>
            <a:r>
              <a:rPr lang="en-GB" sz="2400" dirty="0" smtClean="0">
                <a:latin typeface="Comic Sans MS" panose="030F0702030302020204" pitchFamily="66" charset="0"/>
              </a:rPr>
              <a:t>Reflect </a:t>
            </a:r>
            <a:r>
              <a:rPr lang="en-GB" sz="2400" dirty="0" smtClean="0">
                <a:latin typeface="Comic Sans MS" panose="030F0702030302020204" pitchFamily="66" charset="0"/>
              </a:rPr>
              <a:t>on each </a:t>
            </a:r>
            <a:r>
              <a:rPr lang="en-GB" sz="2400" dirty="0" smtClean="0">
                <a:latin typeface="Comic Sans MS" panose="030F0702030302020204" pitchFamily="66" charset="0"/>
              </a:rPr>
              <a:t>statement from a witness- does </a:t>
            </a:r>
            <a:r>
              <a:rPr lang="en-GB" sz="2400" dirty="0" smtClean="0">
                <a:latin typeface="Comic Sans MS" panose="030F0702030302020204" pitchFamily="66" charset="0"/>
              </a:rPr>
              <a:t>it support any of your </a:t>
            </a:r>
            <a:r>
              <a:rPr lang="en-GB" sz="2400" dirty="0" smtClean="0">
                <a:latin typeface="Comic Sans MS" panose="030F0702030302020204" pitchFamily="66" charset="0"/>
              </a:rPr>
              <a:t>conclusions from yesterday? </a:t>
            </a:r>
            <a:r>
              <a:rPr lang="en-GB" sz="2400" dirty="0" smtClean="0">
                <a:latin typeface="Comic Sans MS" panose="030F0702030302020204" pitchFamily="66" charset="0"/>
              </a:rPr>
              <a:t>Why/ why not?  </a:t>
            </a:r>
          </a:p>
          <a:p>
            <a:pPr algn="ctr"/>
            <a:endParaRPr lang="en-GB" sz="2400" dirty="0">
              <a:latin typeface="Comic Sans MS" panose="030F0702030302020204" pitchFamily="66" charset="0"/>
            </a:endParaRPr>
          </a:p>
        </p:txBody>
      </p:sp>
      <p:sp>
        <p:nvSpPr>
          <p:cNvPr id="7" name="TextBox 6"/>
          <p:cNvSpPr txBox="1"/>
          <p:nvPr/>
        </p:nvSpPr>
        <p:spPr>
          <a:xfrm>
            <a:off x="0" y="1115122"/>
            <a:ext cx="12192000" cy="6186309"/>
          </a:xfrm>
          <a:prstGeom prst="rect">
            <a:avLst/>
          </a:prstGeom>
          <a:noFill/>
        </p:spPr>
        <p:txBody>
          <a:bodyPr wrap="square" rtlCol="0">
            <a:spAutoFit/>
          </a:bodyPr>
          <a:lstStyle/>
          <a:p>
            <a:r>
              <a:rPr lang="en-GB" sz="2000" dirty="0" smtClean="0">
                <a:latin typeface="Comic Sans MS" panose="030F0702030302020204" pitchFamily="66" charset="0"/>
              </a:rPr>
              <a:t>Name: Mary Magdalene</a:t>
            </a:r>
          </a:p>
          <a:p>
            <a:r>
              <a:rPr lang="en-GB" sz="2000" dirty="0" smtClean="0">
                <a:latin typeface="Comic Sans MS" panose="030F0702030302020204" pitchFamily="66" charset="0"/>
              </a:rPr>
              <a:t>Occupation: N/A- Woman</a:t>
            </a:r>
            <a:endParaRPr lang="en-GB" sz="2000" dirty="0">
              <a:latin typeface="Comic Sans MS" panose="030F0702030302020204" pitchFamily="66" charset="0"/>
            </a:endParaRPr>
          </a:p>
          <a:p>
            <a:r>
              <a:rPr lang="en-GB" sz="2000" dirty="0" smtClean="0">
                <a:latin typeface="Comic Sans MS" panose="030F0702030302020204" pitchFamily="66" charset="0"/>
              </a:rPr>
              <a:t>I was a close friend of Jesus. I was devastated when they killed Him. I watched it happen with some others. It was horrible and we couldn’t understand why He didn’t just save Himself. He had saved so many people from illness and death but wouldn’t save Himself. </a:t>
            </a:r>
          </a:p>
          <a:p>
            <a:endParaRPr lang="en-GB" sz="2000" dirty="0">
              <a:latin typeface="Comic Sans MS" panose="030F0702030302020204" pitchFamily="66" charset="0"/>
            </a:endParaRPr>
          </a:p>
          <a:p>
            <a:r>
              <a:rPr lang="en-GB" sz="2000" dirty="0" smtClean="0">
                <a:latin typeface="Comic Sans MS" panose="030F0702030302020204" pitchFamily="66" charset="0"/>
              </a:rPr>
              <a:t>He went limp, we assumed He was dead, and a person removed Him from the cross. We saw him take Jesus to a tomb. We watched as they placed Him inside and rolled a massive stone across the entrance. We wanted to come back at some point to put some spices on the body so we made sure we knew where the tomb was. We would however have to wait a few days as it was nearly Saturday- the Sabbath- and we cannot work then. </a:t>
            </a:r>
          </a:p>
          <a:p>
            <a:endParaRPr lang="en-GB" sz="2000" dirty="0">
              <a:latin typeface="Comic Sans MS" panose="030F0702030302020204" pitchFamily="66" charset="0"/>
            </a:endParaRPr>
          </a:p>
          <a:p>
            <a:r>
              <a:rPr lang="en-GB" sz="2000" dirty="0" smtClean="0">
                <a:latin typeface="Comic Sans MS" panose="030F0702030302020204" pitchFamily="66" charset="0"/>
              </a:rPr>
              <a:t>On Sunday at daybreak, we returned to the tomb. When we got there the stone had already been rolled away and the body was gone. We double checked that we were in the correct tomb. It definitely was the right one. I broke down in tears. Then someone approached me. </a:t>
            </a:r>
          </a:p>
          <a:p>
            <a:endParaRPr lang="en-GB" sz="2000" dirty="0">
              <a:latin typeface="Comic Sans MS" panose="030F0702030302020204" pitchFamily="66" charset="0"/>
            </a:endParaRPr>
          </a:p>
          <a:p>
            <a:r>
              <a:rPr lang="en-GB" sz="2000" dirty="0" smtClean="0">
                <a:latin typeface="Comic Sans MS" panose="030F0702030302020204" pitchFamily="66" charset="0"/>
              </a:rPr>
              <a:t>He said “Mary” and I instantly recognised the person as Jesus! He told me not to be afraid and to inform the disciples that He was back. I did and then they saw Him too. He’s alive! </a:t>
            </a:r>
          </a:p>
          <a:p>
            <a:endParaRPr lang="en-GB" dirty="0"/>
          </a:p>
          <a:p>
            <a:endParaRPr lang="en-GB" dirty="0"/>
          </a:p>
        </p:txBody>
      </p:sp>
    </p:spTree>
    <p:extLst>
      <p:ext uri="{BB962C8B-B14F-4D97-AF65-F5344CB8AC3E}">
        <p14:creationId xmlns:p14="http://schemas.microsoft.com/office/powerpoint/2010/main" val="4185098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1569660"/>
          </a:xfrm>
          <a:prstGeom prst="rect">
            <a:avLst/>
          </a:prstGeom>
          <a:noFill/>
        </p:spPr>
        <p:txBody>
          <a:bodyPr wrap="square" rtlCol="0">
            <a:spAutoFit/>
          </a:bodyPr>
          <a:lstStyle/>
          <a:p>
            <a:pPr algn="ctr"/>
            <a:r>
              <a:rPr lang="en-GB" sz="2400" b="1" u="sng" dirty="0" smtClean="0">
                <a:latin typeface="Comic Sans MS" panose="030F0702030302020204" pitchFamily="66" charset="0"/>
              </a:rPr>
              <a:t>Third task</a:t>
            </a:r>
            <a:r>
              <a:rPr lang="en-GB" sz="2400" b="1" u="sng" dirty="0" smtClean="0">
                <a:latin typeface="Comic Sans MS" panose="030F0702030302020204" pitchFamily="66" charset="0"/>
              </a:rPr>
              <a:t>: Time to weigh the evidence (not literally…)</a:t>
            </a:r>
          </a:p>
          <a:p>
            <a:pPr algn="ctr"/>
            <a:r>
              <a:rPr lang="en-GB" sz="2400" dirty="0" smtClean="0">
                <a:latin typeface="Comic Sans MS" panose="030F0702030302020204" pitchFamily="66" charset="0"/>
              </a:rPr>
              <a:t>Reflect </a:t>
            </a:r>
            <a:r>
              <a:rPr lang="en-GB" sz="2400" dirty="0" smtClean="0">
                <a:latin typeface="Comic Sans MS" panose="030F0702030302020204" pitchFamily="66" charset="0"/>
              </a:rPr>
              <a:t>on each </a:t>
            </a:r>
            <a:r>
              <a:rPr lang="en-GB" sz="2400" dirty="0" smtClean="0">
                <a:latin typeface="Comic Sans MS" panose="030F0702030302020204" pitchFamily="66" charset="0"/>
              </a:rPr>
              <a:t>statement from a witness- does </a:t>
            </a:r>
            <a:r>
              <a:rPr lang="en-GB" sz="2400" dirty="0" smtClean="0">
                <a:latin typeface="Comic Sans MS" panose="030F0702030302020204" pitchFamily="66" charset="0"/>
              </a:rPr>
              <a:t>it support any of your </a:t>
            </a:r>
            <a:r>
              <a:rPr lang="en-GB" sz="2400" dirty="0" smtClean="0">
                <a:latin typeface="Comic Sans MS" panose="030F0702030302020204" pitchFamily="66" charset="0"/>
              </a:rPr>
              <a:t>conclusions from yesterday? </a:t>
            </a:r>
            <a:r>
              <a:rPr lang="en-GB" sz="2400" dirty="0" smtClean="0">
                <a:latin typeface="Comic Sans MS" panose="030F0702030302020204" pitchFamily="66" charset="0"/>
              </a:rPr>
              <a:t>Why/ why not?  </a:t>
            </a:r>
          </a:p>
          <a:p>
            <a:pPr algn="ctr"/>
            <a:endParaRPr lang="en-GB" sz="2400" dirty="0">
              <a:latin typeface="Comic Sans MS" panose="030F0702030302020204" pitchFamily="66" charset="0"/>
            </a:endParaRPr>
          </a:p>
        </p:txBody>
      </p:sp>
      <p:sp>
        <p:nvSpPr>
          <p:cNvPr id="7" name="TextBox 6"/>
          <p:cNvSpPr txBox="1"/>
          <p:nvPr/>
        </p:nvSpPr>
        <p:spPr>
          <a:xfrm>
            <a:off x="0" y="1115122"/>
            <a:ext cx="12192000" cy="5293757"/>
          </a:xfrm>
          <a:prstGeom prst="rect">
            <a:avLst/>
          </a:prstGeom>
          <a:noFill/>
        </p:spPr>
        <p:txBody>
          <a:bodyPr wrap="square" rtlCol="0">
            <a:spAutoFit/>
          </a:bodyPr>
          <a:lstStyle/>
          <a:p>
            <a:r>
              <a:rPr lang="en-GB" sz="2000" dirty="0" smtClean="0">
                <a:latin typeface="Comic Sans MS" panose="030F0702030302020204" pitchFamily="66" charset="0"/>
              </a:rPr>
              <a:t>Name: Simon, also known as Peter.</a:t>
            </a:r>
          </a:p>
          <a:p>
            <a:r>
              <a:rPr lang="en-GB" sz="2000" dirty="0" smtClean="0">
                <a:latin typeface="Comic Sans MS" panose="030F0702030302020204" pitchFamily="66" charset="0"/>
              </a:rPr>
              <a:t>Occupation: Former Fisherman, now disciple of Jesus</a:t>
            </a:r>
          </a:p>
          <a:p>
            <a:endParaRPr lang="en-GB" sz="2000" dirty="0">
              <a:latin typeface="Comic Sans MS" panose="030F0702030302020204" pitchFamily="66" charset="0"/>
            </a:endParaRPr>
          </a:p>
          <a:p>
            <a:r>
              <a:rPr lang="en-GB" sz="2000" dirty="0" smtClean="0">
                <a:latin typeface="Comic Sans MS" panose="030F0702030302020204" pitchFamily="66" charset="0"/>
              </a:rPr>
              <a:t>I didn’t see the death close up. The night before, I had even denied that I knew Him, just in case they came for me too. Because of this, I felt like I couldn’t face Him that day. But I heard what happened from the other disciples. Afterwards, we kept a low profile. Some of us stayed together hiding in a room out of the way. We were too scared to show our faces. </a:t>
            </a:r>
          </a:p>
          <a:p>
            <a:endParaRPr lang="en-GB" sz="2000" dirty="0">
              <a:latin typeface="Comic Sans MS" panose="030F0702030302020204" pitchFamily="66" charset="0"/>
            </a:endParaRPr>
          </a:p>
          <a:p>
            <a:r>
              <a:rPr lang="en-GB" sz="2000" dirty="0" smtClean="0">
                <a:latin typeface="Comic Sans MS" panose="030F0702030302020204" pitchFamily="66" charset="0"/>
              </a:rPr>
              <a:t>Then, a few days after it had all happened, we were all together- all except Thomas. Suddenly, Jesus appeared to us. We were speechless! We couldn’t believe our eyes! He told us to touch His hands and feet and to feel His side- where He had been pierced by the nails and the spear. He told us not to be afraid. We excitedly ran to tell the others. Thomas didn’t believe us. He said he had to see Jesus for himself. </a:t>
            </a:r>
          </a:p>
          <a:p>
            <a:endParaRPr lang="en-GB" sz="2000" dirty="0">
              <a:latin typeface="Comic Sans MS" panose="030F0702030302020204" pitchFamily="66" charset="0"/>
            </a:endParaRPr>
          </a:p>
          <a:p>
            <a:r>
              <a:rPr lang="en-GB" sz="2000" dirty="0" smtClean="0">
                <a:latin typeface="Comic Sans MS" panose="030F0702030302020204" pitchFamily="66" charset="0"/>
              </a:rPr>
              <a:t>A few days later Jesus appeared to us again and told Thomas to feel His wounds. He couldn’t doubt it then. He is definitely alive- we saw Him and touched Him. He definitely isn’t a ghost! </a:t>
            </a:r>
            <a:endParaRPr lang="en-GB" dirty="0"/>
          </a:p>
          <a:p>
            <a:endParaRPr lang="en-GB" dirty="0"/>
          </a:p>
        </p:txBody>
      </p:sp>
    </p:spTree>
    <p:extLst>
      <p:ext uri="{BB962C8B-B14F-4D97-AF65-F5344CB8AC3E}">
        <p14:creationId xmlns:p14="http://schemas.microsoft.com/office/powerpoint/2010/main" val="346720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11369"/>
            <a:ext cx="12192000" cy="4524315"/>
          </a:xfrm>
          <a:prstGeom prst="rect">
            <a:avLst/>
          </a:prstGeom>
          <a:noFill/>
        </p:spPr>
        <p:txBody>
          <a:bodyPr wrap="square" rtlCol="0">
            <a:spAutoFit/>
          </a:bodyPr>
          <a:lstStyle/>
          <a:p>
            <a:pPr algn="ctr"/>
            <a:r>
              <a:rPr lang="en-GB" sz="3200" dirty="0" smtClean="0">
                <a:latin typeface="Comic Sans MS" panose="030F0702030302020204" pitchFamily="66" charset="0"/>
              </a:rPr>
              <a:t>What do you think happened? </a:t>
            </a:r>
          </a:p>
          <a:p>
            <a:pPr algn="ctr"/>
            <a:endParaRPr lang="en-GB" sz="3200" dirty="0">
              <a:latin typeface="Comic Sans MS" panose="030F0702030302020204" pitchFamily="66" charset="0"/>
            </a:endParaRPr>
          </a:p>
          <a:p>
            <a:pPr algn="ctr"/>
            <a:r>
              <a:rPr lang="en-GB" sz="3200" dirty="0" smtClean="0">
                <a:latin typeface="Comic Sans MS" panose="030F0702030302020204" pitchFamily="66" charset="0"/>
              </a:rPr>
              <a:t>This is now your chance to write about what you believe. </a:t>
            </a:r>
          </a:p>
          <a:p>
            <a:pPr algn="ctr"/>
            <a:endParaRPr lang="en-GB" sz="3200" dirty="0">
              <a:latin typeface="Comic Sans MS" panose="030F0702030302020204" pitchFamily="66" charset="0"/>
            </a:endParaRPr>
          </a:p>
          <a:p>
            <a:pPr algn="ctr"/>
            <a:endParaRPr lang="en-GB" sz="3200" dirty="0" smtClean="0">
              <a:latin typeface="Comic Sans MS" panose="030F0702030302020204" pitchFamily="66" charset="0"/>
            </a:endParaRPr>
          </a:p>
          <a:p>
            <a:pPr algn="ctr"/>
            <a:r>
              <a:rPr lang="en-GB" sz="3200" dirty="0" smtClean="0">
                <a:latin typeface="Comic Sans MS" panose="030F0702030302020204" pitchFamily="66" charset="0"/>
              </a:rPr>
              <a:t>After this, consider why this is such an important story to Christians. </a:t>
            </a:r>
            <a:endParaRPr lang="en-GB" sz="3200" dirty="0">
              <a:latin typeface="Comic Sans MS" panose="030F0702030302020204" pitchFamily="66" charset="0"/>
            </a:endParaRPr>
          </a:p>
          <a:p>
            <a:pPr algn="ctr"/>
            <a:endParaRPr lang="en-GB" sz="3200" dirty="0" smtClean="0">
              <a:latin typeface="Comic Sans MS" panose="030F0702030302020204" pitchFamily="66" charset="0"/>
            </a:endParaRPr>
          </a:p>
          <a:p>
            <a:pPr algn="ctr"/>
            <a:r>
              <a:rPr lang="en-GB" sz="3200" dirty="0" smtClean="0">
                <a:latin typeface="Comic Sans MS" panose="030F0702030302020204" pitchFamily="66" charset="0"/>
              </a:rPr>
              <a:t>Write a few sentences explaining your thoughts. </a:t>
            </a:r>
            <a:endParaRPr lang="en-GB" sz="3200" dirty="0">
              <a:latin typeface="Comic Sans MS" panose="030F0702030302020204" pitchFamily="66" charset="0"/>
            </a:endParaRPr>
          </a:p>
        </p:txBody>
      </p:sp>
    </p:spTree>
    <p:extLst>
      <p:ext uri="{BB962C8B-B14F-4D97-AF65-F5344CB8AC3E}">
        <p14:creationId xmlns:p14="http://schemas.microsoft.com/office/powerpoint/2010/main" val="234633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305" y="672528"/>
            <a:ext cx="11732653" cy="5755422"/>
          </a:xfrm>
          <a:prstGeom prst="rect">
            <a:avLst/>
          </a:prstGeom>
          <a:noFill/>
        </p:spPr>
        <p:txBody>
          <a:bodyPr wrap="square" rtlCol="0">
            <a:spAutoFit/>
          </a:bodyPr>
          <a:lstStyle/>
          <a:p>
            <a:r>
              <a:rPr lang="en-GB" sz="2800" b="1" u="sng" dirty="0" smtClean="0">
                <a:latin typeface="Comic Sans MS" panose="030F0702030302020204" pitchFamily="66" charset="0"/>
              </a:rPr>
              <a:t>Computing: </a:t>
            </a:r>
          </a:p>
          <a:p>
            <a:endParaRPr lang="en-GB" sz="2800" b="1" u="sng" dirty="0">
              <a:latin typeface="Comic Sans MS" panose="030F0702030302020204" pitchFamily="66" charset="0"/>
            </a:endParaRPr>
          </a:p>
          <a:p>
            <a:r>
              <a:rPr lang="en-GB" sz="2800" b="1" u="sng" dirty="0" smtClean="0">
                <a:latin typeface="Comic Sans MS" panose="030F0702030302020204" pitchFamily="66" charset="0"/>
              </a:rPr>
              <a:t>L.O: Create a poster on Microsoft Word (or similar programme) about World War 2. </a:t>
            </a:r>
          </a:p>
          <a:p>
            <a:endParaRPr lang="en-GB" sz="2800" b="1" u="sng" dirty="0">
              <a:latin typeface="Comic Sans MS" panose="030F0702030302020204" pitchFamily="66" charset="0"/>
            </a:endParaRPr>
          </a:p>
          <a:p>
            <a:endParaRPr lang="en-GB" sz="2800" b="1" u="sng" dirty="0" smtClean="0">
              <a:latin typeface="Comic Sans MS" panose="030F0702030302020204" pitchFamily="66" charset="0"/>
            </a:endParaRPr>
          </a:p>
          <a:p>
            <a:r>
              <a:rPr lang="en-GB" sz="2800" dirty="0" smtClean="0">
                <a:latin typeface="Comic Sans MS" panose="030F0702030302020204" pitchFamily="66" charset="0"/>
              </a:rPr>
              <a:t>Using Microsoft Word, please create a poster with everything you now know about World War 2. </a:t>
            </a:r>
          </a:p>
          <a:p>
            <a:endParaRPr lang="en-GB" sz="2800" dirty="0">
              <a:latin typeface="Comic Sans MS" panose="030F0702030302020204" pitchFamily="66" charset="0"/>
            </a:endParaRPr>
          </a:p>
          <a:p>
            <a:r>
              <a:rPr lang="en-GB" sz="2800" dirty="0" smtClean="0">
                <a:latin typeface="Comic Sans MS" panose="030F0702030302020204" pitchFamily="66" charset="0"/>
              </a:rPr>
              <a:t>Please ensure that you save your work at the start and then every few minutes and then again at the end. Save your file with a sensible name. </a:t>
            </a:r>
            <a:endParaRPr lang="en-GB" sz="2800" dirty="0" smtClean="0">
              <a:latin typeface="Comic Sans MS" panose="030F0702030302020204" pitchFamily="66" charset="0"/>
            </a:endParaRPr>
          </a:p>
          <a:p>
            <a:pPr algn="ctr"/>
            <a:endParaRPr lang="en-GB" sz="3200" dirty="0">
              <a:latin typeface="Comic Sans MS" panose="030F0702030302020204" pitchFamily="66" charset="0"/>
            </a:endParaRPr>
          </a:p>
        </p:txBody>
      </p:sp>
    </p:spTree>
    <p:extLst>
      <p:ext uri="{BB962C8B-B14F-4D97-AF65-F5344CB8AC3E}">
        <p14:creationId xmlns:p14="http://schemas.microsoft.com/office/powerpoint/2010/main" val="219663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106" t="28535" r="58697" b="64138"/>
          <a:stretch/>
        </p:blipFill>
        <p:spPr>
          <a:xfrm>
            <a:off x="193183" y="1030309"/>
            <a:ext cx="3255378" cy="1197736"/>
          </a:xfrm>
          <a:prstGeom prst="rect">
            <a:avLst/>
          </a:prstGeom>
        </p:spPr>
      </p:pic>
      <p:sp>
        <p:nvSpPr>
          <p:cNvPr id="3" name="TextBox 2"/>
          <p:cNvSpPr txBox="1"/>
          <p:nvPr/>
        </p:nvSpPr>
        <p:spPr>
          <a:xfrm>
            <a:off x="4662153" y="58407"/>
            <a:ext cx="2028119" cy="707886"/>
          </a:xfrm>
          <a:prstGeom prst="rect">
            <a:avLst/>
          </a:prstGeom>
          <a:noFill/>
        </p:spPr>
        <p:txBody>
          <a:bodyPr wrap="none" rtlCol="0">
            <a:spAutoFit/>
          </a:bodyPr>
          <a:lstStyle/>
          <a:p>
            <a:r>
              <a:rPr lang="en-GB" sz="4000" dirty="0" smtClean="0">
                <a:latin typeface="Comic Sans MS" panose="030F0702030302020204" pitchFamily="66" charset="0"/>
              </a:rPr>
              <a:t>Method</a:t>
            </a:r>
            <a:endParaRPr lang="en-GB" sz="4000" dirty="0">
              <a:latin typeface="Comic Sans MS" panose="030F0702030302020204" pitchFamily="66" charset="0"/>
            </a:endParaRPr>
          </a:p>
        </p:txBody>
      </p:sp>
      <p:pic>
        <p:nvPicPr>
          <p:cNvPr id="4" name="Picture 3"/>
          <p:cNvPicPr>
            <a:picLocks noChangeAspect="1"/>
          </p:cNvPicPr>
          <p:nvPr/>
        </p:nvPicPr>
        <p:blipFill rotWithShape="1">
          <a:blip r:embed="rId3"/>
          <a:srcRect l="35493" t="23461" r="36726" b="32386"/>
          <a:stretch/>
        </p:blipFill>
        <p:spPr>
          <a:xfrm>
            <a:off x="4211391" y="766293"/>
            <a:ext cx="6557813" cy="5859642"/>
          </a:xfrm>
          <a:prstGeom prst="rect">
            <a:avLst/>
          </a:prstGeom>
        </p:spPr>
      </p:pic>
    </p:spTree>
    <p:extLst>
      <p:ext uri="{BB962C8B-B14F-4D97-AF65-F5344CB8AC3E}">
        <p14:creationId xmlns:p14="http://schemas.microsoft.com/office/powerpoint/2010/main" val="116533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 y="58407"/>
            <a:ext cx="2372765" cy="707886"/>
          </a:xfrm>
          <a:prstGeom prst="rect">
            <a:avLst/>
          </a:prstGeom>
          <a:noFill/>
        </p:spPr>
        <p:txBody>
          <a:bodyPr wrap="none" rtlCol="0">
            <a:spAutoFit/>
          </a:bodyPr>
          <a:lstStyle/>
          <a:p>
            <a:r>
              <a:rPr lang="en-GB" sz="4000" dirty="0" smtClean="0">
                <a:latin typeface="Comic Sans MS" panose="030F0702030302020204" pitchFamily="66" charset="0"/>
              </a:rPr>
              <a:t>Your go…</a:t>
            </a:r>
            <a:endParaRPr lang="en-GB" sz="4000" dirty="0">
              <a:latin typeface="Comic Sans MS" panose="030F0702030302020204" pitchFamily="66" charset="0"/>
            </a:endParaRPr>
          </a:p>
        </p:txBody>
      </p:sp>
      <p:pic>
        <p:nvPicPr>
          <p:cNvPr id="4" name="Picture 3"/>
          <p:cNvPicPr>
            <a:picLocks noChangeAspect="1"/>
          </p:cNvPicPr>
          <p:nvPr/>
        </p:nvPicPr>
        <p:blipFill rotWithShape="1">
          <a:blip r:embed="rId2"/>
          <a:srcRect l="35493" t="23461" r="36726" b="32386"/>
          <a:stretch/>
        </p:blipFill>
        <p:spPr>
          <a:xfrm>
            <a:off x="193183" y="766293"/>
            <a:ext cx="5383397" cy="4810259"/>
          </a:xfrm>
          <a:prstGeom prst="rect">
            <a:avLst/>
          </a:prstGeom>
        </p:spPr>
      </p:pic>
      <p:sp>
        <p:nvSpPr>
          <p:cNvPr id="5" name="TextBox 4"/>
          <p:cNvSpPr txBox="1"/>
          <p:nvPr/>
        </p:nvSpPr>
        <p:spPr>
          <a:xfrm>
            <a:off x="5872765" y="1278596"/>
            <a:ext cx="2848857" cy="3785652"/>
          </a:xfrm>
          <a:prstGeom prst="rect">
            <a:avLst/>
          </a:prstGeom>
          <a:noFill/>
        </p:spPr>
        <p:txBody>
          <a:bodyPr wrap="none" rtlCol="0">
            <a:spAutoFit/>
          </a:bodyPr>
          <a:lstStyle/>
          <a:p>
            <a:pPr marL="457200" indent="-457200">
              <a:buAutoNum type="arabicPeriod"/>
            </a:pPr>
            <a:r>
              <a:rPr lang="en-GB" sz="2400" dirty="0" smtClean="0">
                <a:latin typeface="Comic Sans MS" panose="030F0702030302020204" pitchFamily="66" charset="0"/>
              </a:rPr>
              <a:t>2 2/3 + 5/6 =?</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3 ¾ - 2/8 = ?</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1 1/5 – 8/10 = ?</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1 7/8 – ¼  = ?</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3 11/12 + ¾ = ?</a:t>
            </a:r>
          </a:p>
          <a:p>
            <a:pPr marL="457200" indent="-457200">
              <a:buAutoNum type="arabicPeriod"/>
            </a:pPr>
            <a:endParaRPr lang="en-GB" sz="2400" dirty="0">
              <a:latin typeface="Comic Sans MS" panose="030F0702030302020204" pitchFamily="66" charset="0"/>
            </a:endParaRPr>
          </a:p>
        </p:txBody>
      </p:sp>
    </p:spTree>
    <p:extLst>
      <p:ext uri="{BB962C8B-B14F-4D97-AF65-F5344CB8AC3E}">
        <p14:creationId xmlns:p14="http://schemas.microsoft.com/office/powerpoint/2010/main" val="81808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 y="58407"/>
            <a:ext cx="5160387" cy="707886"/>
          </a:xfrm>
          <a:prstGeom prst="rect">
            <a:avLst/>
          </a:prstGeom>
          <a:noFill/>
        </p:spPr>
        <p:txBody>
          <a:bodyPr wrap="none" rtlCol="0">
            <a:spAutoFit/>
          </a:bodyPr>
          <a:lstStyle/>
          <a:p>
            <a:r>
              <a:rPr lang="en-GB" sz="4000" dirty="0" smtClean="0">
                <a:latin typeface="Comic Sans MS" panose="030F0702030302020204" pitchFamily="66" charset="0"/>
              </a:rPr>
              <a:t>Your go… ANSWERS</a:t>
            </a:r>
            <a:endParaRPr lang="en-GB" sz="4000" dirty="0">
              <a:latin typeface="Comic Sans MS" panose="030F0702030302020204" pitchFamily="66" charset="0"/>
            </a:endParaRPr>
          </a:p>
        </p:txBody>
      </p:sp>
      <p:pic>
        <p:nvPicPr>
          <p:cNvPr id="4" name="Picture 3"/>
          <p:cNvPicPr>
            <a:picLocks noChangeAspect="1"/>
          </p:cNvPicPr>
          <p:nvPr/>
        </p:nvPicPr>
        <p:blipFill rotWithShape="1">
          <a:blip r:embed="rId2"/>
          <a:srcRect l="35493" t="23461" r="36726" b="32386"/>
          <a:stretch/>
        </p:blipFill>
        <p:spPr>
          <a:xfrm>
            <a:off x="81677" y="1278596"/>
            <a:ext cx="5383397" cy="4810259"/>
          </a:xfrm>
          <a:prstGeom prst="rect">
            <a:avLst/>
          </a:prstGeom>
        </p:spPr>
      </p:pic>
      <p:sp>
        <p:nvSpPr>
          <p:cNvPr id="5" name="TextBox 4"/>
          <p:cNvSpPr txBox="1"/>
          <p:nvPr/>
        </p:nvSpPr>
        <p:spPr>
          <a:xfrm>
            <a:off x="5718218" y="766293"/>
            <a:ext cx="4714752" cy="3785652"/>
          </a:xfrm>
          <a:prstGeom prst="rect">
            <a:avLst/>
          </a:prstGeom>
          <a:noFill/>
        </p:spPr>
        <p:txBody>
          <a:bodyPr wrap="none" rtlCol="0">
            <a:spAutoFit/>
          </a:bodyPr>
          <a:lstStyle/>
          <a:p>
            <a:pPr marL="457200" indent="-457200">
              <a:buAutoNum type="arabicPeriod"/>
            </a:pPr>
            <a:r>
              <a:rPr lang="en-GB" sz="2400" dirty="0" smtClean="0">
                <a:latin typeface="Comic Sans MS" panose="030F0702030302020204" pitchFamily="66" charset="0"/>
              </a:rPr>
              <a:t>2 2/3 + 5/6 = 21/6 or 3 1/2</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3 ¾ - 2/8 = 28/8 or 3 1/2</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1 1/5 – 8/10 = 4/10</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1 7/8 – ¼  = 13/8 or 1 5/8</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3 11/12 + ¾ = 56/12 or 4 2/3</a:t>
            </a:r>
          </a:p>
          <a:p>
            <a:pPr marL="457200" indent="-457200">
              <a:buAutoNum type="arabicPeriod"/>
            </a:pPr>
            <a:endParaRPr lang="en-GB" sz="2400" dirty="0">
              <a:latin typeface="Comic Sans MS" panose="030F0702030302020204" pitchFamily="66" charset="0"/>
            </a:endParaRPr>
          </a:p>
        </p:txBody>
      </p:sp>
      <p:sp>
        <p:nvSpPr>
          <p:cNvPr id="6" name="TextBox 5"/>
          <p:cNvSpPr txBox="1"/>
          <p:nvPr/>
        </p:nvSpPr>
        <p:spPr>
          <a:xfrm>
            <a:off x="5465074" y="5216163"/>
            <a:ext cx="6316109" cy="1384995"/>
          </a:xfrm>
          <a:prstGeom prst="rect">
            <a:avLst/>
          </a:prstGeom>
          <a:noFill/>
        </p:spPr>
        <p:txBody>
          <a:bodyPr wrap="square" rtlCol="0">
            <a:spAutoFit/>
          </a:bodyPr>
          <a:lstStyle/>
          <a:p>
            <a:r>
              <a:rPr lang="en-GB" sz="2800" dirty="0" smtClean="0">
                <a:latin typeface="Comic Sans MS" panose="030F0702030302020204" pitchFamily="66" charset="0"/>
              </a:rPr>
              <a:t>You may have found equivalent fractions/ simplified fractions for these. This is fine! </a:t>
            </a:r>
            <a:endParaRPr lang="en-GB" sz="2800" dirty="0">
              <a:latin typeface="Comic Sans MS" panose="030F0702030302020204" pitchFamily="66" charset="0"/>
            </a:endParaRPr>
          </a:p>
        </p:txBody>
      </p:sp>
    </p:spTree>
    <p:extLst>
      <p:ext uri="{BB962C8B-B14F-4D97-AF65-F5344CB8AC3E}">
        <p14:creationId xmlns:p14="http://schemas.microsoft.com/office/powerpoint/2010/main" val="57969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2153" y="58407"/>
            <a:ext cx="2028119" cy="707886"/>
          </a:xfrm>
          <a:prstGeom prst="rect">
            <a:avLst/>
          </a:prstGeom>
          <a:noFill/>
        </p:spPr>
        <p:txBody>
          <a:bodyPr wrap="none" rtlCol="0">
            <a:spAutoFit/>
          </a:bodyPr>
          <a:lstStyle/>
          <a:p>
            <a:r>
              <a:rPr lang="en-GB" sz="4000" dirty="0" smtClean="0">
                <a:latin typeface="Comic Sans MS" panose="030F0702030302020204" pitchFamily="66" charset="0"/>
              </a:rPr>
              <a:t>Method</a:t>
            </a:r>
            <a:endParaRPr lang="en-GB" sz="4000" dirty="0">
              <a:latin typeface="Comic Sans MS" panose="030F0702030302020204" pitchFamily="66" charset="0"/>
            </a:endParaRPr>
          </a:p>
        </p:txBody>
      </p:sp>
      <p:pic>
        <p:nvPicPr>
          <p:cNvPr id="5" name="Picture 4"/>
          <p:cNvPicPr>
            <a:picLocks noChangeAspect="1"/>
          </p:cNvPicPr>
          <p:nvPr/>
        </p:nvPicPr>
        <p:blipFill rotWithShape="1">
          <a:blip r:embed="rId2"/>
          <a:srcRect l="29366" t="39056" r="55845" b="55120"/>
          <a:stretch/>
        </p:blipFill>
        <p:spPr>
          <a:xfrm>
            <a:off x="425002" y="766292"/>
            <a:ext cx="3984133" cy="882203"/>
          </a:xfrm>
          <a:prstGeom prst="rect">
            <a:avLst/>
          </a:prstGeom>
        </p:spPr>
      </p:pic>
      <p:pic>
        <p:nvPicPr>
          <p:cNvPr id="6" name="Picture 5"/>
          <p:cNvPicPr>
            <a:picLocks noChangeAspect="1"/>
          </p:cNvPicPr>
          <p:nvPr/>
        </p:nvPicPr>
        <p:blipFill rotWithShape="1">
          <a:blip r:embed="rId3"/>
          <a:srcRect l="39296" t="23085" r="36197" b="35204"/>
          <a:stretch/>
        </p:blipFill>
        <p:spPr>
          <a:xfrm>
            <a:off x="4971244" y="745418"/>
            <a:ext cx="6387922" cy="6112582"/>
          </a:xfrm>
          <a:prstGeom prst="rect">
            <a:avLst/>
          </a:prstGeom>
        </p:spPr>
      </p:pic>
    </p:spTree>
    <p:extLst>
      <p:ext uri="{BB962C8B-B14F-4D97-AF65-F5344CB8AC3E}">
        <p14:creationId xmlns:p14="http://schemas.microsoft.com/office/powerpoint/2010/main" val="318288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 y="58407"/>
            <a:ext cx="2372765" cy="707886"/>
          </a:xfrm>
          <a:prstGeom prst="rect">
            <a:avLst/>
          </a:prstGeom>
          <a:noFill/>
        </p:spPr>
        <p:txBody>
          <a:bodyPr wrap="none" rtlCol="0">
            <a:spAutoFit/>
          </a:bodyPr>
          <a:lstStyle/>
          <a:p>
            <a:r>
              <a:rPr lang="en-GB" sz="4000" dirty="0" smtClean="0">
                <a:latin typeface="Comic Sans MS" panose="030F0702030302020204" pitchFamily="66" charset="0"/>
              </a:rPr>
              <a:t>Your go…</a:t>
            </a:r>
            <a:endParaRPr lang="en-GB" sz="4000" dirty="0">
              <a:latin typeface="Comic Sans MS" panose="030F0702030302020204" pitchFamily="66" charset="0"/>
            </a:endParaRPr>
          </a:p>
        </p:txBody>
      </p:sp>
      <p:pic>
        <p:nvPicPr>
          <p:cNvPr id="6" name="Picture 5"/>
          <p:cNvPicPr>
            <a:picLocks noChangeAspect="1"/>
          </p:cNvPicPr>
          <p:nvPr/>
        </p:nvPicPr>
        <p:blipFill rotWithShape="1">
          <a:blip r:embed="rId2"/>
          <a:srcRect l="39296" t="23085" r="36197" b="35204"/>
          <a:stretch/>
        </p:blipFill>
        <p:spPr>
          <a:xfrm>
            <a:off x="373486" y="745418"/>
            <a:ext cx="6387922" cy="6112582"/>
          </a:xfrm>
          <a:prstGeom prst="rect">
            <a:avLst/>
          </a:prstGeom>
        </p:spPr>
      </p:pic>
      <p:sp>
        <p:nvSpPr>
          <p:cNvPr id="7" name="TextBox 6"/>
          <p:cNvSpPr txBox="1"/>
          <p:nvPr/>
        </p:nvSpPr>
        <p:spPr>
          <a:xfrm>
            <a:off x="6761408" y="1709776"/>
            <a:ext cx="3890809" cy="3170099"/>
          </a:xfrm>
          <a:prstGeom prst="rect">
            <a:avLst/>
          </a:prstGeom>
          <a:noFill/>
        </p:spPr>
        <p:txBody>
          <a:bodyPr wrap="none" rtlCol="0">
            <a:spAutoFit/>
          </a:bodyPr>
          <a:lstStyle/>
          <a:p>
            <a:pPr marL="742950" indent="-742950">
              <a:buAutoNum type="arabicPeriod"/>
            </a:pPr>
            <a:r>
              <a:rPr lang="en-GB" sz="4000" dirty="0" smtClean="0">
                <a:latin typeface="Comic Sans MS" panose="030F0702030302020204" pitchFamily="66" charset="0"/>
              </a:rPr>
              <a:t>5536 ÷ 8 = ?</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2892 ÷ 6 = ?</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2148 ÷ 4 = ?</a:t>
            </a:r>
            <a:endParaRPr lang="en-GB" sz="4000" dirty="0">
              <a:latin typeface="Comic Sans MS" panose="030F0702030302020204" pitchFamily="66" charset="0"/>
            </a:endParaRPr>
          </a:p>
        </p:txBody>
      </p:sp>
    </p:spTree>
    <p:extLst>
      <p:ext uri="{BB962C8B-B14F-4D97-AF65-F5344CB8AC3E}">
        <p14:creationId xmlns:p14="http://schemas.microsoft.com/office/powerpoint/2010/main" val="299110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 y="58407"/>
            <a:ext cx="5160387" cy="707886"/>
          </a:xfrm>
          <a:prstGeom prst="rect">
            <a:avLst/>
          </a:prstGeom>
          <a:noFill/>
        </p:spPr>
        <p:txBody>
          <a:bodyPr wrap="none" rtlCol="0">
            <a:spAutoFit/>
          </a:bodyPr>
          <a:lstStyle/>
          <a:p>
            <a:r>
              <a:rPr lang="en-GB" sz="4000" dirty="0" smtClean="0">
                <a:latin typeface="Comic Sans MS" panose="030F0702030302020204" pitchFamily="66" charset="0"/>
              </a:rPr>
              <a:t>Your go… ANSWERS</a:t>
            </a:r>
            <a:endParaRPr lang="en-GB" sz="4000" dirty="0">
              <a:latin typeface="Comic Sans MS" panose="030F0702030302020204" pitchFamily="66" charset="0"/>
            </a:endParaRPr>
          </a:p>
        </p:txBody>
      </p:sp>
      <p:pic>
        <p:nvPicPr>
          <p:cNvPr id="6" name="Picture 5"/>
          <p:cNvPicPr>
            <a:picLocks noChangeAspect="1"/>
          </p:cNvPicPr>
          <p:nvPr/>
        </p:nvPicPr>
        <p:blipFill rotWithShape="1">
          <a:blip r:embed="rId2"/>
          <a:srcRect l="39296" t="23085" r="36197" b="35204"/>
          <a:stretch/>
        </p:blipFill>
        <p:spPr>
          <a:xfrm>
            <a:off x="373486" y="745418"/>
            <a:ext cx="6387922" cy="6112582"/>
          </a:xfrm>
          <a:prstGeom prst="rect">
            <a:avLst/>
          </a:prstGeom>
        </p:spPr>
      </p:pic>
      <p:sp>
        <p:nvSpPr>
          <p:cNvPr id="7" name="TextBox 6"/>
          <p:cNvSpPr txBox="1"/>
          <p:nvPr/>
        </p:nvSpPr>
        <p:spPr>
          <a:xfrm>
            <a:off x="6761408" y="1709776"/>
            <a:ext cx="4559261" cy="3170099"/>
          </a:xfrm>
          <a:prstGeom prst="rect">
            <a:avLst/>
          </a:prstGeom>
          <a:noFill/>
        </p:spPr>
        <p:txBody>
          <a:bodyPr wrap="none" rtlCol="0">
            <a:spAutoFit/>
          </a:bodyPr>
          <a:lstStyle/>
          <a:p>
            <a:pPr marL="742950" indent="-742950">
              <a:buAutoNum type="arabicPeriod"/>
            </a:pPr>
            <a:r>
              <a:rPr lang="en-GB" sz="4000" dirty="0" smtClean="0">
                <a:latin typeface="Comic Sans MS" panose="030F0702030302020204" pitchFamily="66" charset="0"/>
              </a:rPr>
              <a:t>5536 ÷ 8 = 692</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2892 ÷ 6 = 482</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2148 ÷ 4 = 537</a:t>
            </a:r>
            <a:endParaRPr lang="en-GB" sz="4000" dirty="0">
              <a:latin typeface="Comic Sans MS" panose="030F0702030302020204" pitchFamily="66" charset="0"/>
            </a:endParaRPr>
          </a:p>
        </p:txBody>
      </p:sp>
    </p:spTree>
    <p:extLst>
      <p:ext uri="{BB962C8B-B14F-4D97-AF65-F5344CB8AC3E}">
        <p14:creationId xmlns:p14="http://schemas.microsoft.com/office/powerpoint/2010/main" val="413404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3307" y="78175"/>
            <a:ext cx="2028119" cy="707886"/>
          </a:xfrm>
          <a:prstGeom prst="rect">
            <a:avLst/>
          </a:prstGeom>
          <a:noFill/>
        </p:spPr>
        <p:txBody>
          <a:bodyPr wrap="none" rtlCol="0">
            <a:spAutoFit/>
          </a:bodyPr>
          <a:lstStyle/>
          <a:p>
            <a:r>
              <a:rPr lang="en-GB" sz="4000" dirty="0" smtClean="0">
                <a:latin typeface="Comic Sans MS" panose="030F0702030302020204" pitchFamily="66" charset="0"/>
              </a:rPr>
              <a:t>Method</a:t>
            </a:r>
            <a:endParaRPr lang="en-GB" sz="4000" dirty="0">
              <a:latin typeface="Comic Sans MS" panose="030F0702030302020204" pitchFamily="66" charset="0"/>
            </a:endParaRPr>
          </a:p>
        </p:txBody>
      </p:sp>
      <p:pic>
        <p:nvPicPr>
          <p:cNvPr id="2" name="Picture 1"/>
          <p:cNvPicPr>
            <a:picLocks noChangeAspect="1"/>
          </p:cNvPicPr>
          <p:nvPr/>
        </p:nvPicPr>
        <p:blipFill rotWithShape="1">
          <a:blip r:embed="rId2"/>
          <a:srcRect l="32852" t="10873" r="56373" b="84806"/>
          <a:stretch/>
        </p:blipFill>
        <p:spPr>
          <a:xfrm>
            <a:off x="197095" y="377157"/>
            <a:ext cx="3626789" cy="817808"/>
          </a:xfrm>
          <a:prstGeom prst="rect">
            <a:avLst/>
          </a:prstGeom>
        </p:spPr>
      </p:pic>
      <p:pic>
        <p:nvPicPr>
          <p:cNvPr id="4" name="Picture 3"/>
          <p:cNvPicPr>
            <a:picLocks noChangeAspect="1"/>
          </p:cNvPicPr>
          <p:nvPr/>
        </p:nvPicPr>
        <p:blipFill rotWithShape="1">
          <a:blip r:embed="rId3"/>
          <a:srcRect l="36338" t="21018" r="39261" b="15101"/>
          <a:stretch/>
        </p:blipFill>
        <p:spPr>
          <a:xfrm>
            <a:off x="6690271" y="58406"/>
            <a:ext cx="4617379" cy="6796143"/>
          </a:xfrm>
          <a:prstGeom prst="rect">
            <a:avLst/>
          </a:prstGeom>
        </p:spPr>
      </p:pic>
      <p:sp>
        <p:nvSpPr>
          <p:cNvPr id="7" name="TextBox 6"/>
          <p:cNvSpPr txBox="1"/>
          <p:nvPr/>
        </p:nvSpPr>
        <p:spPr>
          <a:xfrm rot="20812763">
            <a:off x="502274" y="1571091"/>
            <a:ext cx="5782614" cy="830997"/>
          </a:xfrm>
          <a:prstGeom prst="rect">
            <a:avLst/>
          </a:prstGeom>
          <a:noFill/>
        </p:spPr>
        <p:txBody>
          <a:bodyPr wrap="square" rtlCol="0">
            <a:spAutoFit/>
          </a:bodyPr>
          <a:lstStyle/>
          <a:p>
            <a:r>
              <a:rPr lang="en-GB" sz="2400" dirty="0" smtClean="0">
                <a:latin typeface="Comic Sans MS" panose="030F0702030302020204" pitchFamily="66" charset="0"/>
              </a:rPr>
              <a:t>This method is slower to write out in full than to actually do! </a:t>
            </a:r>
            <a:endParaRPr lang="en-GB" sz="2400" dirty="0">
              <a:latin typeface="Comic Sans MS" panose="030F0702030302020204" pitchFamily="66" charset="0"/>
            </a:endParaRPr>
          </a:p>
        </p:txBody>
      </p:sp>
      <p:sp>
        <p:nvSpPr>
          <p:cNvPr id="8" name="TextBox 7"/>
          <p:cNvSpPr txBox="1"/>
          <p:nvPr/>
        </p:nvSpPr>
        <p:spPr>
          <a:xfrm>
            <a:off x="941240" y="3456477"/>
            <a:ext cx="5782614" cy="1200329"/>
          </a:xfrm>
          <a:prstGeom prst="rect">
            <a:avLst/>
          </a:prstGeom>
          <a:noFill/>
        </p:spPr>
        <p:txBody>
          <a:bodyPr wrap="square" rtlCol="0">
            <a:spAutoFit/>
          </a:bodyPr>
          <a:lstStyle/>
          <a:p>
            <a:r>
              <a:rPr lang="en-GB" sz="2400" dirty="0" smtClean="0">
                <a:latin typeface="Comic Sans MS" panose="030F0702030302020204" pitchFamily="66" charset="0"/>
              </a:rPr>
              <a:t>This part should be done mostly mentally but with some short calculations/ jottings. </a:t>
            </a:r>
            <a:endParaRPr lang="en-GB" sz="2400" dirty="0">
              <a:latin typeface="Comic Sans MS" panose="030F0702030302020204" pitchFamily="66" charset="0"/>
            </a:endParaRPr>
          </a:p>
        </p:txBody>
      </p:sp>
      <p:sp>
        <p:nvSpPr>
          <p:cNvPr id="9" name="Left Arrow 8"/>
          <p:cNvSpPr/>
          <p:nvPr/>
        </p:nvSpPr>
        <p:spPr>
          <a:xfrm rot="9483454">
            <a:off x="5550794" y="3567448"/>
            <a:ext cx="1139477" cy="4891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6224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2187</Words>
  <Application>Microsoft Office PowerPoint</Application>
  <PresentationFormat>Widescreen</PresentationFormat>
  <Paragraphs>229</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Stanley</dc:creator>
  <cp:lastModifiedBy>Miss Stanley</cp:lastModifiedBy>
  <cp:revision>59</cp:revision>
  <dcterms:created xsi:type="dcterms:W3CDTF">2020-03-17T16:35:20Z</dcterms:created>
  <dcterms:modified xsi:type="dcterms:W3CDTF">2020-03-19T12:03:44Z</dcterms:modified>
</cp:coreProperties>
</file>