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6" r:id="rId6"/>
    <p:sldId id="283" r:id="rId7"/>
    <p:sldId id="284" r:id="rId8"/>
    <p:sldId id="260" r:id="rId9"/>
    <p:sldId id="285" r:id="rId10"/>
    <p:sldId id="286" r:id="rId11"/>
    <p:sldId id="287" r:id="rId12"/>
    <p:sldId id="288" r:id="rId13"/>
    <p:sldId id="291" r:id="rId14"/>
    <p:sldId id="292" r:id="rId15"/>
    <p:sldId id="300" r:id="rId16"/>
    <p:sldId id="301" r:id="rId17"/>
    <p:sldId id="271" r:id="rId18"/>
    <p:sldId id="289" r:id="rId19"/>
    <p:sldId id="272" r:id="rId20"/>
    <p:sldId id="296" r:id="rId21"/>
    <p:sldId id="293" r:id="rId22"/>
    <p:sldId id="294" r:id="rId23"/>
    <p:sldId id="295" r:id="rId24"/>
    <p:sldId id="297" r:id="rId25"/>
    <p:sldId id="298" r:id="rId26"/>
    <p:sldId id="29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bBsKplb2E6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ablakie9erk@nsix.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latin typeface="+mn-lt"/>
              </a:rPr>
              <a:t>Friday 20</a:t>
            </a:r>
            <a:r>
              <a:rPr lang="en-GB" sz="4000" baseline="30000" dirty="0" smtClean="0">
                <a:latin typeface="+mn-lt"/>
              </a:rPr>
              <a:t>th</a:t>
            </a:r>
            <a:r>
              <a:rPr lang="en-GB" sz="4000" dirty="0" smtClean="0">
                <a:latin typeface="+mn-lt"/>
              </a:rPr>
              <a:t> March</a:t>
            </a:r>
            <a:br>
              <a:rPr lang="en-GB" sz="4000" dirty="0" smtClean="0">
                <a:latin typeface="+mn-lt"/>
              </a:rPr>
            </a:br>
            <a:r>
              <a:rPr lang="en-GB" sz="1600" dirty="0" smtClean="0">
                <a:latin typeface="+mn-lt"/>
              </a:rPr>
              <a:t>Schedule</a:t>
            </a:r>
            <a:br>
              <a:rPr lang="en-GB" sz="1600" dirty="0" smtClean="0">
                <a:latin typeface="+mn-lt"/>
              </a:rPr>
            </a:br>
            <a:r>
              <a:rPr lang="en-GB" sz="1600" dirty="0">
                <a:latin typeface="+mn-lt"/>
              </a:rPr>
              <a:t/>
            </a:r>
            <a:br>
              <a:rPr lang="en-GB" sz="1600" dirty="0">
                <a:latin typeface="+mn-lt"/>
              </a:rPr>
            </a:br>
            <a:r>
              <a:rPr lang="en-GB" sz="1600" dirty="0" smtClean="0">
                <a:latin typeface="Algerian" panose="04020705040A02060702" pitchFamily="82" charset="0"/>
              </a:rPr>
              <a:t>Quick morning work: Matching prefixes</a:t>
            </a:r>
            <a:br>
              <a:rPr lang="en-GB" sz="1600" dirty="0" smtClean="0">
                <a:latin typeface="Algerian" panose="04020705040A02060702" pitchFamily="82" charset="0"/>
              </a:rPr>
            </a:br>
            <a:r>
              <a:rPr lang="en-GB" sz="1600" dirty="0" smtClean="0">
                <a:latin typeface="Algerian" panose="04020705040A02060702" pitchFamily="82" charset="0"/>
              </a:rPr>
              <a:t/>
            </a:r>
            <a:br>
              <a:rPr lang="en-GB" sz="1600" dirty="0" smtClean="0">
                <a:latin typeface="Algerian" panose="04020705040A02060702" pitchFamily="82" charset="0"/>
              </a:rPr>
            </a:br>
            <a:r>
              <a:rPr lang="en-GB" sz="1600" dirty="0" smtClean="0">
                <a:latin typeface="Arial Rounded MT Bold" panose="020F0704030504030204" pitchFamily="34" charset="0"/>
              </a:rPr>
              <a:t>MATHS: Introduction to bar charts</a:t>
            </a:r>
            <a:br>
              <a:rPr lang="en-GB" sz="1600" dirty="0" smtClean="0">
                <a:latin typeface="Arial Rounded MT Bold" panose="020F0704030504030204" pitchFamily="34" charset="0"/>
              </a:rPr>
            </a:br>
            <a:r>
              <a:rPr lang="en-GB" sz="1600" dirty="0" smtClean="0">
                <a:latin typeface="Arial Rounded MT Bold" panose="020F0704030504030204" pitchFamily="34" charset="0"/>
              </a:rPr>
              <a:t/>
            </a:r>
            <a:br>
              <a:rPr lang="en-GB" sz="1600" dirty="0" smtClean="0">
                <a:latin typeface="Arial Rounded MT Bold" panose="020F0704030504030204" pitchFamily="34" charset="0"/>
              </a:rPr>
            </a:br>
            <a:r>
              <a:rPr lang="en-GB" sz="1600" dirty="0" smtClean="0">
                <a:latin typeface="Arial Rounded MT Bold" panose="020F0704030504030204" pitchFamily="34" charset="0"/>
              </a:rPr>
              <a:t>Arithmetic: Multiplying a 2-digit number by a 2-digit number.</a:t>
            </a:r>
            <a:br>
              <a:rPr lang="en-GB" sz="1600" dirty="0" smtClean="0">
                <a:latin typeface="Arial Rounded MT Bold" panose="020F0704030504030204" pitchFamily="34" charset="0"/>
              </a:rPr>
            </a:br>
            <a:r>
              <a:rPr lang="en-GB" sz="1600" dirty="0" smtClean="0">
                <a:latin typeface="Arial Rounded MT Bold" panose="020F0704030504030204" pitchFamily="34" charset="0"/>
              </a:rPr>
              <a:t/>
            </a:r>
            <a:br>
              <a:rPr lang="en-GB" sz="1600" dirty="0" smtClean="0">
                <a:latin typeface="Arial Rounded MT Bold" panose="020F0704030504030204" pitchFamily="34" charset="0"/>
              </a:rPr>
            </a:br>
            <a:r>
              <a:rPr lang="en-GB" sz="1600" dirty="0" smtClean="0">
                <a:latin typeface="Curlz MT" panose="04040404050702020202" pitchFamily="82" charset="0"/>
              </a:rPr>
              <a:t>brain break!</a:t>
            </a:r>
            <a:br>
              <a:rPr lang="en-GB" sz="1600" dirty="0" smtClean="0">
                <a:latin typeface="Curlz MT" panose="04040404050702020202" pitchFamily="82" charset="0"/>
              </a:rPr>
            </a:br>
            <a:r>
              <a:rPr lang="en-GB" sz="1600" b="1" dirty="0">
                <a:latin typeface="Arial Rounded MT Bold" panose="020F0704030504030204" pitchFamily="34" charset="0"/>
              </a:rPr>
              <a:t/>
            </a:r>
            <a:br>
              <a:rPr lang="en-GB" sz="1600" b="1" dirty="0">
                <a:latin typeface="Arial Rounded MT Bold" panose="020F0704030504030204" pitchFamily="34" charset="0"/>
              </a:rPr>
            </a:br>
            <a:r>
              <a:rPr lang="en-GB" sz="1600" b="1" dirty="0" smtClean="0">
                <a:latin typeface="Arial Rounded MT Bold" panose="020F0704030504030204" pitchFamily="34" charset="0"/>
              </a:rPr>
              <a:t>ENGLISH: To design a leaflet </a:t>
            </a:r>
            <a:r>
              <a:rPr lang="en-GB" sz="1600" dirty="0" smtClean="0">
                <a:latin typeface="Bradley Hand ITC" panose="03070402050302030203" pitchFamily="66" charset="0"/>
              </a:rPr>
              <a:t/>
            </a:r>
            <a:br>
              <a:rPr lang="en-GB" sz="1600" dirty="0" smtClean="0">
                <a:latin typeface="Bradley Hand ITC" panose="03070402050302030203" pitchFamily="66" charset="0"/>
              </a:rPr>
            </a:br>
            <a:r>
              <a:rPr lang="en-GB" sz="1600" dirty="0">
                <a:latin typeface="Bradley Hand ITC" panose="03070402050302030203" pitchFamily="66" charset="0"/>
              </a:rPr>
              <a:t/>
            </a:r>
            <a:br>
              <a:rPr lang="en-GB" sz="1600" dirty="0">
                <a:latin typeface="Bradley Hand ITC" panose="03070402050302030203" pitchFamily="66" charset="0"/>
              </a:rPr>
            </a:br>
            <a:r>
              <a:rPr lang="en-GB" sz="1600" dirty="0" smtClean="0">
                <a:latin typeface="Curlz MT" panose="04040404050702020202" pitchFamily="82" charset="0"/>
              </a:rPr>
              <a:t>Brain break!</a:t>
            </a:r>
            <a:br>
              <a:rPr lang="en-GB" sz="1600" dirty="0" smtClean="0">
                <a:latin typeface="Curlz MT" panose="04040404050702020202" pitchFamily="82" charset="0"/>
              </a:rPr>
            </a:br>
            <a:r>
              <a:rPr lang="en-GB" sz="1600" dirty="0" smtClean="0">
                <a:latin typeface="Curlz MT" panose="04040404050702020202" pitchFamily="82" charset="0"/>
              </a:rPr>
              <a:t/>
            </a:r>
            <a:br>
              <a:rPr lang="en-GB" sz="1600" dirty="0" smtClean="0">
                <a:latin typeface="Curlz MT" panose="04040404050702020202" pitchFamily="82" charset="0"/>
              </a:rPr>
            </a:br>
            <a:r>
              <a:rPr lang="en-GB" sz="1400" b="1" dirty="0" smtClean="0">
                <a:latin typeface="Comic Sans MS" panose="030F0702030302020204" pitchFamily="66" charset="0"/>
              </a:rPr>
              <a:t>ART: To use different pencil techniques to replicate textures of fur in a soft toy. </a:t>
            </a:r>
            <a:br>
              <a:rPr lang="en-GB" sz="1400" b="1" dirty="0" smtClean="0">
                <a:latin typeface="Comic Sans MS" panose="030F0702030302020204" pitchFamily="66" charset="0"/>
              </a:rPr>
            </a:br>
            <a:r>
              <a:rPr lang="en-GB" sz="1400" b="1" dirty="0">
                <a:latin typeface="Comic Sans MS" panose="030F0702030302020204" pitchFamily="66" charset="0"/>
              </a:rPr>
              <a:t/>
            </a:r>
            <a:br>
              <a:rPr lang="en-GB" sz="1400" b="1" dirty="0">
                <a:latin typeface="Comic Sans MS" panose="030F0702030302020204" pitchFamily="66" charset="0"/>
              </a:rPr>
            </a:br>
            <a:r>
              <a:rPr lang="en-GB" sz="1400" b="1" dirty="0" smtClean="0">
                <a:latin typeface="Comic Sans MS" panose="030F0702030302020204" pitchFamily="66" charset="0"/>
              </a:rPr>
              <a:t>PE:Dance – To create the next sequence to add to our Vikings and monks dance. </a:t>
            </a:r>
            <a:endParaRPr lang="en-GB" sz="1400" b="1" dirty="0">
              <a:latin typeface="Bradley Hand ITC" panose="03070402050302030203" pitchFamily="66" charset="0"/>
            </a:endParaRPr>
          </a:p>
        </p:txBody>
      </p:sp>
    </p:spTree>
    <p:extLst>
      <p:ext uri="{BB962C8B-B14F-4D97-AF65-F5344CB8AC3E}">
        <p14:creationId xmlns:p14="http://schemas.microsoft.com/office/powerpoint/2010/main" val="325672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choose a scale:</a:t>
            </a:r>
            <a:endParaRPr lang="en-GB" dirty="0"/>
          </a:p>
        </p:txBody>
      </p:sp>
      <p:sp>
        <p:nvSpPr>
          <p:cNvPr id="3" name="Content Placeholder 2"/>
          <p:cNvSpPr>
            <a:spLocks noGrp="1"/>
          </p:cNvSpPr>
          <p:nvPr>
            <p:ph idx="1"/>
          </p:nvPr>
        </p:nvSpPr>
        <p:spPr>
          <a:xfrm>
            <a:off x="1251678" y="1596981"/>
            <a:ext cx="10178322" cy="4282612"/>
          </a:xfrm>
        </p:spPr>
        <p:txBody>
          <a:bodyPr>
            <a:normAutofit/>
          </a:bodyPr>
          <a:lstStyle/>
          <a:p>
            <a:r>
              <a:rPr lang="en-GB" sz="2400" dirty="0" smtClean="0"/>
              <a:t>Sometimes it can be difficult to know what scale to use on your bar chart – to figure out what your top number needs to be you need to look at the highest number in your data.  </a:t>
            </a:r>
          </a:p>
          <a:p>
            <a:endParaRPr lang="en-GB" sz="2400" dirty="0"/>
          </a:p>
          <a:p>
            <a:r>
              <a:rPr lang="en-GB" sz="2400" dirty="0" smtClean="0"/>
              <a:t>Look at the following set of data: </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2254936984"/>
              </p:ext>
            </p:extLst>
          </p:nvPr>
        </p:nvGraphicFramePr>
        <p:xfrm>
          <a:off x="1413813" y="4025393"/>
          <a:ext cx="8309736" cy="2092070"/>
        </p:xfrm>
        <a:graphic>
          <a:graphicData uri="http://schemas.openxmlformats.org/drawingml/2006/table">
            <a:tbl>
              <a:tblPr firstRow="1" bandRow="1">
                <a:tableStyleId>{F5AB1C69-6EDB-4FF4-983F-18BD219EF322}</a:tableStyleId>
              </a:tblPr>
              <a:tblGrid>
                <a:gridCol w="4154868"/>
                <a:gridCol w="4154868"/>
              </a:tblGrid>
              <a:tr h="418414">
                <a:tc>
                  <a:txBody>
                    <a:bodyPr/>
                    <a:lstStyle/>
                    <a:p>
                      <a:r>
                        <a:rPr lang="en-GB" baseline="0" dirty="0" smtClean="0"/>
                        <a:t>TV programmes</a:t>
                      </a:r>
                      <a:endParaRPr lang="en-GB" dirty="0"/>
                    </a:p>
                  </a:txBody>
                  <a:tcPr/>
                </a:tc>
                <a:tc>
                  <a:txBody>
                    <a:bodyPr/>
                    <a:lstStyle/>
                    <a:p>
                      <a:r>
                        <a:rPr lang="en-GB" dirty="0" smtClean="0"/>
                        <a:t>Number of children who like it best</a:t>
                      </a:r>
                      <a:endParaRPr lang="en-GB" dirty="0"/>
                    </a:p>
                  </a:txBody>
                  <a:tcPr/>
                </a:tc>
              </a:tr>
              <a:tr h="418414">
                <a:tc>
                  <a:txBody>
                    <a:bodyPr/>
                    <a:lstStyle/>
                    <a:p>
                      <a:r>
                        <a:rPr lang="en-GB" dirty="0" err="1" smtClean="0"/>
                        <a:t>Spongebob</a:t>
                      </a:r>
                      <a:r>
                        <a:rPr lang="en-GB" baseline="0" dirty="0" smtClean="0"/>
                        <a:t> </a:t>
                      </a:r>
                      <a:r>
                        <a:rPr lang="en-GB" baseline="0" dirty="0" err="1" smtClean="0"/>
                        <a:t>Squarepants</a:t>
                      </a:r>
                      <a:endParaRPr lang="en-GB" dirty="0"/>
                    </a:p>
                  </a:txBody>
                  <a:tcPr/>
                </a:tc>
                <a:tc>
                  <a:txBody>
                    <a:bodyPr/>
                    <a:lstStyle/>
                    <a:p>
                      <a:r>
                        <a:rPr lang="en-GB" dirty="0" smtClean="0"/>
                        <a:t>12</a:t>
                      </a:r>
                      <a:endParaRPr lang="en-GB" dirty="0"/>
                    </a:p>
                  </a:txBody>
                  <a:tcPr/>
                </a:tc>
              </a:tr>
              <a:tr h="418414">
                <a:tc>
                  <a:txBody>
                    <a:bodyPr/>
                    <a:lstStyle/>
                    <a:p>
                      <a:r>
                        <a:rPr lang="en-GB" dirty="0" smtClean="0"/>
                        <a:t>Descendants</a:t>
                      </a:r>
                      <a:endParaRPr lang="en-GB" dirty="0"/>
                    </a:p>
                  </a:txBody>
                  <a:tcPr/>
                </a:tc>
                <a:tc>
                  <a:txBody>
                    <a:bodyPr/>
                    <a:lstStyle/>
                    <a:p>
                      <a:r>
                        <a:rPr lang="en-GB" dirty="0" smtClean="0"/>
                        <a:t>14</a:t>
                      </a:r>
                      <a:endParaRPr lang="en-GB" dirty="0"/>
                    </a:p>
                  </a:txBody>
                  <a:tcPr/>
                </a:tc>
              </a:tr>
              <a:tr h="418414">
                <a:tc>
                  <a:txBody>
                    <a:bodyPr/>
                    <a:lstStyle/>
                    <a:p>
                      <a:r>
                        <a:rPr lang="en-GB" dirty="0" err="1" smtClean="0"/>
                        <a:t>Pokemon</a:t>
                      </a:r>
                      <a:endParaRPr lang="en-GB" dirty="0"/>
                    </a:p>
                  </a:txBody>
                  <a:tcPr/>
                </a:tc>
                <a:tc>
                  <a:txBody>
                    <a:bodyPr/>
                    <a:lstStyle/>
                    <a:p>
                      <a:r>
                        <a:rPr lang="en-GB" dirty="0" smtClean="0"/>
                        <a:t>6</a:t>
                      </a:r>
                      <a:endParaRPr lang="en-GB" dirty="0"/>
                    </a:p>
                  </a:txBody>
                  <a:tcPr/>
                </a:tc>
              </a:tr>
              <a:tr h="418414">
                <a:tc>
                  <a:txBody>
                    <a:bodyPr/>
                    <a:lstStyle/>
                    <a:p>
                      <a:r>
                        <a:rPr lang="en-GB" dirty="0" smtClean="0"/>
                        <a:t>Newsround</a:t>
                      </a:r>
                      <a:endParaRPr lang="en-GB" dirty="0"/>
                    </a:p>
                  </a:txBody>
                  <a:tcPr/>
                </a:tc>
                <a:tc>
                  <a:txBody>
                    <a:bodyPr/>
                    <a:lstStyle/>
                    <a:p>
                      <a:r>
                        <a:rPr lang="en-GB" dirty="0" smtClean="0"/>
                        <a:t>8</a:t>
                      </a:r>
                      <a:endParaRPr lang="en-GB" dirty="0"/>
                    </a:p>
                  </a:txBody>
                  <a:tcPr/>
                </a:tc>
              </a:tr>
            </a:tbl>
          </a:graphicData>
        </a:graphic>
      </p:graphicFrame>
    </p:spTree>
    <p:extLst>
      <p:ext uri="{BB962C8B-B14F-4D97-AF65-F5344CB8AC3E}">
        <p14:creationId xmlns:p14="http://schemas.microsoft.com/office/powerpoint/2010/main" val="326706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557" y="2672367"/>
            <a:ext cx="10178322" cy="3593591"/>
          </a:xfrm>
        </p:spPr>
        <p:txBody>
          <a:bodyPr>
            <a:normAutofit/>
          </a:bodyPr>
          <a:lstStyle/>
          <a:p>
            <a:r>
              <a:rPr lang="en-GB" sz="2400" dirty="0" smtClean="0"/>
              <a:t>The highest number is 14 – therefore the top number on your y axis should be 14. </a:t>
            </a:r>
          </a:p>
          <a:p>
            <a:r>
              <a:rPr lang="en-GB" sz="2400" dirty="0" smtClean="0"/>
              <a:t>The next step is to work out what your y axis should count up in – it must start at 0 and end at 14. It needs to include the numbers 6, 8 and 12. </a:t>
            </a:r>
          </a:p>
          <a:p>
            <a:endParaRPr lang="en-GB" sz="2400" dirty="0"/>
          </a:p>
          <a:p>
            <a:r>
              <a:rPr lang="en-GB" sz="2400" dirty="0" smtClean="0"/>
              <a:t>This y axis would be best to count up in 2s. This is because it would go: </a:t>
            </a:r>
            <a:r>
              <a:rPr lang="en-GB" sz="2400" dirty="0" smtClean="0">
                <a:solidFill>
                  <a:srgbClr val="00B0F0"/>
                </a:solidFill>
              </a:rPr>
              <a:t>2, 4, 6, 8, 10, 12, 14</a:t>
            </a:r>
            <a:r>
              <a:rPr lang="en-GB" sz="2400" dirty="0" smtClean="0"/>
              <a:t>. </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2579518831"/>
              </p:ext>
            </p:extLst>
          </p:nvPr>
        </p:nvGraphicFramePr>
        <p:xfrm>
          <a:off x="1954726" y="445065"/>
          <a:ext cx="8128000" cy="1854200"/>
        </p:xfrm>
        <a:graphic>
          <a:graphicData uri="http://schemas.openxmlformats.org/drawingml/2006/table">
            <a:tbl>
              <a:tblPr firstRow="1" bandRow="1">
                <a:tableStyleId>{F5AB1C69-6EDB-4FF4-983F-18BD219EF322}</a:tableStyleId>
              </a:tblPr>
              <a:tblGrid>
                <a:gridCol w="4064000"/>
                <a:gridCol w="4064000"/>
              </a:tblGrid>
              <a:tr h="370840">
                <a:tc>
                  <a:txBody>
                    <a:bodyPr/>
                    <a:lstStyle/>
                    <a:p>
                      <a:r>
                        <a:rPr lang="en-GB" baseline="0" dirty="0" smtClean="0"/>
                        <a:t>TV programmes</a:t>
                      </a:r>
                      <a:endParaRPr lang="en-GB" dirty="0"/>
                    </a:p>
                  </a:txBody>
                  <a:tcPr/>
                </a:tc>
                <a:tc>
                  <a:txBody>
                    <a:bodyPr/>
                    <a:lstStyle/>
                    <a:p>
                      <a:r>
                        <a:rPr lang="en-GB" dirty="0" smtClean="0"/>
                        <a:t>Number of children who like it best</a:t>
                      </a:r>
                      <a:endParaRPr lang="en-GB" dirty="0"/>
                    </a:p>
                  </a:txBody>
                  <a:tcPr/>
                </a:tc>
              </a:tr>
              <a:tr h="370840">
                <a:tc>
                  <a:txBody>
                    <a:bodyPr/>
                    <a:lstStyle/>
                    <a:p>
                      <a:r>
                        <a:rPr lang="en-GB" dirty="0" err="1" smtClean="0"/>
                        <a:t>Spongebob</a:t>
                      </a:r>
                      <a:r>
                        <a:rPr lang="en-GB" baseline="0" dirty="0" smtClean="0"/>
                        <a:t> </a:t>
                      </a:r>
                      <a:r>
                        <a:rPr lang="en-GB" baseline="0" dirty="0" err="1" smtClean="0"/>
                        <a:t>Squarepants</a:t>
                      </a:r>
                      <a:endParaRPr lang="en-GB" dirty="0"/>
                    </a:p>
                  </a:txBody>
                  <a:tcPr/>
                </a:tc>
                <a:tc>
                  <a:txBody>
                    <a:bodyPr/>
                    <a:lstStyle/>
                    <a:p>
                      <a:r>
                        <a:rPr lang="en-GB" dirty="0" smtClean="0"/>
                        <a:t>12</a:t>
                      </a:r>
                      <a:endParaRPr lang="en-GB" dirty="0"/>
                    </a:p>
                  </a:txBody>
                  <a:tcPr/>
                </a:tc>
              </a:tr>
              <a:tr h="370840">
                <a:tc>
                  <a:txBody>
                    <a:bodyPr/>
                    <a:lstStyle/>
                    <a:p>
                      <a:r>
                        <a:rPr lang="en-GB" dirty="0" smtClean="0"/>
                        <a:t>Descendants</a:t>
                      </a:r>
                      <a:endParaRPr lang="en-GB" dirty="0"/>
                    </a:p>
                  </a:txBody>
                  <a:tcPr/>
                </a:tc>
                <a:tc>
                  <a:txBody>
                    <a:bodyPr/>
                    <a:lstStyle/>
                    <a:p>
                      <a:r>
                        <a:rPr lang="en-GB" dirty="0" smtClean="0"/>
                        <a:t>14</a:t>
                      </a:r>
                      <a:endParaRPr lang="en-GB" dirty="0"/>
                    </a:p>
                  </a:txBody>
                  <a:tcPr/>
                </a:tc>
              </a:tr>
              <a:tr h="370840">
                <a:tc>
                  <a:txBody>
                    <a:bodyPr/>
                    <a:lstStyle/>
                    <a:p>
                      <a:r>
                        <a:rPr lang="en-GB" dirty="0" err="1" smtClean="0"/>
                        <a:t>Pokemon</a:t>
                      </a:r>
                      <a:endParaRPr lang="en-GB" dirty="0"/>
                    </a:p>
                  </a:txBody>
                  <a:tcPr/>
                </a:tc>
                <a:tc>
                  <a:txBody>
                    <a:bodyPr/>
                    <a:lstStyle/>
                    <a:p>
                      <a:r>
                        <a:rPr lang="en-GB" dirty="0" smtClean="0"/>
                        <a:t>6</a:t>
                      </a:r>
                      <a:endParaRPr lang="en-GB" dirty="0"/>
                    </a:p>
                  </a:txBody>
                  <a:tcPr/>
                </a:tc>
              </a:tr>
              <a:tr h="370840">
                <a:tc>
                  <a:txBody>
                    <a:bodyPr/>
                    <a:lstStyle/>
                    <a:p>
                      <a:r>
                        <a:rPr lang="en-GB" dirty="0" smtClean="0"/>
                        <a:t>Newsround</a:t>
                      </a:r>
                      <a:endParaRPr lang="en-GB" dirty="0"/>
                    </a:p>
                  </a:txBody>
                  <a:tcPr/>
                </a:tc>
                <a:tc>
                  <a:txBody>
                    <a:bodyPr/>
                    <a:lstStyle/>
                    <a:p>
                      <a:r>
                        <a:rPr lang="en-GB" dirty="0" smtClean="0"/>
                        <a:t>8</a:t>
                      </a:r>
                      <a:endParaRPr lang="en-GB" dirty="0"/>
                    </a:p>
                  </a:txBody>
                  <a:tcPr/>
                </a:tc>
              </a:tr>
            </a:tbl>
          </a:graphicData>
        </a:graphic>
      </p:graphicFrame>
    </p:spTree>
    <p:extLst>
      <p:ext uri="{BB962C8B-B14F-4D97-AF65-F5344CB8AC3E}">
        <p14:creationId xmlns:p14="http://schemas.microsoft.com/office/powerpoint/2010/main" val="44066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32" y="124576"/>
            <a:ext cx="10178322" cy="1492132"/>
          </a:xfrm>
        </p:spPr>
        <p:txBody>
          <a:bodyPr>
            <a:noAutofit/>
          </a:bodyPr>
          <a:lstStyle/>
          <a:p>
            <a:r>
              <a:rPr lang="en-GB" sz="2400" dirty="0" smtClean="0"/>
              <a:t>Challenge 1: Think of appropriate scales for the following sets of data. </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1234354955"/>
              </p:ext>
            </p:extLst>
          </p:nvPr>
        </p:nvGraphicFramePr>
        <p:xfrm>
          <a:off x="981221" y="972994"/>
          <a:ext cx="3603658" cy="2471945"/>
        </p:xfrm>
        <a:graphic>
          <a:graphicData uri="http://schemas.openxmlformats.org/drawingml/2006/table">
            <a:tbl>
              <a:tblPr firstRow="1" bandRow="1">
                <a:tableStyleId>{5C22544A-7EE6-4342-B048-85BDC9FD1C3A}</a:tableStyleId>
              </a:tblPr>
              <a:tblGrid>
                <a:gridCol w="1801829"/>
                <a:gridCol w="1801829"/>
              </a:tblGrid>
              <a:tr h="498788">
                <a:tc>
                  <a:txBody>
                    <a:bodyPr/>
                    <a:lstStyle/>
                    <a:p>
                      <a:r>
                        <a:rPr lang="en-GB" dirty="0" smtClean="0"/>
                        <a:t>Favourite</a:t>
                      </a:r>
                      <a:r>
                        <a:rPr lang="en-GB" baseline="0" dirty="0" smtClean="0"/>
                        <a:t> animals:</a:t>
                      </a:r>
                      <a:endParaRPr lang="en-GB" dirty="0"/>
                    </a:p>
                  </a:txBody>
                  <a:tcPr/>
                </a:tc>
                <a:tc>
                  <a:txBody>
                    <a:bodyPr/>
                    <a:lstStyle/>
                    <a:p>
                      <a:r>
                        <a:rPr lang="en-GB" dirty="0" smtClean="0"/>
                        <a:t>Number who like it:</a:t>
                      </a:r>
                      <a:endParaRPr lang="en-GB" dirty="0"/>
                    </a:p>
                  </a:txBody>
                  <a:tcPr/>
                </a:tc>
              </a:tr>
              <a:tr h="368825">
                <a:tc>
                  <a:txBody>
                    <a:bodyPr/>
                    <a:lstStyle/>
                    <a:p>
                      <a:r>
                        <a:rPr lang="en-GB" dirty="0" smtClean="0"/>
                        <a:t>Polar bear</a:t>
                      </a:r>
                      <a:endParaRPr lang="en-GB" dirty="0"/>
                    </a:p>
                  </a:txBody>
                  <a:tcPr/>
                </a:tc>
                <a:tc>
                  <a:txBody>
                    <a:bodyPr/>
                    <a:lstStyle/>
                    <a:p>
                      <a:r>
                        <a:rPr lang="en-GB" dirty="0" smtClean="0"/>
                        <a:t>10</a:t>
                      </a:r>
                      <a:endParaRPr lang="en-GB" dirty="0"/>
                    </a:p>
                  </a:txBody>
                  <a:tcPr/>
                </a:tc>
              </a:tr>
              <a:tr h="291043">
                <a:tc>
                  <a:txBody>
                    <a:bodyPr/>
                    <a:lstStyle/>
                    <a:p>
                      <a:r>
                        <a:rPr lang="en-GB" dirty="0" smtClean="0"/>
                        <a:t>Giraffe</a:t>
                      </a:r>
                      <a:endParaRPr lang="en-GB" dirty="0"/>
                    </a:p>
                  </a:txBody>
                  <a:tcPr/>
                </a:tc>
                <a:tc>
                  <a:txBody>
                    <a:bodyPr/>
                    <a:lstStyle/>
                    <a:p>
                      <a:r>
                        <a:rPr lang="en-GB" dirty="0" smtClean="0"/>
                        <a:t>15</a:t>
                      </a:r>
                      <a:endParaRPr lang="en-GB" dirty="0"/>
                    </a:p>
                  </a:txBody>
                  <a:tcPr/>
                </a:tc>
              </a:tr>
              <a:tr h="341224">
                <a:tc>
                  <a:txBody>
                    <a:bodyPr/>
                    <a:lstStyle/>
                    <a:p>
                      <a:r>
                        <a:rPr lang="en-GB" dirty="0" smtClean="0"/>
                        <a:t>Elephant</a:t>
                      </a:r>
                      <a:endParaRPr lang="en-GB" dirty="0"/>
                    </a:p>
                  </a:txBody>
                  <a:tcPr/>
                </a:tc>
                <a:tc>
                  <a:txBody>
                    <a:bodyPr/>
                    <a:lstStyle/>
                    <a:p>
                      <a:r>
                        <a:rPr lang="en-GB" dirty="0" smtClean="0"/>
                        <a:t>25</a:t>
                      </a:r>
                      <a:endParaRPr lang="en-GB" dirty="0"/>
                    </a:p>
                  </a:txBody>
                  <a:tcPr/>
                </a:tc>
              </a:tr>
              <a:tr h="341224">
                <a:tc>
                  <a:txBody>
                    <a:bodyPr/>
                    <a:lstStyle/>
                    <a:p>
                      <a:r>
                        <a:rPr lang="en-GB" dirty="0" smtClean="0"/>
                        <a:t>Brown</a:t>
                      </a:r>
                      <a:r>
                        <a:rPr lang="en-GB" baseline="0" dirty="0" smtClean="0"/>
                        <a:t> bear</a:t>
                      </a:r>
                      <a:endParaRPr lang="en-GB" dirty="0"/>
                    </a:p>
                  </a:txBody>
                  <a:tcPr/>
                </a:tc>
                <a:tc>
                  <a:txBody>
                    <a:bodyPr/>
                    <a:lstStyle/>
                    <a:p>
                      <a:r>
                        <a:rPr lang="en-GB" dirty="0" smtClean="0"/>
                        <a:t>30</a:t>
                      </a:r>
                      <a:endParaRPr lang="en-GB" dirty="0"/>
                    </a:p>
                  </a:txBody>
                  <a:tcPr/>
                </a:tc>
              </a:tr>
              <a:tr h="341224">
                <a:tc>
                  <a:txBody>
                    <a:bodyPr/>
                    <a:lstStyle/>
                    <a:p>
                      <a:r>
                        <a:rPr lang="en-GB" dirty="0" smtClean="0"/>
                        <a:t>Dolphin</a:t>
                      </a:r>
                      <a:endParaRPr lang="en-GB" dirty="0"/>
                    </a:p>
                  </a:txBody>
                  <a:tcPr/>
                </a:tc>
                <a:tc>
                  <a:txBody>
                    <a:bodyPr/>
                    <a:lstStyle/>
                    <a:p>
                      <a:r>
                        <a:rPr lang="en-GB" dirty="0" smtClean="0"/>
                        <a:t>40</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36582607"/>
              </p:ext>
            </p:extLst>
          </p:nvPr>
        </p:nvGraphicFramePr>
        <p:xfrm>
          <a:off x="5048516" y="972994"/>
          <a:ext cx="3296994" cy="2485005"/>
        </p:xfrm>
        <a:graphic>
          <a:graphicData uri="http://schemas.openxmlformats.org/drawingml/2006/table">
            <a:tbl>
              <a:tblPr firstRow="1" bandRow="1">
                <a:tableStyleId>{5C22544A-7EE6-4342-B048-85BDC9FD1C3A}</a:tableStyleId>
              </a:tblPr>
              <a:tblGrid>
                <a:gridCol w="2047742"/>
                <a:gridCol w="1249252"/>
              </a:tblGrid>
              <a:tr h="516450">
                <a:tc>
                  <a:txBody>
                    <a:bodyPr/>
                    <a:lstStyle/>
                    <a:p>
                      <a:r>
                        <a:rPr lang="en-GB" dirty="0" smtClean="0"/>
                        <a:t>Meal choices</a:t>
                      </a:r>
                      <a:r>
                        <a:rPr lang="en-GB" baseline="0" dirty="0" smtClean="0"/>
                        <a:t> for lunch:</a:t>
                      </a:r>
                      <a:endParaRPr lang="en-GB" dirty="0"/>
                    </a:p>
                  </a:txBody>
                  <a:tcPr/>
                </a:tc>
                <a:tc>
                  <a:txBody>
                    <a:bodyPr/>
                    <a:lstStyle/>
                    <a:p>
                      <a:r>
                        <a:rPr lang="en-GB" dirty="0" smtClean="0"/>
                        <a:t>Number ordered:</a:t>
                      </a:r>
                      <a:endParaRPr lang="en-GB" dirty="0"/>
                    </a:p>
                  </a:txBody>
                  <a:tcPr/>
                </a:tc>
              </a:tr>
              <a:tr h="381885">
                <a:tc>
                  <a:txBody>
                    <a:bodyPr/>
                    <a:lstStyle/>
                    <a:p>
                      <a:r>
                        <a:rPr lang="en-GB" dirty="0" smtClean="0"/>
                        <a:t>Pizza</a:t>
                      </a:r>
                      <a:endParaRPr lang="en-GB" dirty="0"/>
                    </a:p>
                  </a:txBody>
                  <a:tcPr/>
                </a:tc>
                <a:tc>
                  <a:txBody>
                    <a:bodyPr/>
                    <a:lstStyle/>
                    <a:p>
                      <a:r>
                        <a:rPr lang="en-GB" dirty="0" smtClean="0"/>
                        <a:t>10</a:t>
                      </a:r>
                      <a:endParaRPr lang="en-GB" dirty="0"/>
                    </a:p>
                  </a:txBody>
                  <a:tcPr/>
                </a:tc>
              </a:tr>
              <a:tr h="301349">
                <a:tc>
                  <a:txBody>
                    <a:bodyPr/>
                    <a:lstStyle/>
                    <a:p>
                      <a:r>
                        <a:rPr lang="en-GB" dirty="0" smtClean="0"/>
                        <a:t>Baked</a:t>
                      </a:r>
                      <a:r>
                        <a:rPr lang="en-GB" baseline="0" dirty="0" smtClean="0"/>
                        <a:t> potato</a:t>
                      </a:r>
                      <a:endParaRPr lang="en-GB" dirty="0"/>
                    </a:p>
                  </a:txBody>
                  <a:tcPr/>
                </a:tc>
                <a:tc>
                  <a:txBody>
                    <a:bodyPr/>
                    <a:lstStyle/>
                    <a:p>
                      <a:r>
                        <a:rPr lang="en-GB" dirty="0" smtClean="0"/>
                        <a:t>15</a:t>
                      </a:r>
                      <a:endParaRPr lang="en-GB" dirty="0"/>
                    </a:p>
                  </a:txBody>
                  <a:tcPr/>
                </a:tc>
              </a:tr>
              <a:tr h="353306">
                <a:tc>
                  <a:txBody>
                    <a:bodyPr/>
                    <a:lstStyle/>
                    <a:p>
                      <a:r>
                        <a:rPr lang="en-GB" dirty="0" smtClean="0"/>
                        <a:t>Chicken</a:t>
                      </a:r>
                      <a:r>
                        <a:rPr lang="en-GB" baseline="0" dirty="0" smtClean="0"/>
                        <a:t> salad</a:t>
                      </a:r>
                      <a:endParaRPr lang="en-GB" dirty="0"/>
                    </a:p>
                  </a:txBody>
                  <a:tcPr/>
                </a:tc>
                <a:tc>
                  <a:txBody>
                    <a:bodyPr/>
                    <a:lstStyle/>
                    <a:p>
                      <a:r>
                        <a:rPr lang="en-GB" dirty="0" smtClean="0"/>
                        <a:t>25</a:t>
                      </a:r>
                      <a:endParaRPr lang="en-GB" dirty="0"/>
                    </a:p>
                  </a:txBody>
                  <a:tcPr/>
                </a:tc>
              </a:tr>
              <a:tr h="353306">
                <a:tc>
                  <a:txBody>
                    <a:bodyPr/>
                    <a:lstStyle/>
                    <a:p>
                      <a:r>
                        <a:rPr lang="en-GB" dirty="0" smtClean="0"/>
                        <a:t>Cheese</a:t>
                      </a:r>
                      <a:r>
                        <a:rPr lang="en-GB" baseline="0" dirty="0" smtClean="0"/>
                        <a:t> omelette</a:t>
                      </a:r>
                      <a:endParaRPr lang="en-GB" dirty="0"/>
                    </a:p>
                  </a:txBody>
                  <a:tcPr/>
                </a:tc>
                <a:tc>
                  <a:txBody>
                    <a:bodyPr/>
                    <a:lstStyle/>
                    <a:p>
                      <a:r>
                        <a:rPr lang="en-GB" dirty="0" smtClean="0"/>
                        <a:t>30</a:t>
                      </a:r>
                      <a:endParaRPr lang="en-GB" dirty="0"/>
                    </a:p>
                  </a:txBody>
                  <a:tcPr/>
                </a:tc>
              </a:tr>
              <a:tr h="353306">
                <a:tc>
                  <a:txBody>
                    <a:bodyPr/>
                    <a:lstStyle/>
                    <a:p>
                      <a:r>
                        <a:rPr lang="en-GB" dirty="0" smtClean="0"/>
                        <a:t>Ham</a:t>
                      </a:r>
                      <a:r>
                        <a:rPr lang="en-GB" baseline="0" dirty="0" smtClean="0"/>
                        <a:t> </a:t>
                      </a:r>
                      <a:r>
                        <a:rPr lang="en-GB" baseline="0" dirty="0" err="1" smtClean="0"/>
                        <a:t>toastie</a:t>
                      </a:r>
                      <a:endParaRPr lang="en-GB" dirty="0"/>
                    </a:p>
                  </a:txBody>
                  <a:tcPr/>
                </a:tc>
                <a:tc>
                  <a:txBody>
                    <a:bodyPr/>
                    <a:lstStyle/>
                    <a:p>
                      <a:r>
                        <a:rPr lang="en-GB" dirty="0" smtClean="0"/>
                        <a:t>40</a:t>
                      </a:r>
                      <a:endParaRPr lang="en-GB" dirty="0"/>
                    </a:p>
                  </a:txBody>
                  <a:tcPr/>
                </a:tc>
              </a:tr>
            </a:tbl>
          </a:graphicData>
        </a:graphic>
      </p:graphicFrame>
      <p:sp>
        <p:nvSpPr>
          <p:cNvPr id="6" name="TextBox 5"/>
          <p:cNvSpPr txBox="1"/>
          <p:nvPr/>
        </p:nvSpPr>
        <p:spPr>
          <a:xfrm>
            <a:off x="981221" y="3547697"/>
            <a:ext cx="3513505" cy="369332"/>
          </a:xfrm>
          <a:prstGeom prst="rect">
            <a:avLst/>
          </a:prstGeom>
          <a:noFill/>
        </p:spPr>
        <p:txBody>
          <a:bodyPr wrap="square" rtlCol="0">
            <a:spAutoFit/>
          </a:bodyPr>
          <a:lstStyle/>
          <a:p>
            <a:r>
              <a:rPr lang="en-GB" dirty="0" smtClean="0"/>
              <a:t>1.) This y axis should count up in:</a:t>
            </a:r>
            <a:endParaRPr lang="en-GB" dirty="0"/>
          </a:p>
        </p:txBody>
      </p:sp>
      <p:sp>
        <p:nvSpPr>
          <p:cNvPr id="7" name="TextBox 6"/>
          <p:cNvSpPr txBox="1"/>
          <p:nvPr/>
        </p:nvSpPr>
        <p:spPr>
          <a:xfrm>
            <a:off x="4940260" y="3547697"/>
            <a:ext cx="3513505" cy="369332"/>
          </a:xfrm>
          <a:prstGeom prst="rect">
            <a:avLst/>
          </a:prstGeom>
          <a:noFill/>
        </p:spPr>
        <p:txBody>
          <a:bodyPr wrap="square" rtlCol="0">
            <a:spAutoFit/>
          </a:bodyPr>
          <a:lstStyle/>
          <a:p>
            <a:r>
              <a:rPr lang="en-GB" dirty="0"/>
              <a:t>2</a:t>
            </a:r>
            <a:r>
              <a:rPr lang="en-GB" dirty="0" smtClean="0"/>
              <a:t>.) This y axis should count up in:</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20209171"/>
              </p:ext>
            </p:extLst>
          </p:nvPr>
        </p:nvGraphicFramePr>
        <p:xfrm>
          <a:off x="8809147" y="966122"/>
          <a:ext cx="2995554" cy="2574701"/>
        </p:xfrm>
        <a:graphic>
          <a:graphicData uri="http://schemas.openxmlformats.org/drawingml/2006/table">
            <a:tbl>
              <a:tblPr firstRow="1" bandRow="1">
                <a:tableStyleId>{5C22544A-7EE6-4342-B048-85BDC9FD1C3A}</a:tableStyleId>
              </a:tblPr>
              <a:tblGrid>
                <a:gridCol w="1764408"/>
                <a:gridCol w="1231146"/>
              </a:tblGrid>
              <a:tr h="667516">
                <a:tc>
                  <a:txBody>
                    <a:bodyPr/>
                    <a:lstStyle/>
                    <a:p>
                      <a:r>
                        <a:rPr lang="en-GB" dirty="0" smtClean="0"/>
                        <a:t>Colour</a:t>
                      </a:r>
                      <a:r>
                        <a:rPr lang="en-GB" baseline="0" dirty="0" smtClean="0"/>
                        <a:t> of cars in a garage:</a:t>
                      </a:r>
                      <a:endParaRPr lang="en-GB" dirty="0"/>
                    </a:p>
                  </a:txBody>
                  <a:tcPr/>
                </a:tc>
                <a:tc>
                  <a:txBody>
                    <a:bodyPr/>
                    <a:lstStyle/>
                    <a:p>
                      <a:r>
                        <a:rPr lang="en-GB" dirty="0" smtClean="0"/>
                        <a:t>Number:</a:t>
                      </a:r>
                      <a:endParaRPr lang="en-GB" dirty="0"/>
                    </a:p>
                  </a:txBody>
                  <a:tcPr/>
                </a:tc>
              </a:tr>
              <a:tr h="381437">
                <a:tc>
                  <a:txBody>
                    <a:bodyPr/>
                    <a:lstStyle/>
                    <a:p>
                      <a:r>
                        <a:rPr lang="en-GB" dirty="0" smtClean="0"/>
                        <a:t>Red</a:t>
                      </a:r>
                      <a:endParaRPr lang="en-GB" dirty="0"/>
                    </a:p>
                  </a:txBody>
                  <a:tcPr/>
                </a:tc>
                <a:tc>
                  <a:txBody>
                    <a:bodyPr/>
                    <a:lstStyle/>
                    <a:p>
                      <a:r>
                        <a:rPr lang="en-GB" dirty="0" smtClean="0"/>
                        <a:t>10</a:t>
                      </a:r>
                      <a:endParaRPr lang="en-GB" dirty="0"/>
                    </a:p>
                  </a:txBody>
                  <a:tcPr/>
                </a:tc>
              </a:tr>
              <a:tr h="381437">
                <a:tc>
                  <a:txBody>
                    <a:bodyPr/>
                    <a:lstStyle/>
                    <a:p>
                      <a:r>
                        <a:rPr lang="en-GB" dirty="0" smtClean="0"/>
                        <a:t>White</a:t>
                      </a:r>
                      <a:endParaRPr lang="en-GB" dirty="0"/>
                    </a:p>
                  </a:txBody>
                  <a:tcPr/>
                </a:tc>
                <a:tc>
                  <a:txBody>
                    <a:bodyPr/>
                    <a:lstStyle/>
                    <a:p>
                      <a:r>
                        <a:rPr lang="en-GB" dirty="0" smtClean="0"/>
                        <a:t>30</a:t>
                      </a:r>
                      <a:endParaRPr lang="en-GB" dirty="0"/>
                    </a:p>
                  </a:txBody>
                  <a:tcPr/>
                </a:tc>
              </a:tr>
              <a:tr h="381437">
                <a:tc>
                  <a:txBody>
                    <a:bodyPr/>
                    <a:lstStyle/>
                    <a:p>
                      <a:r>
                        <a:rPr lang="en-GB" dirty="0" smtClean="0"/>
                        <a:t>Blue</a:t>
                      </a:r>
                      <a:endParaRPr lang="en-GB" dirty="0"/>
                    </a:p>
                  </a:txBody>
                  <a:tcPr/>
                </a:tc>
                <a:tc>
                  <a:txBody>
                    <a:bodyPr/>
                    <a:lstStyle/>
                    <a:p>
                      <a:r>
                        <a:rPr lang="en-GB" dirty="0" smtClean="0"/>
                        <a:t>40</a:t>
                      </a:r>
                      <a:endParaRPr lang="en-GB" dirty="0"/>
                    </a:p>
                  </a:txBody>
                  <a:tcPr/>
                </a:tc>
              </a:tr>
              <a:tr h="381437">
                <a:tc>
                  <a:txBody>
                    <a:bodyPr/>
                    <a:lstStyle/>
                    <a:p>
                      <a:r>
                        <a:rPr lang="en-GB" dirty="0" smtClean="0"/>
                        <a:t>Black</a:t>
                      </a:r>
                      <a:endParaRPr lang="en-GB" dirty="0"/>
                    </a:p>
                  </a:txBody>
                  <a:tcPr/>
                </a:tc>
                <a:tc>
                  <a:txBody>
                    <a:bodyPr/>
                    <a:lstStyle/>
                    <a:p>
                      <a:r>
                        <a:rPr lang="en-GB" dirty="0" smtClean="0"/>
                        <a:t>50</a:t>
                      </a:r>
                      <a:endParaRPr lang="en-GB" dirty="0"/>
                    </a:p>
                  </a:txBody>
                  <a:tcPr/>
                </a:tc>
              </a:tr>
              <a:tr h="381437">
                <a:tc>
                  <a:txBody>
                    <a:bodyPr/>
                    <a:lstStyle/>
                    <a:p>
                      <a:r>
                        <a:rPr lang="en-GB" dirty="0" smtClean="0"/>
                        <a:t>Yellow</a:t>
                      </a:r>
                      <a:endParaRPr lang="en-GB" dirty="0"/>
                    </a:p>
                  </a:txBody>
                  <a:tcPr/>
                </a:tc>
                <a:tc>
                  <a:txBody>
                    <a:bodyPr/>
                    <a:lstStyle/>
                    <a:p>
                      <a:r>
                        <a:rPr lang="en-GB" dirty="0" smtClean="0"/>
                        <a:t>40</a:t>
                      </a:r>
                      <a:endParaRPr lang="en-GB" dirty="0"/>
                    </a:p>
                  </a:txBody>
                  <a:tcPr/>
                </a:tc>
              </a:tr>
            </a:tbl>
          </a:graphicData>
        </a:graphic>
      </p:graphicFrame>
      <p:sp>
        <p:nvSpPr>
          <p:cNvPr id="9" name="TextBox 8"/>
          <p:cNvSpPr txBox="1"/>
          <p:nvPr/>
        </p:nvSpPr>
        <p:spPr>
          <a:xfrm>
            <a:off x="8678495" y="3547697"/>
            <a:ext cx="3513505" cy="369332"/>
          </a:xfrm>
          <a:prstGeom prst="rect">
            <a:avLst/>
          </a:prstGeom>
          <a:noFill/>
        </p:spPr>
        <p:txBody>
          <a:bodyPr wrap="square" rtlCol="0">
            <a:spAutoFit/>
          </a:bodyPr>
          <a:lstStyle/>
          <a:p>
            <a:r>
              <a:rPr lang="en-GB" dirty="0" smtClean="0"/>
              <a:t>3.) This y axis should count up in:</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774067470"/>
              </p:ext>
            </p:extLst>
          </p:nvPr>
        </p:nvGraphicFramePr>
        <p:xfrm>
          <a:off x="936144" y="4019787"/>
          <a:ext cx="3603658" cy="2471945"/>
        </p:xfrm>
        <a:graphic>
          <a:graphicData uri="http://schemas.openxmlformats.org/drawingml/2006/table">
            <a:tbl>
              <a:tblPr firstRow="1" bandRow="1">
                <a:tableStyleId>{5C22544A-7EE6-4342-B048-85BDC9FD1C3A}</a:tableStyleId>
              </a:tblPr>
              <a:tblGrid>
                <a:gridCol w="1801829"/>
                <a:gridCol w="1801829"/>
              </a:tblGrid>
              <a:tr h="498788">
                <a:tc>
                  <a:txBody>
                    <a:bodyPr/>
                    <a:lstStyle/>
                    <a:p>
                      <a:r>
                        <a:rPr lang="en-GB" dirty="0" smtClean="0"/>
                        <a:t>Trees in a park</a:t>
                      </a:r>
                      <a:r>
                        <a:rPr lang="en-GB" baseline="0" dirty="0" smtClean="0"/>
                        <a:t>:</a:t>
                      </a:r>
                      <a:endParaRPr lang="en-GB" dirty="0"/>
                    </a:p>
                  </a:txBody>
                  <a:tcPr/>
                </a:tc>
                <a:tc>
                  <a:txBody>
                    <a:bodyPr/>
                    <a:lstStyle/>
                    <a:p>
                      <a:r>
                        <a:rPr lang="en-GB" dirty="0" smtClean="0"/>
                        <a:t>Number:</a:t>
                      </a:r>
                      <a:endParaRPr lang="en-GB" dirty="0"/>
                    </a:p>
                  </a:txBody>
                  <a:tcPr/>
                </a:tc>
              </a:tr>
              <a:tr h="368825">
                <a:tc>
                  <a:txBody>
                    <a:bodyPr/>
                    <a:lstStyle/>
                    <a:p>
                      <a:r>
                        <a:rPr lang="en-GB" dirty="0" smtClean="0"/>
                        <a:t>Birch</a:t>
                      </a:r>
                      <a:endParaRPr lang="en-GB" dirty="0"/>
                    </a:p>
                  </a:txBody>
                  <a:tcPr/>
                </a:tc>
                <a:tc>
                  <a:txBody>
                    <a:bodyPr/>
                    <a:lstStyle/>
                    <a:p>
                      <a:r>
                        <a:rPr lang="en-GB" dirty="0" smtClean="0"/>
                        <a:t>4</a:t>
                      </a:r>
                      <a:endParaRPr lang="en-GB" dirty="0"/>
                    </a:p>
                  </a:txBody>
                  <a:tcPr/>
                </a:tc>
              </a:tr>
              <a:tr h="291043">
                <a:tc>
                  <a:txBody>
                    <a:bodyPr/>
                    <a:lstStyle/>
                    <a:p>
                      <a:r>
                        <a:rPr lang="en-GB" dirty="0" smtClean="0"/>
                        <a:t>Palm</a:t>
                      </a:r>
                      <a:endParaRPr lang="en-GB" dirty="0"/>
                    </a:p>
                  </a:txBody>
                  <a:tcPr/>
                </a:tc>
                <a:tc>
                  <a:txBody>
                    <a:bodyPr/>
                    <a:lstStyle/>
                    <a:p>
                      <a:r>
                        <a:rPr lang="en-GB" dirty="0" smtClean="0"/>
                        <a:t>12</a:t>
                      </a:r>
                      <a:endParaRPr lang="en-GB" dirty="0"/>
                    </a:p>
                  </a:txBody>
                  <a:tcPr/>
                </a:tc>
              </a:tr>
              <a:tr h="341224">
                <a:tc>
                  <a:txBody>
                    <a:bodyPr/>
                    <a:lstStyle/>
                    <a:p>
                      <a:r>
                        <a:rPr lang="en-GB" dirty="0" smtClean="0"/>
                        <a:t>Oak</a:t>
                      </a:r>
                      <a:endParaRPr lang="en-GB" dirty="0"/>
                    </a:p>
                  </a:txBody>
                  <a:tcPr/>
                </a:tc>
                <a:tc>
                  <a:txBody>
                    <a:bodyPr/>
                    <a:lstStyle/>
                    <a:p>
                      <a:r>
                        <a:rPr lang="en-GB" dirty="0" smtClean="0"/>
                        <a:t>24</a:t>
                      </a:r>
                      <a:endParaRPr lang="en-GB" dirty="0"/>
                    </a:p>
                  </a:txBody>
                  <a:tcPr/>
                </a:tc>
              </a:tr>
              <a:tr h="341224">
                <a:tc>
                  <a:txBody>
                    <a:bodyPr/>
                    <a:lstStyle/>
                    <a:p>
                      <a:r>
                        <a:rPr lang="en-GB" dirty="0" smtClean="0"/>
                        <a:t>Fir</a:t>
                      </a:r>
                      <a:endParaRPr lang="en-GB" dirty="0"/>
                    </a:p>
                  </a:txBody>
                  <a:tcPr/>
                </a:tc>
                <a:tc>
                  <a:txBody>
                    <a:bodyPr/>
                    <a:lstStyle/>
                    <a:p>
                      <a:r>
                        <a:rPr lang="en-GB" dirty="0" smtClean="0"/>
                        <a:t>36</a:t>
                      </a:r>
                      <a:endParaRPr lang="en-GB" dirty="0"/>
                    </a:p>
                  </a:txBody>
                  <a:tcPr/>
                </a:tc>
              </a:tr>
              <a:tr h="341224">
                <a:tc>
                  <a:txBody>
                    <a:bodyPr/>
                    <a:lstStyle/>
                    <a:p>
                      <a:r>
                        <a:rPr lang="en-GB" dirty="0" smtClean="0"/>
                        <a:t>Pine</a:t>
                      </a:r>
                      <a:endParaRPr lang="en-GB" dirty="0"/>
                    </a:p>
                  </a:txBody>
                  <a:tcPr/>
                </a:tc>
                <a:tc>
                  <a:txBody>
                    <a:bodyPr/>
                    <a:lstStyle/>
                    <a:p>
                      <a:r>
                        <a:rPr lang="en-GB" dirty="0" smtClean="0"/>
                        <a:t>8</a:t>
                      </a:r>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15249473"/>
              </p:ext>
            </p:extLst>
          </p:nvPr>
        </p:nvGraphicFramePr>
        <p:xfrm>
          <a:off x="4935032" y="4019787"/>
          <a:ext cx="3603658" cy="2471945"/>
        </p:xfrm>
        <a:graphic>
          <a:graphicData uri="http://schemas.openxmlformats.org/drawingml/2006/table">
            <a:tbl>
              <a:tblPr firstRow="1" bandRow="1">
                <a:tableStyleId>{5C22544A-7EE6-4342-B048-85BDC9FD1C3A}</a:tableStyleId>
              </a:tblPr>
              <a:tblGrid>
                <a:gridCol w="1801829"/>
                <a:gridCol w="1801829"/>
              </a:tblGrid>
              <a:tr h="498788">
                <a:tc>
                  <a:txBody>
                    <a:bodyPr/>
                    <a:lstStyle/>
                    <a:p>
                      <a:r>
                        <a:rPr lang="en-GB" dirty="0" smtClean="0"/>
                        <a:t>Favourite holidays:</a:t>
                      </a:r>
                      <a:endParaRPr lang="en-GB" dirty="0"/>
                    </a:p>
                  </a:txBody>
                  <a:tcPr/>
                </a:tc>
                <a:tc>
                  <a:txBody>
                    <a:bodyPr/>
                    <a:lstStyle/>
                    <a:p>
                      <a:r>
                        <a:rPr lang="en-GB" dirty="0" smtClean="0"/>
                        <a:t>Number who like it:</a:t>
                      </a:r>
                      <a:endParaRPr lang="en-GB" dirty="0"/>
                    </a:p>
                  </a:txBody>
                  <a:tcPr/>
                </a:tc>
              </a:tr>
              <a:tr h="368825">
                <a:tc>
                  <a:txBody>
                    <a:bodyPr/>
                    <a:lstStyle/>
                    <a:p>
                      <a:r>
                        <a:rPr lang="en-GB" dirty="0" smtClean="0"/>
                        <a:t>Beach</a:t>
                      </a:r>
                      <a:endParaRPr lang="en-GB" dirty="0"/>
                    </a:p>
                  </a:txBody>
                  <a:tcPr/>
                </a:tc>
                <a:tc>
                  <a:txBody>
                    <a:bodyPr/>
                    <a:lstStyle/>
                    <a:p>
                      <a:r>
                        <a:rPr lang="en-GB" dirty="0" smtClean="0"/>
                        <a:t>16</a:t>
                      </a:r>
                      <a:endParaRPr lang="en-GB" dirty="0"/>
                    </a:p>
                  </a:txBody>
                  <a:tcPr/>
                </a:tc>
              </a:tr>
              <a:tr h="291043">
                <a:tc>
                  <a:txBody>
                    <a:bodyPr/>
                    <a:lstStyle/>
                    <a:p>
                      <a:r>
                        <a:rPr lang="en-GB" dirty="0" smtClean="0"/>
                        <a:t>City</a:t>
                      </a:r>
                      <a:endParaRPr lang="en-GB" dirty="0"/>
                    </a:p>
                  </a:txBody>
                  <a:tcPr/>
                </a:tc>
                <a:tc>
                  <a:txBody>
                    <a:bodyPr/>
                    <a:lstStyle/>
                    <a:p>
                      <a:r>
                        <a:rPr lang="en-GB" dirty="0" smtClean="0"/>
                        <a:t>32</a:t>
                      </a:r>
                      <a:endParaRPr lang="en-GB" dirty="0"/>
                    </a:p>
                  </a:txBody>
                  <a:tcPr/>
                </a:tc>
              </a:tr>
              <a:tr h="341224">
                <a:tc>
                  <a:txBody>
                    <a:bodyPr/>
                    <a:lstStyle/>
                    <a:p>
                      <a:r>
                        <a:rPr lang="en-GB" dirty="0" smtClean="0"/>
                        <a:t>Camping</a:t>
                      </a:r>
                      <a:endParaRPr lang="en-GB" dirty="0"/>
                    </a:p>
                  </a:txBody>
                  <a:tcPr/>
                </a:tc>
                <a:tc>
                  <a:txBody>
                    <a:bodyPr/>
                    <a:lstStyle/>
                    <a:p>
                      <a:r>
                        <a:rPr lang="en-GB" dirty="0" smtClean="0"/>
                        <a:t>24</a:t>
                      </a:r>
                      <a:endParaRPr lang="en-GB" dirty="0"/>
                    </a:p>
                  </a:txBody>
                  <a:tcPr/>
                </a:tc>
              </a:tr>
              <a:tr h="341224">
                <a:tc>
                  <a:txBody>
                    <a:bodyPr/>
                    <a:lstStyle/>
                    <a:p>
                      <a:r>
                        <a:rPr lang="en-GB" dirty="0" smtClean="0"/>
                        <a:t>Caravan</a:t>
                      </a:r>
                      <a:endParaRPr lang="en-GB" dirty="0"/>
                    </a:p>
                  </a:txBody>
                  <a:tcPr/>
                </a:tc>
                <a:tc>
                  <a:txBody>
                    <a:bodyPr/>
                    <a:lstStyle/>
                    <a:p>
                      <a:r>
                        <a:rPr lang="en-GB" dirty="0" smtClean="0"/>
                        <a:t>40</a:t>
                      </a:r>
                      <a:endParaRPr lang="en-GB" dirty="0"/>
                    </a:p>
                  </a:txBody>
                  <a:tcPr/>
                </a:tc>
              </a:tr>
              <a:tr h="341224">
                <a:tc>
                  <a:txBody>
                    <a:bodyPr/>
                    <a:lstStyle/>
                    <a:p>
                      <a:r>
                        <a:rPr lang="en-GB" dirty="0" smtClean="0"/>
                        <a:t>Disneyland</a:t>
                      </a:r>
                      <a:endParaRPr lang="en-GB" dirty="0"/>
                    </a:p>
                  </a:txBody>
                  <a:tcPr/>
                </a:tc>
                <a:tc>
                  <a:txBody>
                    <a:bodyPr/>
                    <a:lstStyle/>
                    <a:p>
                      <a:r>
                        <a:rPr lang="en-GB" dirty="0" smtClean="0"/>
                        <a:t>56</a:t>
                      </a:r>
                      <a:endParaRPr lang="en-GB"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18392066"/>
              </p:ext>
            </p:extLst>
          </p:nvPr>
        </p:nvGraphicFramePr>
        <p:xfrm>
          <a:off x="8633418" y="4019787"/>
          <a:ext cx="3266662" cy="2471945"/>
        </p:xfrm>
        <a:graphic>
          <a:graphicData uri="http://schemas.openxmlformats.org/drawingml/2006/table">
            <a:tbl>
              <a:tblPr firstRow="1" bandRow="1">
                <a:tableStyleId>{5C22544A-7EE6-4342-B048-85BDC9FD1C3A}</a:tableStyleId>
              </a:tblPr>
              <a:tblGrid>
                <a:gridCol w="1978774"/>
                <a:gridCol w="1287888"/>
              </a:tblGrid>
              <a:tr h="498788">
                <a:tc>
                  <a:txBody>
                    <a:bodyPr/>
                    <a:lstStyle/>
                    <a:p>
                      <a:r>
                        <a:rPr lang="en-GB" baseline="0" dirty="0" smtClean="0"/>
                        <a:t>Hair colours in school:</a:t>
                      </a:r>
                      <a:endParaRPr lang="en-GB" dirty="0"/>
                    </a:p>
                  </a:txBody>
                  <a:tcPr/>
                </a:tc>
                <a:tc>
                  <a:txBody>
                    <a:bodyPr/>
                    <a:lstStyle/>
                    <a:p>
                      <a:r>
                        <a:rPr lang="en-GB" dirty="0" smtClean="0"/>
                        <a:t>Number:</a:t>
                      </a:r>
                      <a:endParaRPr lang="en-GB" dirty="0"/>
                    </a:p>
                  </a:txBody>
                  <a:tcPr/>
                </a:tc>
              </a:tr>
              <a:tr h="368825">
                <a:tc>
                  <a:txBody>
                    <a:bodyPr/>
                    <a:lstStyle/>
                    <a:p>
                      <a:r>
                        <a:rPr lang="en-GB" dirty="0" smtClean="0"/>
                        <a:t>Blonde</a:t>
                      </a:r>
                      <a:endParaRPr lang="en-GB" dirty="0"/>
                    </a:p>
                  </a:txBody>
                  <a:tcPr/>
                </a:tc>
                <a:tc>
                  <a:txBody>
                    <a:bodyPr/>
                    <a:lstStyle/>
                    <a:p>
                      <a:r>
                        <a:rPr lang="en-GB" dirty="0" smtClean="0"/>
                        <a:t>9</a:t>
                      </a:r>
                      <a:endParaRPr lang="en-GB" dirty="0"/>
                    </a:p>
                  </a:txBody>
                  <a:tcPr/>
                </a:tc>
              </a:tr>
              <a:tr h="291043">
                <a:tc>
                  <a:txBody>
                    <a:bodyPr/>
                    <a:lstStyle/>
                    <a:p>
                      <a:r>
                        <a:rPr lang="en-GB" dirty="0" smtClean="0"/>
                        <a:t>Brown</a:t>
                      </a:r>
                      <a:endParaRPr lang="en-GB" dirty="0"/>
                    </a:p>
                  </a:txBody>
                  <a:tcPr/>
                </a:tc>
                <a:tc>
                  <a:txBody>
                    <a:bodyPr/>
                    <a:lstStyle/>
                    <a:p>
                      <a:r>
                        <a:rPr lang="en-GB" dirty="0" smtClean="0"/>
                        <a:t>18</a:t>
                      </a:r>
                      <a:endParaRPr lang="en-GB" dirty="0"/>
                    </a:p>
                  </a:txBody>
                  <a:tcPr/>
                </a:tc>
              </a:tr>
              <a:tr h="341224">
                <a:tc>
                  <a:txBody>
                    <a:bodyPr/>
                    <a:lstStyle/>
                    <a:p>
                      <a:r>
                        <a:rPr lang="en-GB" dirty="0" smtClean="0"/>
                        <a:t>Red</a:t>
                      </a:r>
                      <a:endParaRPr lang="en-GB" dirty="0"/>
                    </a:p>
                  </a:txBody>
                  <a:tcPr/>
                </a:tc>
                <a:tc>
                  <a:txBody>
                    <a:bodyPr/>
                    <a:lstStyle/>
                    <a:p>
                      <a:r>
                        <a:rPr lang="en-GB" dirty="0" smtClean="0"/>
                        <a:t>6</a:t>
                      </a:r>
                      <a:endParaRPr lang="en-GB" dirty="0"/>
                    </a:p>
                  </a:txBody>
                  <a:tcPr/>
                </a:tc>
              </a:tr>
              <a:tr h="341224">
                <a:tc>
                  <a:txBody>
                    <a:bodyPr/>
                    <a:lstStyle/>
                    <a:p>
                      <a:r>
                        <a:rPr lang="en-GB" dirty="0" smtClean="0"/>
                        <a:t>Dark</a:t>
                      </a:r>
                      <a:r>
                        <a:rPr lang="en-GB" baseline="0" dirty="0" smtClean="0"/>
                        <a:t> brown</a:t>
                      </a:r>
                      <a:endParaRPr lang="en-GB" dirty="0"/>
                    </a:p>
                  </a:txBody>
                  <a:tcPr/>
                </a:tc>
                <a:tc>
                  <a:txBody>
                    <a:bodyPr/>
                    <a:lstStyle/>
                    <a:p>
                      <a:r>
                        <a:rPr lang="en-GB" dirty="0" smtClean="0"/>
                        <a:t>15</a:t>
                      </a:r>
                      <a:endParaRPr lang="en-GB" dirty="0"/>
                    </a:p>
                  </a:txBody>
                  <a:tcPr/>
                </a:tc>
              </a:tr>
              <a:tr h="341224">
                <a:tc>
                  <a:txBody>
                    <a:bodyPr/>
                    <a:lstStyle/>
                    <a:p>
                      <a:r>
                        <a:rPr lang="en-GB" dirty="0" smtClean="0"/>
                        <a:t>Black</a:t>
                      </a:r>
                      <a:endParaRPr lang="en-GB" dirty="0"/>
                    </a:p>
                  </a:txBody>
                  <a:tcPr/>
                </a:tc>
                <a:tc>
                  <a:txBody>
                    <a:bodyPr/>
                    <a:lstStyle/>
                    <a:p>
                      <a:r>
                        <a:rPr lang="en-GB" dirty="0" smtClean="0"/>
                        <a:t>12</a:t>
                      </a:r>
                      <a:endParaRPr lang="en-GB" dirty="0"/>
                    </a:p>
                  </a:txBody>
                  <a:tcPr/>
                </a:tc>
              </a:tr>
            </a:tbl>
          </a:graphicData>
        </a:graphic>
      </p:graphicFrame>
      <p:sp>
        <p:nvSpPr>
          <p:cNvPr id="13" name="TextBox 12"/>
          <p:cNvSpPr txBox="1"/>
          <p:nvPr/>
        </p:nvSpPr>
        <p:spPr>
          <a:xfrm>
            <a:off x="936144" y="6488668"/>
            <a:ext cx="3513505" cy="369332"/>
          </a:xfrm>
          <a:prstGeom prst="rect">
            <a:avLst/>
          </a:prstGeom>
          <a:noFill/>
        </p:spPr>
        <p:txBody>
          <a:bodyPr wrap="square" rtlCol="0">
            <a:spAutoFit/>
          </a:bodyPr>
          <a:lstStyle/>
          <a:p>
            <a:r>
              <a:rPr lang="en-GB" dirty="0"/>
              <a:t>4</a:t>
            </a:r>
            <a:r>
              <a:rPr lang="en-GB" dirty="0" smtClean="0"/>
              <a:t>.) This y axis should count up in:</a:t>
            </a:r>
            <a:endParaRPr lang="en-GB" dirty="0"/>
          </a:p>
        </p:txBody>
      </p:sp>
      <p:sp>
        <p:nvSpPr>
          <p:cNvPr id="14" name="TextBox 13"/>
          <p:cNvSpPr txBox="1"/>
          <p:nvPr/>
        </p:nvSpPr>
        <p:spPr>
          <a:xfrm>
            <a:off x="4980108" y="6488668"/>
            <a:ext cx="3513505" cy="369332"/>
          </a:xfrm>
          <a:prstGeom prst="rect">
            <a:avLst/>
          </a:prstGeom>
          <a:noFill/>
        </p:spPr>
        <p:txBody>
          <a:bodyPr wrap="square" rtlCol="0">
            <a:spAutoFit/>
          </a:bodyPr>
          <a:lstStyle/>
          <a:p>
            <a:r>
              <a:rPr lang="en-GB" dirty="0"/>
              <a:t>5</a:t>
            </a:r>
            <a:r>
              <a:rPr lang="en-GB" dirty="0" smtClean="0"/>
              <a:t>.) This y axis should count up in:</a:t>
            </a:r>
            <a:endParaRPr lang="en-GB" dirty="0"/>
          </a:p>
        </p:txBody>
      </p:sp>
      <p:sp>
        <p:nvSpPr>
          <p:cNvPr id="15" name="TextBox 14"/>
          <p:cNvSpPr txBox="1"/>
          <p:nvPr/>
        </p:nvSpPr>
        <p:spPr>
          <a:xfrm>
            <a:off x="8583766" y="6488668"/>
            <a:ext cx="3513505" cy="369332"/>
          </a:xfrm>
          <a:prstGeom prst="rect">
            <a:avLst/>
          </a:prstGeom>
          <a:noFill/>
        </p:spPr>
        <p:txBody>
          <a:bodyPr wrap="square" rtlCol="0">
            <a:spAutoFit/>
          </a:bodyPr>
          <a:lstStyle/>
          <a:p>
            <a:r>
              <a:rPr lang="en-GB" dirty="0"/>
              <a:t>6</a:t>
            </a:r>
            <a:r>
              <a:rPr lang="en-GB" dirty="0" smtClean="0"/>
              <a:t>.) This y axis should count up in:</a:t>
            </a:r>
            <a:endParaRPr lang="en-GB" dirty="0"/>
          </a:p>
        </p:txBody>
      </p:sp>
    </p:spTree>
    <p:extLst>
      <p:ext uri="{BB962C8B-B14F-4D97-AF65-F5344CB8AC3E}">
        <p14:creationId xmlns:p14="http://schemas.microsoft.com/office/powerpoint/2010/main" val="351820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32" y="124576"/>
            <a:ext cx="10178322" cy="1492132"/>
          </a:xfrm>
        </p:spPr>
        <p:txBody>
          <a:bodyPr>
            <a:noAutofit/>
          </a:bodyPr>
          <a:lstStyle/>
          <a:p>
            <a:r>
              <a:rPr lang="en-GB" sz="2400" dirty="0" smtClean="0"/>
              <a:t>Challenge 2: Think of appropriate scales for the following sets of data. </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1392278352"/>
              </p:ext>
            </p:extLst>
          </p:nvPr>
        </p:nvGraphicFramePr>
        <p:xfrm>
          <a:off x="981221" y="972994"/>
          <a:ext cx="3603658" cy="2471945"/>
        </p:xfrm>
        <a:graphic>
          <a:graphicData uri="http://schemas.openxmlformats.org/drawingml/2006/table">
            <a:tbl>
              <a:tblPr firstRow="1" bandRow="1">
                <a:tableStyleId>{5C22544A-7EE6-4342-B048-85BDC9FD1C3A}</a:tableStyleId>
              </a:tblPr>
              <a:tblGrid>
                <a:gridCol w="1801829"/>
                <a:gridCol w="1801829"/>
              </a:tblGrid>
              <a:tr h="498788">
                <a:tc>
                  <a:txBody>
                    <a:bodyPr/>
                    <a:lstStyle/>
                    <a:p>
                      <a:r>
                        <a:rPr lang="en-GB" dirty="0" smtClean="0"/>
                        <a:t>Favourite</a:t>
                      </a:r>
                      <a:r>
                        <a:rPr lang="en-GB" baseline="0" dirty="0" smtClean="0"/>
                        <a:t> animals:</a:t>
                      </a:r>
                      <a:endParaRPr lang="en-GB" dirty="0"/>
                    </a:p>
                  </a:txBody>
                  <a:tcPr/>
                </a:tc>
                <a:tc>
                  <a:txBody>
                    <a:bodyPr/>
                    <a:lstStyle/>
                    <a:p>
                      <a:r>
                        <a:rPr lang="en-GB" dirty="0" smtClean="0"/>
                        <a:t>Number who like it:</a:t>
                      </a:r>
                      <a:endParaRPr lang="en-GB" dirty="0"/>
                    </a:p>
                  </a:txBody>
                  <a:tcPr/>
                </a:tc>
              </a:tr>
              <a:tr h="368825">
                <a:tc>
                  <a:txBody>
                    <a:bodyPr/>
                    <a:lstStyle/>
                    <a:p>
                      <a:r>
                        <a:rPr lang="en-GB" dirty="0" smtClean="0"/>
                        <a:t>Polar bear</a:t>
                      </a:r>
                      <a:endParaRPr lang="en-GB" dirty="0"/>
                    </a:p>
                  </a:txBody>
                  <a:tcPr/>
                </a:tc>
                <a:tc>
                  <a:txBody>
                    <a:bodyPr/>
                    <a:lstStyle/>
                    <a:p>
                      <a:r>
                        <a:rPr lang="en-GB" dirty="0" smtClean="0"/>
                        <a:t>21</a:t>
                      </a:r>
                      <a:endParaRPr lang="en-GB" dirty="0"/>
                    </a:p>
                  </a:txBody>
                  <a:tcPr/>
                </a:tc>
              </a:tr>
              <a:tr h="291043">
                <a:tc>
                  <a:txBody>
                    <a:bodyPr/>
                    <a:lstStyle/>
                    <a:p>
                      <a:r>
                        <a:rPr lang="en-GB" dirty="0" smtClean="0"/>
                        <a:t>Giraffe</a:t>
                      </a:r>
                      <a:endParaRPr lang="en-GB" dirty="0"/>
                    </a:p>
                  </a:txBody>
                  <a:tcPr/>
                </a:tc>
                <a:tc>
                  <a:txBody>
                    <a:bodyPr/>
                    <a:lstStyle/>
                    <a:p>
                      <a:r>
                        <a:rPr lang="en-GB" dirty="0" smtClean="0"/>
                        <a:t>14</a:t>
                      </a:r>
                      <a:endParaRPr lang="en-GB" dirty="0"/>
                    </a:p>
                  </a:txBody>
                  <a:tcPr/>
                </a:tc>
              </a:tr>
              <a:tr h="341224">
                <a:tc>
                  <a:txBody>
                    <a:bodyPr/>
                    <a:lstStyle/>
                    <a:p>
                      <a:r>
                        <a:rPr lang="en-GB" dirty="0" smtClean="0"/>
                        <a:t>Elephant</a:t>
                      </a:r>
                      <a:endParaRPr lang="en-GB" dirty="0"/>
                    </a:p>
                  </a:txBody>
                  <a:tcPr/>
                </a:tc>
                <a:tc>
                  <a:txBody>
                    <a:bodyPr/>
                    <a:lstStyle/>
                    <a:p>
                      <a:r>
                        <a:rPr lang="en-GB" dirty="0" smtClean="0"/>
                        <a:t>70</a:t>
                      </a:r>
                      <a:endParaRPr lang="en-GB" dirty="0"/>
                    </a:p>
                  </a:txBody>
                  <a:tcPr/>
                </a:tc>
              </a:tr>
              <a:tr h="341224">
                <a:tc>
                  <a:txBody>
                    <a:bodyPr/>
                    <a:lstStyle/>
                    <a:p>
                      <a:r>
                        <a:rPr lang="en-GB" dirty="0" smtClean="0"/>
                        <a:t>Brown</a:t>
                      </a:r>
                      <a:r>
                        <a:rPr lang="en-GB" baseline="0" dirty="0" smtClean="0"/>
                        <a:t> bear</a:t>
                      </a:r>
                      <a:endParaRPr lang="en-GB" dirty="0"/>
                    </a:p>
                  </a:txBody>
                  <a:tcPr/>
                </a:tc>
                <a:tc>
                  <a:txBody>
                    <a:bodyPr/>
                    <a:lstStyle/>
                    <a:p>
                      <a:r>
                        <a:rPr lang="en-GB" dirty="0" smtClean="0"/>
                        <a:t>49</a:t>
                      </a:r>
                      <a:endParaRPr lang="en-GB" dirty="0"/>
                    </a:p>
                  </a:txBody>
                  <a:tcPr/>
                </a:tc>
              </a:tr>
              <a:tr h="341224">
                <a:tc>
                  <a:txBody>
                    <a:bodyPr/>
                    <a:lstStyle/>
                    <a:p>
                      <a:r>
                        <a:rPr lang="en-GB" dirty="0" smtClean="0"/>
                        <a:t>Dolphin</a:t>
                      </a:r>
                      <a:endParaRPr lang="en-GB" dirty="0"/>
                    </a:p>
                  </a:txBody>
                  <a:tcPr/>
                </a:tc>
                <a:tc>
                  <a:txBody>
                    <a:bodyPr/>
                    <a:lstStyle/>
                    <a:p>
                      <a:r>
                        <a:rPr lang="en-GB" dirty="0" smtClean="0"/>
                        <a:t>28</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2644023"/>
              </p:ext>
            </p:extLst>
          </p:nvPr>
        </p:nvGraphicFramePr>
        <p:xfrm>
          <a:off x="5048516" y="972994"/>
          <a:ext cx="3296994" cy="2485005"/>
        </p:xfrm>
        <a:graphic>
          <a:graphicData uri="http://schemas.openxmlformats.org/drawingml/2006/table">
            <a:tbl>
              <a:tblPr firstRow="1" bandRow="1">
                <a:tableStyleId>{5C22544A-7EE6-4342-B048-85BDC9FD1C3A}</a:tableStyleId>
              </a:tblPr>
              <a:tblGrid>
                <a:gridCol w="2047742"/>
                <a:gridCol w="1249252"/>
              </a:tblGrid>
              <a:tr h="516450">
                <a:tc>
                  <a:txBody>
                    <a:bodyPr/>
                    <a:lstStyle/>
                    <a:p>
                      <a:r>
                        <a:rPr lang="en-GB" dirty="0" smtClean="0"/>
                        <a:t>Meal choices</a:t>
                      </a:r>
                      <a:r>
                        <a:rPr lang="en-GB" baseline="0" dirty="0" smtClean="0"/>
                        <a:t> for lunch:</a:t>
                      </a:r>
                      <a:endParaRPr lang="en-GB" dirty="0"/>
                    </a:p>
                  </a:txBody>
                  <a:tcPr/>
                </a:tc>
                <a:tc>
                  <a:txBody>
                    <a:bodyPr/>
                    <a:lstStyle/>
                    <a:p>
                      <a:r>
                        <a:rPr lang="en-GB" dirty="0" smtClean="0"/>
                        <a:t>Number ordered:</a:t>
                      </a:r>
                      <a:endParaRPr lang="en-GB" dirty="0"/>
                    </a:p>
                  </a:txBody>
                  <a:tcPr/>
                </a:tc>
              </a:tr>
              <a:tr h="381885">
                <a:tc>
                  <a:txBody>
                    <a:bodyPr/>
                    <a:lstStyle/>
                    <a:p>
                      <a:r>
                        <a:rPr lang="en-GB" dirty="0" smtClean="0"/>
                        <a:t>Pizza</a:t>
                      </a:r>
                      <a:endParaRPr lang="en-GB" dirty="0"/>
                    </a:p>
                  </a:txBody>
                  <a:tcPr/>
                </a:tc>
                <a:tc>
                  <a:txBody>
                    <a:bodyPr/>
                    <a:lstStyle/>
                    <a:p>
                      <a:r>
                        <a:rPr lang="en-GB" dirty="0" smtClean="0"/>
                        <a:t>18</a:t>
                      </a:r>
                      <a:endParaRPr lang="en-GB" dirty="0"/>
                    </a:p>
                  </a:txBody>
                  <a:tcPr/>
                </a:tc>
              </a:tr>
              <a:tr h="301349">
                <a:tc>
                  <a:txBody>
                    <a:bodyPr/>
                    <a:lstStyle/>
                    <a:p>
                      <a:r>
                        <a:rPr lang="en-GB" dirty="0" smtClean="0"/>
                        <a:t>Baked</a:t>
                      </a:r>
                      <a:r>
                        <a:rPr lang="en-GB" baseline="0" dirty="0" smtClean="0"/>
                        <a:t> potato</a:t>
                      </a:r>
                      <a:endParaRPr lang="en-GB" dirty="0"/>
                    </a:p>
                  </a:txBody>
                  <a:tcPr/>
                </a:tc>
                <a:tc>
                  <a:txBody>
                    <a:bodyPr/>
                    <a:lstStyle/>
                    <a:p>
                      <a:r>
                        <a:rPr lang="en-GB" dirty="0" smtClean="0"/>
                        <a:t>9</a:t>
                      </a:r>
                      <a:endParaRPr lang="en-GB" dirty="0"/>
                    </a:p>
                  </a:txBody>
                  <a:tcPr/>
                </a:tc>
              </a:tr>
              <a:tr h="353306">
                <a:tc>
                  <a:txBody>
                    <a:bodyPr/>
                    <a:lstStyle/>
                    <a:p>
                      <a:r>
                        <a:rPr lang="en-GB" dirty="0" smtClean="0"/>
                        <a:t>Chicken</a:t>
                      </a:r>
                      <a:r>
                        <a:rPr lang="en-GB" baseline="0" dirty="0" smtClean="0"/>
                        <a:t> salad</a:t>
                      </a:r>
                      <a:endParaRPr lang="en-GB" dirty="0"/>
                    </a:p>
                  </a:txBody>
                  <a:tcPr/>
                </a:tc>
                <a:tc>
                  <a:txBody>
                    <a:bodyPr/>
                    <a:lstStyle/>
                    <a:p>
                      <a:r>
                        <a:rPr lang="en-GB" dirty="0" smtClean="0"/>
                        <a:t>9</a:t>
                      </a:r>
                      <a:endParaRPr lang="en-GB" dirty="0"/>
                    </a:p>
                  </a:txBody>
                  <a:tcPr/>
                </a:tc>
              </a:tr>
              <a:tr h="353306">
                <a:tc>
                  <a:txBody>
                    <a:bodyPr/>
                    <a:lstStyle/>
                    <a:p>
                      <a:r>
                        <a:rPr lang="en-GB" dirty="0" smtClean="0"/>
                        <a:t>Cheese</a:t>
                      </a:r>
                      <a:r>
                        <a:rPr lang="en-GB" baseline="0" dirty="0" smtClean="0"/>
                        <a:t> omelette</a:t>
                      </a:r>
                      <a:endParaRPr lang="en-GB" dirty="0"/>
                    </a:p>
                  </a:txBody>
                  <a:tcPr/>
                </a:tc>
                <a:tc>
                  <a:txBody>
                    <a:bodyPr/>
                    <a:lstStyle/>
                    <a:p>
                      <a:r>
                        <a:rPr lang="en-GB" dirty="0" smtClean="0"/>
                        <a:t>27</a:t>
                      </a:r>
                      <a:endParaRPr lang="en-GB" dirty="0"/>
                    </a:p>
                  </a:txBody>
                  <a:tcPr/>
                </a:tc>
              </a:tr>
              <a:tr h="353306">
                <a:tc>
                  <a:txBody>
                    <a:bodyPr/>
                    <a:lstStyle/>
                    <a:p>
                      <a:r>
                        <a:rPr lang="en-GB" dirty="0" smtClean="0"/>
                        <a:t>Ham</a:t>
                      </a:r>
                      <a:r>
                        <a:rPr lang="en-GB" baseline="0" dirty="0" smtClean="0"/>
                        <a:t> </a:t>
                      </a:r>
                      <a:r>
                        <a:rPr lang="en-GB" baseline="0" dirty="0" err="1" smtClean="0"/>
                        <a:t>toastie</a:t>
                      </a:r>
                      <a:endParaRPr lang="en-GB" dirty="0"/>
                    </a:p>
                  </a:txBody>
                  <a:tcPr/>
                </a:tc>
                <a:tc>
                  <a:txBody>
                    <a:bodyPr/>
                    <a:lstStyle/>
                    <a:p>
                      <a:r>
                        <a:rPr lang="en-GB" dirty="0" smtClean="0"/>
                        <a:t>45</a:t>
                      </a:r>
                      <a:endParaRPr lang="en-GB" dirty="0"/>
                    </a:p>
                  </a:txBody>
                  <a:tcPr/>
                </a:tc>
              </a:tr>
            </a:tbl>
          </a:graphicData>
        </a:graphic>
      </p:graphicFrame>
      <p:sp>
        <p:nvSpPr>
          <p:cNvPr id="6" name="TextBox 5"/>
          <p:cNvSpPr txBox="1"/>
          <p:nvPr/>
        </p:nvSpPr>
        <p:spPr>
          <a:xfrm>
            <a:off x="981221" y="3547697"/>
            <a:ext cx="3513505" cy="369332"/>
          </a:xfrm>
          <a:prstGeom prst="rect">
            <a:avLst/>
          </a:prstGeom>
          <a:noFill/>
        </p:spPr>
        <p:txBody>
          <a:bodyPr wrap="square" rtlCol="0">
            <a:spAutoFit/>
          </a:bodyPr>
          <a:lstStyle/>
          <a:p>
            <a:r>
              <a:rPr lang="en-GB" dirty="0" smtClean="0"/>
              <a:t>1.) This y axis should count up in:</a:t>
            </a:r>
            <a:endParaRPr lang="en-GB" dirty="0"/>
          </a:p>
        </p:txBody>
      </p:sp>
      <p:sp>
        <p:nvSpPr>
          <p:cNvPr id="7" name="TextBox 6"/>
          <p:cNvSpPr txBox="1"/>
          <p:nvPr/>
        </p:nvSpPr>
        <p:spPr>
          <a:xfrm>
            <a:off x="4940260" y="3547697"/>
            <a:ext cx="3513505" cy="369332"/>
          </a:xfrm>
          <a:prstGeom prst="rect">
            <a:avLst/>
          </a:prstGeom>
          <a:noFill/>
        </p:spPr>
        <p:txBody>
          <a:bodyPr wrap="square" rtlCol="0">
            <a:spAutoFit/>
          </a:bodyPr>
          <a:lstStyle/>
          <a:p>
            <a:r>
              <a:rPr lang="en-GB" dirty="0"/>
              <a:t>2</a:t>
            </a:r>
            <a:r>
              <a:rPr lang="en-GB" dirty="0" smtClean="0"/>
              <a:t>.) This y axis should count up in:</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310257282"/>
              </p:ext>
            </p:extLst>
          </p:nvPr>
        </p:nvGraphicFramePr>
        <p:xfrm>
          <a:off x="8809147" y="966122"/>
          <a:ext cx="2995554" cy="2574701"/>
        </p:xfrm>
        <a:graphic>
          <a:graphicData uri="http://schemas.openxmlformats.org/drawingml/2006/table">
            <a:tbl>
              <a:tblPr firstRow="1" bandRow="1">
                <a:tableStyleId>{5C22544A-7EE6-4342-B048-85BDC9FD1C3A}</a:tableStyleId>
              </a:tblPr>
              <a:tblGrid>
                <a:gridCol w="1764408"/>
                <a:gridCol w="1231146"/>
              </a:tblGrid>
              <a:tr h="667516">
                <a:tc>
                  <a:txBody>
                    <a:bodyPr/>
                    <a:lstStyle/>
                    <a:p>
                      <a:r>
                        <a:rPr lang="en-GB" dirty="0" smtClean="0"/>
                        <a:t>Colour</a:t>
                      </a:r>
                      <a:r>
                        <a:rPr lang="en-GB" baseline="0" dirty="0" smtClean="0"/>
                        <a:t> of cars in a garage:</a:t>
                      </a:r>
                      <a:endParaRPr lang="en-GB" dirty="0"/>
                    </a:p>
                  </a:txBody>
                  <a:tcPr/>
                </a:tc>
                <a:tc>
                  <a:txBody>
                    <a:bodyPr/>
                    <a:lstStyle/>
                    <a:p>
                      <a:r>
                        <a:rPr lang="en-GB" dirty="0" smtClean="0"/>
                        <a:t>Number:</a:t>
                      </a:r>
                      <a:endParaRPr lang="en-GB" dirty="0"/>
                    </a:p>
                  </a:txBody>
                  <a:tcPr/>
                </a:tc>
              </a:tr>
              <a:tr h="381437">
                <a:tc>
                  <a:txBody>
                    <a:bodyPr/>
                    <a:lstStyle/>
                    <a:p>
                      <a:r>
                        <a:rPr lang="en-GB" dirty="0" smtClean="0"/>
                        <a:t>Red</a:t>
                      </a:r>
                      <a:endParaRPr lang="en-GB" dirty="0"/>
                    </a:p>
                  </a:txBody>
                  <a:tcPr/>
                </a:tc>
                <a:tc>
                  <a:txBody>
                    <a:bodyPr/>
                    <a:lstStyle/>
                    <a:p>
                      <a:r>
                        <a:rPr lang="en-GB" dirty="0" smtClean="0"/>
                        <a:t>11</a:t>
                      </a:r>
                      <a:endParaRPr lang="en-GB" dirty="0"/>
                    </a:p>
                  </a:txBody>
                  <a:tcPr/>
                </a:tc>
              </a:tr>
              <a:tr h="381437">
                <a:tc>
                  <a:txBody>
                    <a:bodyPr/>
                    <a:lstStyle/>
                    <a:p>
                      <a:r>
                        <a:rPr lang="en-GB" dirty="0" smtClean="0"/>
                        <a:t>White</a:t>
                      </a:r>
                      <a:endParaRPr lang="en-GB" dirty="0"/>
                    </a:p>
                  </a:txBody>
                  <a:tcPr/>
                </a:tc>
                <a:tc>
                  <a:txBody>
                    <a:bodyPr/>
                    <a:lstStyle/>
                    <a:p>
                      <a:r>
                        <a:rPr lang="en-GB" dirty="0" smtClean="0"/>
                        <a:t>44</a:t>
                      </a:r>
                      <a:endParaRPr lang="en-GB" dirty="0"/>
                    </a:p>
                  </a:txBody>
                  <a:tcPr/>
                </a:tc>
              </a:tr>
              <a:tr h="381437">
                <a:tc>
                  <a:txBody>
                    <a:bodyPr/>
                    <a:lstStyle/>
                    <a:p>
                      <a:r>
                        <a:rPr lang="en-GB" dirty="0" smtClean="0"/>
                        <a:t>Blue</a:t>
                      </a:r>
                      <a:endParaRPr lang="en-GB" dirty="0"/>
                    </a:p>
                  </a:txBody>
                  <a:tcPr/>
                </a:tc>
                <a:tc>
                  <a:txBody>
                    <a:bodyPr/>
                    <a:lstStyle/>
                    <a:p>
                      <a:r>
                        <a:rPr lang="en-GB" dirty="0" smtClean="0"/>
                        <a:t>33</a:t>
                      </a:r>
                      <a:endParaRPr lang="en-GB" dirty="0"/>
                    </a:p>
                  </a:txBody>
                  <a:tcPr/>
                </a:tc>
              </a:tr>
              <a:tr h="381437">
                <a:tc>
                  <a:txBody>
                    <a:bodyPr/>
                    <a:lstStyle/>
                    <a:p>
                      <a:r>
                        <a:rPr lang="en-GB" dirty="0" smtClean="0"/>
                        <a:t>Black</a:t>
                      </a:r>
                      <a:endParaRPr lang="en-GB" dirty="0"/>
                    </a:p>
                  </a:txBody>
                  <a:tcPr/>
                </a:tc>
                <a:tc>
                  <a:txBody>
                    <a:bodyPr/>
                    <a:lstStyle/>
                    <a:p>
                      <a:r>
                        <a:rPr lang="en-GB" dirty="0" smtClean="0"/>
                        <a:t>88</a:t>
                      </a:r>
                      <a:endParaRPr lang="en-GB" dirty="0"/>
                    </a:p>
                  </a:txBody>
                  <a:tcPr/>
                </a:tc>
              </a:tr>
              <a:tr h="381437">
                <a:tc>
                  <a:txBody>
                    <a:bodyPr/>
                    <a:lstStyle/>
                    <a:p>
                      <a:r>
                        <a:rPr lang="en-GB" dirty="0" smtClean="0"/>
                        <a:t>Yellow</a:t>
                      </a:r>
                      <a:endParaRPr lang="en-GB" dirty="0"/>
                    </a:p>
                  </a:txBody>
                  <a:tcPr/>
                </a:tc>
                <a:tc>
                  <a:txBody>
                    <a:bodyPr/>
                    <a:lstStyle/>
                    <a:p>
                      <a:r>
                        <a:rPr lang="en-GB" dirty="0" smtClean="0"/>
                        <a:t>121</a:t>
                      </a:r>
                      <a:endParaRPr lang="en-GB" dirty="0"/>
                    </a:p>
                  </a:txBody>
                  <a:tcPr/>
                </a:tc>
              </a:tr>
            </a:tbl>
          </a:graphicData>
        </a:graphic>
      </p:graphicFrame>
      <p:sp>
        <p:nvSpPr>
          <p:cNvPr id="9" name="TextBox 8"/>
          <p:cNvSpPr txBox="1"/>
          <p:nvPr/>
        </p:nvSpPr>
        <p:spPr>
          <a:xfrm>
            <a:off x="8678495" y="3547697"/>
            <a:ext cx="3513505" cy="369332"/>
          </a:xfrm>
          <a:prstGeom prst="rect">
            <a:avLst/>
          </a:prstGeom>
          <a:noFill/>
        </p:spPr>
        <p:txBody>
          <a:bodyPr wrap="square" rtlCol="0">
            <a:spAutoFit/>
          </a:bodyPr>
          <a:lstStyle/>
          <a:p>
            <a:r>
              <a:rPr lang="en-GB" dirty="0" smtClean="0"/>
              <a:t>3.) This y axis should count up in:</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517227443"/>
              </p:ext>
            </p:extLst>
          </p:nvPr>
        </p:nvGraphicFramePr>
        <p:xfrm>
          <a:off x="936144" y="4019787"/>
          <a:ext cx="3603658" cy="2471945"/>
        </p:xfrm>
        <a:graphic>
          <a:graphicData uri="http://schemas.openxmlformats.org/drawingml/2006/table">
            <a:tbl>
              <a:tblPr firstRow="1" bandRow="1">
                <a:tableStyleId>{5C22544A-7EE6-4342-B048-85BDC9FD1C3A}</a:tableStyleId>
              </a:tblPr>
              <a:tblGrid>
                <a:gridCol w="1801829"/>
                <a:gridCol w="1801829"/>
              </a:tblGrid>
              <a:tr h="498788">
                <a:tc>
                  <a:txBody>
                    <a:bodyPr/>
                    <a:lstStyle/>
                    <a:p>
                      <a:r>
                        <a:rPr lang="en-GB" dirty="0" smtClean="0"/>
                        <a:t>Trees in a park</a:t>
                      </a:r>
                      <a:r>
                        <a:rPr lang="en-GB" baseline="0" dirty="0" smtClean="0"/>
                        <a:t>:</a:t>
                      </a:r>
                      <a:endParaRPr lang="en-GB" dirty="0"/>
                    </a:p>
                  </a:txBody>
                  <a:tcPr/>
                </a:tc>
                <a:tc>
                  <a:txBody>
                    <a:bodyPr/>
                    <a:lstStyle/>
                    <a:p>
                      <a:r>
                        <a:rPr lang="en-GB" dirty="0" smtClean="0"/>
                        <a:t>Number:</a:t>
                      </a:r>
                      <a:endParaRPr lang="en-GB" dirty="0"/>
                    </a:p>
                  </a:txBody>
                  <a:tcPr/>
                </a:tc>
              </a:tr>
              <a:tr h="368825">
                <a:tc>
                  <a:txBody>
                    <a:bodyPr/>
                    <a:lstStyle/>
                    <a:p>
                      <a:r>
                        <a:rPr lang="en-GB" dirty="0" smtClean="0"/>
                        <a:t>Birch</a:t>
                      </a:r>
                      <a:endParaRPr lang="en-GB" dirty="0"/>
                    </a:p>
                  </a:txBody>
                  <a:tcPr/>
                </a:tc>
                <a:tc>
                  <a:txBody>
                    <a:bodyPr/>
                    <a:lstStyle/>
                    <a:p>
                      <a:r>
                        <a:rPr lang="en-GB" dirty="0" smtClean="0"/>
                        <a:t>6</a:t>
                      </a:r>
                      <a:endParaRPr lang="en-GB" dirty="0"/>
                    </a:p>
                  </a:txBody>
                  <a:tcPr/>
                </a:tc>
              </a:tr>
              <a:tr h="291043">
                <a:tc>
                  <a:txBody>
                    <a:bodyPr/>
                    <a:lstStyle/>
                    <a:p>
                      <a:r>
                        <a:rPr lang="en-GB" dirty="0" smtClean="0"/>
                        <a:t>Palm</a:t>
                      </a:r>
                      <a:endParaRPr lang="en-GB" dirty="0"/>
                    </a:p>
                  </a:txBody>
                  <a:tcPr/>
                </a:tc>
                <a:tc>
                  <a:txBody>
                    <a:bodyPr/>
                    <a:lstStyle/>
                    <a:p>
                      <a:r>
                        <a:rPr lang="en-GB" dirty="0" smtClean="0"/>
                        <a:t>12</a:t>
                      </a:r>
                      <a:endParaRPr lang="en-GB" dirty="0"/>
                    </a:p>
                  </a:txBody>
                  <a:tcPr/>
                </a:tc>
              </a:tr>
              <a:tr h="341224">
                <a:tc>
                  <a:txBody>
                    <a:bodyPr/>
                    <a:lstStyle/>
                    <a:p>
                      <a:r>
                        <a:rPr lang="en-GB" dirty="0" smtClean="0"/>
                        <a:t>Oak</a:t>
                      </a:r>
                      <a:endParaRPr lang="en-GB" dirty="0"/>
                    </a:p>
                  </a:txBody>
                  <a:tcPr/>
                </a:tc>
                <a:tc>
                  <a:txBody>
                    <a:bodyPr/>
                    <a:lstStyle/>
                    <a:p>
                      <a:r>
                        <a:rPr lang="en-GB" dirty="0" smtClean="0"/>
                        <a:t>24</a:t>
                      </a:r>
                      <a:endParaRPr lang="en-GB" dirty="0"/>
                    </a:p>
                  </a:txBody>
                  <a:tcPr/>
                </a:tc>
              </a:tr>
              <a:tr h="341224">
                <a:tc>
                  <a:txBody>
                    <a:bodyPr/>
                    <a:lstStyle/>
                    <a:p>
                      <a:r>
                        <a:rPr lang="en-GB" dirty="0" smtClean="0"/>
                        <a:t>Fir</a:t>
                      </a:r>
                      <a:endParaRPr lang="en-GB" dirty="0"/>
                    </a:p>
                  </a:txBody>
                  <a:tcPr/>
                </a:tc>
                <a:tc>
                  <a:txBody>
                    <a:bodyPr/>
                    <a:lstStyle/>
                    <a:p>
                      <a:r>
                        <a:rPr lang="en-GB" dirty="0" smtClean="0"/>
                        <a:t>42</a:t>
                      </a:r>
                      <a:endParaRPr lang="en-GB" dirty="0"/>
                    </a:p>
                  </a:txBody>
                  <a:tcPr/>
                </a:tc>
              </a:tr>
              <a:tr h="341224">
                <a:tc>
                  <a:txBody>
                    <a:bodyPr/>
                    <a:lstStyle/>
                    <a:p>
                      <a:r>
                        <a:rPr lang="en-GB" dirty="0" smtClean="0"/>
                        <a:t>Pine</a:t>
                      </a:r>
                      <a:endParaRPr lang="en-GB" dirty="0"/>
                    </a:p>
                  </a:txBody>
                  <a:tcPr/>
                </a:tc>
                <a:tc>
                  <a:txBody>
                    <a:bodyPr/>
                    <a:lstStyle/>
                    <a:p>
                      <a:r>
                        <a:rPr lang="en-GB" dirty="0" smtClean="0"/>
                        <a:t>36</a:t>
                      </a:r>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21152817"/>
              </p:ext>
            </p:extLst>
          </p:nvPr>
        </p:nvGraphicFramePr>
        <p:xfrm>
          <a:off x="4935032" y="4019787"/>
          <a:ext cx="3603658" cy="2471945"/>
        </p:xfrm>
        <a:graphic>
          <a:graphicData uri="http://schemas.openxmlformats.org/drawingml/2006/table">
            <a:tbl>
              <a:tblPr firstRow="1" bandRow="1">
                <a:tableStyleId>{5C22544A-7EE6-4342-B048-85BDC9FD1C3A}</a:tableStyleId>
              </a:tblPr>
              <a:tblGrid>
                <a:gridCol w="1801829"/>
                <a:gridCol w="1801829"/>
              </a:tblGrid>
              <a:tr h="498788">
                <a:tc>
                  <a:txBody>
                    <a:bodyPr/>
                    <a:lstStyle/>
                    <a:p>
                      <a:r>
                        <a:rPr lang="en-GB" dirty="0" smtClean="0"/>
                        <a:t>Favourite holidays:</a:t>
                      </a:r>
                      <a:endParaRPr lang="en-GB" dirty="0"/>
                    </a:p>
                  </a:txBody>
                  <a:tcPr/>
                </a:tc>
                <a:tc>
                  <a:txBody>
                    <a:bodyPr/>
                    <a:lstStyle/>
                    <a:p>
                      <a:r>
                        <a:rPr lang="en-GB" dirty="0" smtClean="0"/>
                        <a:t>Number who like it:</a:t>
                      </a:r>
                      <a:endParaRPr lang="en-GB" dirty="0"/>
                    </a:p>
                  </a:txBody>
                  <a:tcPr/>
                </a:tc>
              </a:tr>
              <a:tr h="368825">
                <a:tc>
                  <a:txBody>
                    <a:bodyPr/>
                    <a:lstStyle/>
                    <a:p>
                      <a:r>
                        <a:rPr lang="en-GB" dirty="0" smtClean="0"/>
                        <a:t>Beach</a:t>
                      </a:r>
                      <a:endParaRPr lang="en-GB" dirty="0"/>
                    </a:p>
                  </a:txBody>
                  <a:tcPr/>
                </a:tc>
                <a:tc>
                  <a:txBody>
                    <a:bodyPr/>
                    <a:lstStyle/>
                    <a:p>
                      <a:r>
                        <a:rPr lang="en-GB" dirty="0" smtClean="0"/>
                        <a:t>60</a:t>
                      </a:r>
                      <a:endParaRPr lang="en-GB" dirty="0"/>
                    </a:p>
                  </a:txBody>
                  <a:tcPr/>
                </a:tc>
              </a:tr>
              <a:tr h="291043">
                <a:tc>
                  <a:txBody>
                    <a:bodyPr/>
                    <a:lstStyle/>
                    <a:p>
                      <a:r>
                        <a:rPr lang="en-GB" dirty="0" smtClean="0"/>
                        <a:t>City</a:t>
                      </a:r>
                      <a:endParaRPr lang="en-GB" dirty="0"/>
                    </a:p>
                  </a:txBody>
                  <a:tcPr/>
                </a:tc>
                <a:tc>
                  <a:txBody>
                    <a:bodyPr/>
                    <a:lstStyle/>
                    <a:p>
                      <a:r>
                        <a:rPr lang="en-GB" dirty="0" smtClean="0"/>
                        <a:t>120</a:t>
                      </a:r>
                      <a:endParaRPr lang="en-GB" dirty="0"/>
                    </a:p>
                  </a:txBody>
                  <a:tcPr/>
                </a:tc>
              </a:tr>
              <a:tr h="341224">
                <a:tc>
                  <a:txBody>
                    <a:bodyPr/>
                    <a:lstStyle/>
                    <a:p>
                      <a:r>
                        <a:rPr lang="en-GB" dirty="0" smtClean="0"/>
                        <a:t>Camping</a:t>
                      </a:r>
                      <a:endParaRPr lang="en-GB" dirty="0"/>
                    </a:p>
                  </a:txBody>
                  <a:tcPr/>
                </a:tc>
                <a:tc>
                  <a:txBody>
                    <a:bodyPr/>
                    <a:lstStyle/>
                    <a:p>
                      <a:r>
                        <a:rPr lang="en-GB" dirty="0" smtClean="0"/>
                        <a:t>100</a:t>
                      </a:r>
                      <a:endParaRPr lang="en-GB" dirty="0"/>
                    </a:p>
                  </a:txBody>
                  <a:tcPr/>
                </a:tc>
              </a:tr>
              <a:tr h="341224">
                <a:tc>
                  <a:txBody>
                    <a:bodyPr/>
                    <a:lstStyle/>
                    <a:p>
                      <a:r>
                        <a:rPr lang="en-GB" dirty="0" smtClean="0"/>
                        <a:t>Caravan</a:t>
                      </a:r>
                      <a:endParaRPr lang="en-GB" dirty="0"/>
                    </a:p>
                  </a:txBody>
                  <a:tcPr/>
                </a:tc>
                <a:tc>
                  <a:txBody>
                    <a:bodyPr/>
                    <a:lstStyle/>
                    <a:p>
                      <a:r>
                        <a:rPr lang="en-GB" dirty="0" smtClean="0"/>
                        <a:t>40</a:t>
                      </a:r>
                      <a:endParaRPr lang="en-GB" dirty="0"/>
                    </a:p>
                  </a:txBody>
                  <a:tcPr/>
                </a:tc>
              </a:tr>
              <a:tr h="341224">
                <a:tc>
                  <a:txBody>
                    <a:bodyPr/>
                    <a:lstStyle/>
                    <a:p>
                      <a:r>
                        <a:rPr lang="en-GB" dirty="0" smtClean="0"/>
                        <a:t>Disneyland</a:t>
                      </a:r>
                      <a:endParaRPr lang="en-GB" dirty="0"/>
                    </a:p>
                  </a:txBody>
                  <a:tcPr/>
                </a:tc>
                <a:tc>
                  <a:txBody>
                    <a:bodyPr/>
                    <a:lstStyle/>
                    <a:p>
                      <a:r>
                        <a:rPr lang="en-GB" dirty="0" smtClean="0"/>
                        <a:t>80</a:t>
                      </a:r>
                      <a:endParaRPr lang="en-GB"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73177809"/>
              </p:ext>
            </p:extLst>
          </p:nvPr>
        </p:nvGraphicFramePr>
        <p:xfrm>
          <a:off x="8633418" y="4019787"/>
          <a:ext cx="3266662" cy="2471945"/>
        </p:xfrm>
        <a:graphic>
          <a:graphicData uri="http://schemas.openxmlformats.org/drawingml/2006/table">
            <a:tbl>
              <a:tblPr firstRow="1" bandRow="1">
                <a:tableStyleId>{5C22544A-7EE6-4342-B048-85BDC9FD1C3A}</a:tableStyleId>
              </a:tblPr>
              <a:tblGrid>
                <a:gridCol w="1978774"/>
                <a:gridCol w="1287888"/>
              </a:tblGrid>
              <a:tr h="498788">
                <a:tc>
                  <a:txBody>
                    <a:bodyPr/>
                    <a:lstStyle/>
                    <a:p>
                      <a:r>
                        <a:rPr lang="en-GB" baseline="0" dirty="0" smtClean="0"/>
                        <a:t>Hair colours in town :</a:t>
                      </a:r>
                      <a:endParaRPr lang="en-GB" dirty="0"/>
                    </a:p>
                  </a:txBody>
                  <a:tcPr/>
                </a:tc>
                <a:tc>
                  <a:txBody>
                    <a:bodyPr/>
                    <a:lstStyle/>
                    <a:p>
                      <a:r>
                        <a:rPr lang="en-GB" dirty="0" smtClean="0"/>
                        <a:t>Number:</a:t>
                      </a:r>
                      <a:endParaRPr lang="en-GB" dirty="0"/>
                    </a:p>
                  </a:txBody>
                  <a:tcPr/>
                </a:tc>
              </a:tr>
              <a:tr h="368825">
                <a:tc>
                  <a:txBody>
                    <a:bodyPr/>
                    <a:lstStyle/>
                    <a:p>
                      <a:r>
                        <a:rPr lang="en-GB" dirty="0" smtClean="0"/>
                        <a:t>Blonde</a:t>
                      </a:r>
                      <a:endParaRPr lang="en-GB" dirty="0"/>
                    </a:p>
                  </a:txBody>
                  <a:tcPr/>
                </a:tc>
                <a:tc>
                  <a:txBody>
                    <a:bodyPr/>
                    <a:lstStyle/>
                    <a:p>
                      <a:r>
                        <a:rPr lang="en-GB" dirty="0" smtClean="0"/>
                        <a:t>25</a:t>
                      </a:r>
                      <a:endParaRPr lang="en-GB" dirty="0"/>
                    </a:p>
                  </a:txBody>
                  <a:tcPr/>
                </a:tc>
              </a:tr>
              <a:tr h="291043">
                <a:tc>
                  <a:txBody>
                    <a:bodyPr/>
                    <a:lstStyle/>
                    <a:p>
                      <a:r>
                        <a:rPr lang="en-GB" dirty="0" smtClean="0"/>
                        <a:t>Brown</a:t>
                      </a:r>
                      <a:endParaRPr lang="en-GB" dirty="0"/>
                    </a:p>
                  </a:txBody>
                  <a:tcPr/>
                </a:tc>
                <a:tc>
                  <a:txBody>
                    <a:bodyPr/>
                    <a:lstStyle/>
                    <a:p>
                      <a:r>
                        <a:rPr lang="en-GB" dirty="0" smtClean="0"/>
                        <a:t>75</a:t>
                      </a:r>
                      <a:endParaRPr lang="en-GB" dirty="0"/>
                    </a:p>
                  </a:txBody>
                  <a:tcPr/>
                </a:tc>
              </a:tr>
              <a:tr h="341224">
                <a:tc>
                  <a:txBody>
                    <a:bodyPr/>
                    <a:lstStyle/>
                    <a:p>
                      <a:r>
                        <a:rPr lang="en-GB" dirty="0" smtClean="0"/>
                        <a:t>Red</a:t>
                      </a:r>
                      <a:endParaRPr lang="en-GB" dirty="0"/>
                    </a:p>
                  </a:txBody>
                  <a:tcPr/>
                </a:tc>
                <a:tc>
                  <a:txBody>
                    <a:bodyPr/>
                    <a:lstStyle/>
                    <a:p>
                      <a:r>
                        <a:rPr lang="en-GB" dirty="0" smtClean="0"/>
                        <a:t>125</a:t>
                      </a:r>
                      <a:endParaRPr lang="en-GB" dirty="0"/>
                    </a:p>
                  </a:txBody>
                  <a:tcPr/>
                </a:tc>
              </a:tr>
              <a:tr h="341224">
                <a:tc>
                  <a:txBody>
                    <a:bodyPr/>
                    <a:lstStyle/>
                    <a:p>
                      <a:r>
                        <a:rPr lang="en-GB" dirty="0" smtClean="0"/>
                        <a:t>Dark</a:t>
                      </a:r>
                      <a:r>
                        <a:rPr lang="en-GB" baseline="0" dirty="0" smtClean="0"/>
                        <a:t> brown</a:t>
                      </a:r>
                      <a:endParaRPr lang="en-GB" dirty="0"/>
                    </a:p>
                  </a:txBody>
                  <a:tcPr/>
                </a:tc>
                <a:tc>
                  <a:txBody>
                    <a:bodyPr/>
                    <a:lstStyle/>
                    <a:p>
                      <a:r>
                        <a:rPr lang="en-GB" dirty="0" smtClean="0"/>
                        <a:t>200</a:t>
                      </a:r>
                      <a:endParaRPr lang="en-GB" dirty="0"/>
                    </a:p>
                  </a:txBody>
                  <a:tcPr/>
                </a:tc>
              </a:tr>
              <a:tr h="341224">
                <a:tc>
                  <a:txBody>
                    <a:bodyPr/>
                    <a:lstStyle/>
                    <a:p>
                      <a:r>
                        <a:rPr lang="en-GB" dirty="0" smtClean="0"/>
                        <a:t>Black</a:t>
                      </a:r>
                      <a:endParaRPr lang="en-GB" dirty="0"/>
                    </a:p>
                  </a:txBody>
                  <a:tcPr/>
                </a:tc>
                <a:tc>
                  <a:txBody>
                    <a:bodyPr/>
                    <a:lstStyle/>
                    <a:p>
                      <a:r>
                        <a:rPr lang="en-GB" dirty="0" smtClean="0"/>
                        <a:t>150</a:t>
                      </a:r>
                      <a:endParaRPr lang="en-GB" dirty="0"/>
                    </a:p>
                  </a:txBody>
                  <a:tcPr/>
                </a:tc>
              </a:tr>
            </a:tbl>
          </a:graphicData>
        </a:graphic>
      </p:graphicFrame>
      <p:sp>
        <p:nvSpPr>
          <p:cNvPr id="13" name="TextBox 12"/>
          <p:cNvSpPr txBox="1"/>
          <p:nvPr/>
        </p:nvSpPr>
        <p:spPr>
          <a:xfrm>
            <a:off x="936144" y="6488668"/>
            <a:ext cx="3513505" cy="369332"/>
          </a:xfrm>
          <a:prstGeom prst="rect">
            <a:avLst/>
          </a:prstGeom>
          <a:noFill/>
        </p:spPr>
        <p:txBody>
          <a:bodyPr wrap="square" rtlCol="0">
            <a:spAutoFit/>
          </a:bodyPr>
          <a:lstStyle/>
          <a:p>
            <a:r>
              <a:rPr lang="en-GB" dirty="0"/>
              <a:t>4</a:t>
            </a:r>
            <a:r>
              <a:rPr lang="en-GB" dirty="0" smtClean="0"/>
              <a:t>.) This y axis should count up in:</a:t>
            </a:r>
            <a:endParaRPr lang="en-GB" dirty="0"/>
          </a:p>
        </p:txBody>
      </p:sp>
      <p:sp>
        <p:nvSpPr>
          <p:cNvPr id="14" name="TextBox 13"/>
          <p:cNvSpPr txBox="1"/>
          <p:nvPr/>
        </p:nvSpPr>
        <p:spPr>
          <a:xfrm>
            <a:off x="4980108" y="6488668"/>
            <a:ext cx="3513505" cy="369332"/>
          </a:xfrm>
          <a:prstGeom prst="rect">
            <a:avLst/>
          </a:prstGeom>
          <a:noFill/>
        </p:spPr>
        <p:txBody>
          <a:bodyPr wrap="square" rtlCol="0">
            <a:spAutoFit/>
          </a:bodyPr>
          <a:lstStyle/>
          <a:p>
            <a:r>
              <a:rPr lang="en-GB" dirty="0"/>
              <a:t>5</a:t>
            </a:r>
            <a:r>
              <a:rPr lang="en-GB" dirty="0" smtClean="0"/>
              <a:t>.) This y axis should count up in:</a:t>
            </a:r>
            <a:endParaRPr lang="en-GB" dirty="0"/>
          </a:p>
        </p:txBody>
      </p:sp>
      <p:sp>
        <p:nvSpPr>
          <p:cNvPr id="15" name="TextBox 14"/>
          <p:cNvSpPr txBox="1"/>
          <p:nvPr/>
        </p:nvSpPr>
        <p:spPr>
          <a:xfrm>
            <a:off x="8583766" y="6488668"/>
            <a:ext cx="3513505" cy="369332"/>
          </a:xfrm>
          <a:prstGeom prst="rect">
            <a:avLst/>
          </a:prstGeom>
          <a:noFill/>
        </p:spPr>
        <p:txBody>
          <a:bodyPr wrap="square" rtlCol="0">
            <a:spAutoFit/>
          </a:bodyPr>
          <a:lstStyle/>
          <a:p>
            <a:r>
              <a:rPr lang="en-GB" dirty="0"/>
              <a:t>6</a:t>
            </a:r>
            <a:r>
              <a:rPr lang="en-GB" dirty="0" smtClean="0"/>
              <a:t>.) This y axis should count up in:</a:t>
            </a:r>
            <a:endParaRPr lang="en-GB" dirty="0"/>
          </a:p>
        </p:txBody>
      </p:sp>
    </p:spTree>
    <p:extLst>
      <p:ext uri="{BB962C8B-B14F-4D97-AF65-F5344CB8AC3E}">
        <p14:creationId xmlns:p14="http://schemas.microsoft.com/office/powerpoint/2010/main" val="120768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332" y="124576"/>
            <a:ext cx="10178322" cy="1492132"/>
          </a:xfrm>
        </p:spPr>
        <p:txBody>
          <a:bodyPr>
            <a:noAutofit/>
          </a:bodyPr>
          <a:lstStyle/>
          <a:p>
            <a:r>
              <a:rPr lang="en-GB" sz="2400" dirty="0" smtClean="0"/>
              <a:t>Challenge 3: Answer one and two-step questions about the bar chart below. </a:t>
            </a:r>
            <a:endParaRPr lang="en-GB" sz="2400" dirty="0"/>
          </a:p>
        </p:txBody>
      </p:sp>
      <p:pic>
        <p:nvPicPr>
          <p:cNvPr id="18" name="Picture 17"/>
          <p:cNvPicPr>
            <a:picLocks noChangeAspect="1"/>
          </p:cNvPicPr>
          <p:nvPr/>
        </p:nvPicPr>
        <p:blipFill>
          <a:blip r:embed="rId2"/>
          <a:stretch>
            <a:fillRect/>
          </a:stretch>
        </p:blipFill>
        <p:spPr>
          <a:xfrm>
            <a:off x="160551" y="1231297"/>
            <a:ext cx="5480396" cy="3656412"/>
          </a:xfrm>
          <a:prstGeom prst="rect">
            <a:avLst/>
          </a:prstGeom>
        </p:spPr>
      </p:pic>
      <p:pic>
        <p:nvPicPr>
          <p:cNvPr id="19" name="Picture 18"/>
          <p:cNvPicPr>
            <a:picLocks noChangeAspect="1"/>
          </p:cNvPicPr>
          <p:nvPr/>
        </p:nvPicPr>
        <p:blipFill>
          <a:blip r:embed="rId3"/>
          <a:stretch>
            <a:fillRect/>
          </a:stretch>
        </p:blipFill>
        <p:spPr>
          <a:xfrm>
            <a:off x="5694236" y="1231297"/>
            <a:ext cx="6146121" cy="4615711"/>
          </a:xfrm>
          <a:prstGeom prst="rect">
            <a:avLst/>
          </a:prstGeom>
        </p:spPr>
      </p:pic>
    </p:spTree>
    <p:extLst>
      <p:ext uri="{BB962C8B-B14F-4D97-AF65-F5344CB8AC3E}">
        <p14:creationId xmlns:p14="http://schemas.microsoft.com/office/powerpoint/2010/main" val="192768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Arithmetic: Multiplying a 2-digit number by a 2-digit number.</a:t>
            </a:r>
            <a:endParaRPr lang="en-GB" dirty="0"/>
          </a:p>
        </p:txBody>
      </p:sp>
      <p:sp>
        <p:nvSpPr>
          <p:cNvPr id="3" name="Content Placeholder 2"/>
          <p:cNvSpPr>
            <a:spLocks noGrp="1"/>
          </p:cNvSpPr>
          <p:nvPr>
            <p:ph idx="1"/>
          </p:nvPr>
        </p:nvSpPr>
        <p:spPr>
          <a:xfrm>
            <a:off x="1251678" y="2092624"/>
            <a:ext cx="10178322" cy="3593591"/>
          </a:xfrm>
        </p:spPr>
        <p:txBody>
          <a:bodyPr>
            <a:normAutofit/>
          </a:bodyPr>
          <a:lstStyle/>
          <a:p>
            <a:r>
              <a:rPr lang="en-GB" sz="2800" dirty="0" smtClean="0"/>
              <a:t>Method 1: Grid method         45 x 17 </a:t>
            </a:r>
          </a:p>
          <a:p>
            <a:pPr marL="0" indent="0">
              <a:buNone/>
            </a:pPr>
            <a:endParaRPr lang="en-GB" sz="2800" dirty="0" smtClean="0"/>
          </a:p>
        </p:txBody>
      </p:sp>
      <p:cxnSp>
        <p:nvCxnSpPr>
          <p:cNvPr id="5" name="Straight Connector 4"/>
          <p:cNvCxnSpPr/>
          <p:nvPr/>
        </p:nvCxnSpPr>
        <p:spPr>
          <a:xfrm>
            <a:off x="2575775" y="3232597"/>
            <a:ext cx="12879" cy="245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99872" y="3232597"/>
            <a:ext cx="12879" cy="245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23969" y="3232597"/>
            <a:ext cx="12879" cy="2459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622738" y="3889420"/>
            <a:ext cx="3614110"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22738" y="4923336"/>
            <a:ext cx="3614110" cy="12879"/>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64406" y="3158931"/>
            <a:ext cx="824248" cy="646331"/>
          </a:xfrm>
          <a:prstGeom prst="rect">
            <a:avLst/>
          </a:prstGeom>
          <a:noFill/>
        </p:spPr>
        <p:txBody>
          <a:bodyPr wrap="square" rtlCol="0">
            <a:spAutoFit/>
          </a:bodyPr>
          <a:lstStyle/>
          <a:p>
            <a:r>
              <a:rPr lang="en-GB" sz="3600" dirty="0" smtClean="0"/>
              <a:t>x</a:t>
            </a:r>
            <a:endParaRPr lang="en-GB" sz="3600" dirty="0"/>
          </a:p>
        </p:txBody>
      </p:sp>
      <p:sp>
        <p:nvSpPr>
          <p:cNvPr id="12" name="TextBox 11"/>
          <p:cNvSpPr txBox="1"/>
          <p:nvPr/>
        </p:nvSpPr>
        <p:spPr>
          <a:xfrm>
            <a:off x="2987899" y="3155324"/>
            <a:ext cx="824248" cy="646331"/>
          </a:xfrm>
          <a:prstGeom prst="rect">
            <a:avLst/>
          </a:prstGeom>
          <a:noFill/>
        </p:spPr>
        <p:txBody>
          <a:bodyPr wrap="square" rtlCol="0">
            <a:spAutoFit/>
          </a:bodyPr>
          <a:lstStyle/>
          <a:p>
            <a:r>
              <a:rPr lang="en-GB" sz="3600" dirty="0" smtClean="0"/>
              <a:t>40</a:t>
            </a:r>
            <a:endParaRPr lang="en-GB" sz="3600" dirty="0"/>
          </a:p>
        </p:txBody>
      </p:sp>
      <p:sp>
        <p:nvSpPr>
          <p:cNvPr id="13" name="TextBox 12"/>
          <p:cNvSpPr txBox="1"/>
          <p:nvPr/>
        </p:nvSpPr>
        <p:spPr>
          <a:xfrm>
            <a:off x="4299117" y="3155324"/>
            <a:ext cx="824248" cy="646331"/>
          </a:xfrm>
          <a:prstGeom prst="rect">
            <a:avLst/>
          </a:prstGeom>
          <a:noFill/>
        </p:spPr>
        <p:txBody>
          <a:bodyPr wrap="square" rtlCol="0">
            <a:spAutoFit/>
          </a:bodyPr>
          <a:lstStyle/>
          <a:p>
            <a:r>
              <a:rPr lang="en-GB" sz="3600" dirty="0"/>
              <a:t>5</a:t>
            </a:r>
            <a:endParaRPr lang="en-GB" sz="3600" dirty="0"/>
          </a:p>
        </p:txBody>
      </p:sp>
      <p:sp>
        <p:nvSpPr>
          <p:cNvPr id="14" name="TextBox 13"/>
          <p:cNvSpPr txBox="1"/>
          <p:nvPr/>
        </p:nvSpPr>
        <p:spPr>
          <a:xfrm>
            <a:off x="1764406" y="4115573"/>
            <a:ext cx="824248" cy="646331"/>
          </a:xfrm>
          <a:prstGeom prst="rect">
            <a:avLst/>
          </a:prstGeom>
          <a:noFill/>
        </p:spPr>
        <p:txBody>
          <a:bodyPr wrap="square" rtlCol="0">
            <a:spAutoFit/>
          </a:bodyPr>
          <a:lstStyle/>
          <a:p>
            <a:r>
              <a:rPr lang="en-GB" sz="3600" dirty="0" smtClean="0"/>
              <a:t>10</a:t>
            </a:r>
            <a:endParaRPr lang="en-GB" sz="3600" dirty="0"/>
          </a:p>
        </p:txBody>
      </p:sp>
      <p:sp>
        <p:nvSpPr>
          <p:cNvPr id="15" name="TextBox 14"/>
          <p:cNvSpPr txBox="1"/>
          <p:nvPr/>
        </p:nvSpPr>
        <p:spPr>
          <a:xfrm>
            <a:off x="1916807" y="5084738"/>
            <a:ext cx="824248" cy="646331"/>
          </a:xfrm>
          <a:prstGeom prst="rect">
            <a:avLst/>
          </a:prstGeom>
          <a:noFill/>
        </p:spPr>
        <p:txBody>
          <a:bodyPr wrap="square" rtlCol="0">
            <a:spAutoFit/>
          </a:bodyPr>
          <a:lstStyle/>
          <a:p>
            <a:r>
              <a:rPr lang="en-GB" sz="3600" dirty="0"/>
              <a:t>7</a:t>
            </a:r>
            <a:endParaRPr lang="en-GB" sz="3600" dirty="0"/>
          </a:p>
        </p:txBody>
      </p:sp>
      <p:sp>
        <p:nvSpPr>
          <p:cNvPr id="16" name="TextBox 15"/>
          <p:cNvSpPr txBox="1"/>
          <p:nvPr/>
        </p:nvSpPr>
        <p:spPr>
          <a:xfrm>
            <a:off x="5723818" y="2684296"/>
            <a:ext cx="5434884" cy="3785652"/>
          </a:xfrm>
          <a:prstGeom prst="rect">
            <a:avLst/>
          </a:prstGeom>
          <a:noFill/>
        </p:spPr>
        <p:txBody>
          <a:bodyPr wrap="square" rtlCol="0">
            <a:spAutoFit/>
          </a:bodyPr>
          <a:lstStyle/>
          <a:p>
            <a:r>
              <a:rPr lang="en-GB" sz="2000" dirty="0" smtClean="0"/>
              <a:t>1.) Split your numbers into tens and ones. Set them up in your grid like the example to the left. </a:t>
            </a:r>
          </a:p>
          <a:p>
            <a:endParaRPr lang="en-GB" sz="2000" dirty="0"/>
          </a:p>
          <a:p>
            <a:r>
              <a:rPr lang="en-GB" sz="2000" dirty="0" smtClean="0"/>
              <a:t>2.) Start by multiplying </a:t>
            </a:r>
            <a:r>
              <a:rPr lang="en-GB" sz="2000" dirty="0" smtClean="0">
                <a:solidFill>
                  <a:srgbClr val="00B0F0"/>
                </a:solidFill>
              </a:rPr>
              <a:t>10 x 5 = 50 </a:t>
            </a:r>
          </a:p>
          <a:p>
            <a:endParaRPr lang="en-GB" sz="2000" dirty="0"/>
          </a:p>
          <a:p>
            <a:r>
              <a:rPr lang="en-GB" sz="2000" dirty="0" smtClean="0"/>
              <a:t>3.) Then multiply </a:t>
            </a:r>
            <a:r>
              <a:rPr lang="en-GB" sz="2000" dirty="0" smtClean="0">
                <a:solidFill>
                  <a:srgbClr val="00B0F0"/>
                </a:solidFill>
              </a:rPr>
              <a:t>10 by 40 = 400</a:t>
            </a:r>
          </a:p>
          <a:p>
            <a:endParaRPr lang="en-GB" sz="2000" dirty="0"/>
          </a:p>
          <a:p>
            <a:r>
              <a:rPr lang="en-GB" sz="2000" dirty="0" smtClean="0"/>
              <a:t>4.) Now you need to multiply </a:t>
            </a:r>
            <a:r>
              <a:rPr lang="en-GB" sz="2000" dirty="0" smtClean="0">
                <a:solidFill>
                  <a:srgbClr val="FF3399"/>
                </a:solidFill>
              </a:rPr>
              <a:t>7 x 5 = 35</a:t>
            </a:r>
          </a:p>
          <a:p>
            <a:endParaRPr lang="en-GB" sz="2000" dirty="0"/>
          </a:p>
          <a:p>
            <a:r>
              <a:rPr lang="en-GB" sz="2000" dirty="0" smtClean="0"/>
              <a:t>5.) And finally </a:t>
            </a:r>
            <a:r>
              <a:rPr lang="en-GB" sz="2000" dirty="0" smtClean="0">
                <a:solidFill>
                  <a:srgbClr val="FF3399"/>
                </a:solidFill>
              </a:rPr>
              <a:t>7 x 40 = 280</a:t>
            </a:r>
          </a:p>
          <a:p>
            <a:endParaRPr lang="en-GB" sz="2000" dirty="0"/>
          </a:p>
          <a:p>
            <a:r>
              <a:rPr lang="en-GB" sz="2000" dirty="0" smtClean="0"/>
              <a:t>6.) Once you have done that, add up your totals. </a:t>
            </a:r>
            <a:endParaRPr lang="en-GB" sz="2000" dirty="0"/>
          </a:p>
        </p:txBody>
      </p:sp>
      <p:cxnSp>
        <p:nvCxnSpPr>
          <p:cNvPr id="18" name="Straight Arrow Connector 17"/>
          <p:cNvCxnSpPr/>
          <p:nvPr/>
        </p:nvCxnSpPr>
        <p:spPr>
          <a:xfrm flipV="1">
            <a:off x="2459865" y="3801655"/>
            <a:ext cx="528034" cy="5385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flipV="1">
            <a:off x="2460286" y="3613109"/>
            <a:ext cx="1594133" cy="10933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p:nvPr/>
        </p:nvCxnSpPr>
        <p:spPr>
          <a:xfrm flipV="1">
            <a:off x="2459865" y="3801655"/>
            <a:ext cx="682580" cy="160624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p:nvPr/>
        </p:nvCxnSpPr>
        <p:spPr>
          <a:xfrm flipV="1">
            <a:off x="2459865" y="3709115"/>
            <a:ext cx="1839252" cy="181592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1155774" y="5913167"/>
            <a:ext cx="4447434" cy="461665"/>
          </a:xfrm>
          <a:prstGeom prst="rect">
            <a:avLst/>
          </a:prstGeom>
          <a:noFill/>
        </p:spPr>
        <p:txBody>
          <a:bodyPr wrap="square" rtlCol="0">
            <a:spAutoFit/>
          </a:bodyPr>
          <a:lstStyle/>
          <a:p>
            <a:r>
              <a:rPr lang="en-GB" sz="2400" dirty="0" smtClean="0"/>
              <a:t>Total: 400 + 280 + 50 + 35 = 765 </a:t>
            </a:r>
            <a:endParaRPr lang="en-GB" sz="2400" dirty="0"/>
          </a:p>
        </p:txBody>
      </p:sp>
    </p:spTree>
    <p:extLst>
      <p:ext uri="{BB962C8B-B14F-4D97-AF65-F5344CB8AC3E}">
        <p14:creationId xmlns:p14="http://schemas.microsoft.com/office/powerpoint/2010/main" val="108818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grid method to multiply these numbers: </a:t>
            </a:r>
            <a:endParaRPr lang="en-GB" dirty="0"/>
          </a:p>
        </p:txBody>
      </p:sp>
      <p:sp>
        <p:nvSpPr>
          <p:cNvPr id="3" name="Content Placeholder 2"/>
          <p:cNvSpPr>
            <a:spLocks noGrp="1"/>
          </p:cNvSpPr>
          <p:nvPr>
            <p:ph idx="1"/>
          </p:nvPr>
        </p:nvSpPr>
        <p:spPr/>
        <p:txBody>
          <a:bodyPr>
            <a:normAutofit fontScale="92500" lnSpcReduction="20000"/>
          </a:bodyPr>
          <a:lstStyle/>
          <a:p>
            <a:r>
              <a:rPr lang="en-GB" sz="3200" dirty="0" smtClean="0"/>
              <a:t>Year 3:                                  Year 4:</a:t>
            </a:r>
          </a:p>
          <a:p>
            <a:pPr marL="0" indent="0">
              <a:buNone/>
            </a:pPr>
            <a:r>
              <a:rPr lang="en-GB" sz="2400" dirty="0" smtClean="0"/>
              <a:t>1.) 35 x 12                                            1.) 43 x 56 </a:t>
            </a:r>
          </a:p>
          <a:p>
            <a:pPr marL="0" indent="0">
              <a:buNone/>
            </a:pPr>
            <a:r>
              <a:rPr lang="en-GB" sz="2400" dirty="0" smtClean="0"/>
              <a:t>2.) 64 x 18                                            2.) 87 x 34</a:t>
            </a:r>
          </a:p>
          <a:p>
            <a:pPr marL="0" indent="0">
              <a:buNone/>
            </a:pPr>
            <a:r>
              <a:rPr lang="en-GB" sz="2400" dirty="0" smtClean="0"/>
              <a:t>3.) 23 x 14                                            3.) 61 x 90</a:t>
            </a:r>
          </a:p>
          <a:p>
            <a:pPr marL="0" indent="0">
              <a:buNone/>
            </a:pPr>
            <a:r>
              <a:rPr lang="en-GB" sz="2400" dirty="0" smtClean="0"/>
              <a:t>4.) 15 x 15                                            4.) 79 x 18 </a:t>
            </a:r>
          </a:p>
          <a:p>
            <a:pPr marL="0" indent="0">
              <a:buNone/>
            </a:pPr>
            <a:endParaRPr lang="en-GB" sz="2400" dirty="0"/>
          </a:p>
          <a:p>
            <a:pPr marL="0" indent="0">
              <a:buNone/>
            </a:pPr>
            <a:r>
              <a:rPr lang="en-GB" sz="3000" dirty="0" smtClean="0"/>
              <a:t>If you can remember how to multiply using column method you can do it this way instead!    </a:t>
            </a:r>
          </a:p>
        </p:txBody>
      </p:sp>
    </p:spTree>
    <p:extLst>
      <p:ext uri="{BB962C8B-B14F-4D97-AF65-F5344CB8AC3E}">
        <p14:creationId xmlns:p14="http://schemas.microsoft.com/office/powerpoint/2010/main" val="31769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a:t>
            </a:r>
            <a:endParaRPr lang="en-GB" dirty="0"/>
          </a:p>
        </p:txBody>
      </p:sp>
      <p:sp>
        <p:nvSpPr>
          <p:cNvPr id="3" name="Content Placeholder 2"/>
          <p:cNvSpPr>
            <a:spLocks noGrp="1"/>
          </p:cNvSpPr>
          <p:nvPr>
            <p:ph idx="1"/>
          </p:nvPr>
        </p:nvSpPr>
        <p:spPr>
          <a:xfrm>
            <a:off x="1251678" y="1603420"/>
            <a:ext cx="10178322" cy="4745865"/>
          </a:xfrm>
        </p:spPr>
        <p:txBody>
          <a:bodyPr>
            <a:normAutofit lnSpcReduction="10000"/>
          </a:bodyPr>
          <a:lstStyle/>
          <a:p>
            <a:r>
              <a:rPr lang="en-GB" sz="2800" dirty="0" smtClean="0"/>
              <a:t>Using a piece of paper design a template for your leaflet about the country you think the Vikings should invade: </a:t>
            </a:r>
          </a:p>
          <a:p>
            <a:endParaRPr lang="en-GB" sz="2800" dirty="0"/>
          </a:p>
          <a:p>
            <a:r>
              <a:rPr lang="en-GB" sz="2800" dirty="0" smtClean="0"/>
              <a:t>You might like to include: </a:t>
            </a:r>
          </a:p>
          <a:p>
            <a:r>
              <a:rPr lang="en-GB" sz="2800" dirty="0" smtClean="0"/>
              <a:t>Boxes for pictures/facts and figures</a:t>
            </a:r>
          </a:p>
          <a:p>
            <a:r>
              <a:rPr lang="en-GB" sz="2800" dirty="0" smtClean="0"/>
              <a:t>Caption boxes</a:t>
            </a:r>
          </a:p>
          <a:p>
            <a:r>
              <a:rPr lang="en-GB" sz="2800" dirty="0" smtClean="0"/>
              <a:t>Different boxes for different paragraphs </a:t>
            </a:r>
          </a:p>
          <a:p>
            <a:r>
              <a:rPr lang="en-GB" sz="2800" dirty="0" smtClean="0"/>
              <a:t>A catchphrase or slogan – example:  ‘Vikings! Voyage here now!’</a:t>
            </a:r>
          </a:p>
          <a:p>
            <a:r>
              <a:rPr lang="en-GB" sz="2800" dirty="0" smtClean="0"/>
              <a:t>A map of your country</a:t>
            </a:r>
            <a:endParaRPr lang="en-GB" sz="2800" dirty="0"/>
          </a:p>
        </p:txBody>
      </p:sp>
    </p:spTree>
    <p:extLst>
      <p:ext uri="{BB962C8B-B14F-4D97-AF65-F5344CB8AC3E}">
        <p14:creationId xmlns:p14="http://schemas.microsoft.com/office/powerpoint/2010/main" val="383277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Here are some leaflet design ideas you could use to inspire you: </a:t>
            </a:r>
            <a:endParaRPr lang="en-GB" sz="4400" dirty="0"/>
          </a:p>
        </p:txBody>
      </p:sp>
      <p:pic>
        <p:nvPicPr>
          <p:cNvPr id="4" name="Picture 3"/>
          <p:cNvPicPr>
            <a:picLocks noChangeAspect="1"/>
          </p:cNvPicPr>
          <p:nvPr/>
        </p:nvPicPr>
        <p:blipFill>
          <a:blip r:embed="rId2"/>
          <a:stretch>
            <a:fillRect/>
          </a:stretch>
        </p:blipFill>
        <p:spPr>
          <a:xfrm>
            <a:off x="576765" y="1755821"/>
            <a:ext cx="3891231" cy="2676125"/>
          </a:xfrm>
          <a:prstGeom prst="rect">
            <a:avLst/>
          </a:prstGeom>
        </p:spPr>
      </p:pic>
      <p:pic>
        <p:nvPicPr>
          <p:cNvPr id="5" name="Picture 4"/>
          <p:cNvPicPr>
            <a:picLocks noChangeAspect="1"/>
          </p:cNvPicPr>
          <p:nvPr/>
        </p:nvPicPr>
        <p:blipFill>
          <a:blip r:embed="rId3"/>
          <a:stretch>
            <a:fillRect/>
          </a:stretch>
        </p:blipFill>
        <p:spPr>
          <a:xfrm>
            <a:off x="6339273" y="1719557"/>
            <a:ext cx="3219450" cy="2209800"/>
          </a:xfrm>
          <a:prstGeom prst="rect">
            <a:avLst/>
          </a:prstGeom>
        </p:spPr>
      </p:pic>
      <p:pic>
        <p:nvPicPr>
          <p:cNvPr id="6" name="Picture 5"/>
          <p:cNvPicPr>
            <a:picLocks noChangeAspect="1"/>
          </p:cNvPicPr>
          <p:nvPr/>
        </p:nvPicPr>
        <p:blipFill>
          <a:blip r:embed="rId4"/>
          <a:stretch>
            <a:fillRect/>
          </a:stretch>
        </p:blipFill>
        <p:spPr>
          <a:xfrm>
            <a:off x="4467996" y="3929357"/>
            <a:ext cx="6219825" cy="2819400"/>
          </a:xfrm>
          <a:prstGeom prst="rect">
            <a:avLst/>
          </a:prstGeom>
        </p:spPr>
      </p:pic>
    </p:spTree>
    <p:extLst>
      <p:ext uri="{BB962C8B-B14F-4D97-AF65-F5344CB8AC3E}">
        <p14:creationId xmlns:p14="http://schemas.microsoft.com/office/powerpoint/2010/main" val="73422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33" y="89687"/>
            <a:ext cx="10178322" cy="1492132"/>
          </a:xfrm>
        </p:spPr>
        <p:txBody>
          <a:bodyPr>
            <a:normAutofit/>
          </a:bodyPr>
          <a:lstStyle/>
          <a:p>
            <a:r>
              <a:rPr lang="en-GB" sz="4400" dirty="0" smtClean="0"/>
              <a:t>What makes a persuasive argument?</a:t>
            </a:r>
            <a:endParaRPr lang="en-GB" sz="4400" dirty="0"/>
          </a:p>
        </p:txBody>
      </p:sp>
      <p:pic>
        <p:nvPicPr>
          <p:cNvPr id="4" name="Picture 3"/>
          <p:cNvPicPr>
            <a:picLocks noChangeAspect="1"/>
          </p:cNvPicPr>
          <p:nvPr/>
        </p:nvPicPr>
        <p:blipFill>
          <a:blip r:embed="rId2"/>
          <a:stretch>
            <a:fillRect/>
          </a:stretch>
        </p:blipFill>
        <p:spPr>
          <a:xfrm>
            <a:off x="3262818" y="4182505"/>
            <a:ext cx="6143531" cy="2510137"/>
          </a:xfrm>
          <a:prstGeom prst="rect">
            <a:avLst/>
          </a:prstGeom>
        </p:spPr>
      </p:pic>
      <p:pic>
        <p:nvPicPr>
          <p:cNvPr id="5" name="Picture 4"/>
          <p:cNvPicPr>
            <a:picLocks noChangeAspect="1"/>
          </p:cNvPicPr>
          <p:nvPr/>
        </p:nvPicPr>
        <p:blipFill>
          <a:blip r:embed="rId3"/>
          <a:stretch>
            <a:fillRect/>
          </a:stretch>
        </p:blipFill>
        <p:spPr>
          <a:xfrm>
            <a:off x="8191970" y="853809"/>
            <a:ext cx="2428758" cy="3192861"/>
          </a:xfrm>
          <a:prstGeom prst="rect">
            <a:avLst/>
          </a:prstGeom>
        </p:spPr>
      </p:pic>
      <p:pic>
        <p:nvPicPr>
          <p:cNvPr id="6" name="Picture 5"/>
          <p:cNvPicPr>
            <a:picLocks noChangeAspect="1"/>
          </p:cNvPicPr>
          <p:nvPr/>
        </p:nvPicPr>
        <p:blipFill>
          <a:blip r:embed="rId4"/>
          <a:stretch>
            <a:fillRect/>
          </a:stretch>
        </p:blipFill>
        <p:spPr>
          <a:xfrm>
            <a:off x="2280443" y="835753"/>
            <a:ext cx="2371725" cy="3228975"/>
          </a:xfrm>
          <a:prstGeom prst="rect">
            <a:avLst/>
          </a:prstGeom>
        </p:spPr>
      </p:pic>
      <p:pic>
        <p:nvPicPr>
          <p:cNvPr id="7" name="Picture 6"/>
          <p:cNvPicPr>
            <a:picLocks noChangeAspect="1"/>
          </p:cNvPicPr>
          <p:nvPr/>
        </p:nvPicPr>
        <p:blipFill>
          <a:blip r:embed="rId5"/>
          <a:stretch>
            <a:fillRect/>
          </a:stretch>
        </p:blipFill>
        <p:spPr>
          <a:xfrm>
            <a:off x="5112393" y="810655"/>
            <a:ext cx="2419350" cy="3371850"/>
          </a:xfrm>
          <a:prstGeom prst="rect">
            <a:avLst/>
          </a:prstGeom>
        </p:spPr>
      </p:pic>
    </p:spTree>
    <p:extLst>
      <p:ext uri="{BB962C8B-B14F-4D97-AF65-F5344CB8AC3E}">
        <p14:creationId xmlns:p14="http://schemas.microsoft.com/office/powerpoint/2010/main" val="127468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Matching prefixes </a:t>
            </a:r>
            <a:r>
              <a:rPr lang="en-GB" dirty="0"/>
              <a:t>-</a:t>
            </a:r>
            <a:r>
              <a:rPr lang="en-GB" dirty="0" smtClean="0"/>
              <a:t> </a:t>
            </a:r>
            <a:r>
              <a:rPr lang="en-GB" sz="2400" dirty="0" smtClean="0"/>
              <a:t>Can you match the picture to the correct prefix?</a:t>
            </a:r>
            <a:endParaRPr lang="en-GB" dirty="0"/>
          </a:p>
        </p:txBody>
      </p:sp>
      <p:pic>
        <p:nvPicPr>
          <p:cNvPr id="14" name="Picture 13"/>
          <p:cNvPicPr>
            <a:picLocks noChangeAspect="1"/>
          </p:cNvPicPr>
          <p:nvPr/>
        </p:nvPicPr>
        <p:blipFill>
          <a:blip r:embed="rId2"/>
          <a:stretch>
            <a:fillRect/>
          </a:stretch>
        </p:blipFill>
        <p:spPr>
          <a:xfrm>
            <a:off x="1501831" y="2408351"/>
            <a:ext cx="4529915" cy="2450272"/>
          </a:xfrm>
          <a:prstGeom prst="rect">
            <a:avLst/>
          </a:prstGeom>
        </p:spPr>
      </p:pic>
      <p:sp>
        <p:nvSpPr>
          <p:cNvPr id="15" name="TextBox 14"/>
          <p:cNvSpPr txBox="1"/>
          <p:nvPr/>
        </p:nvSpPr>
        <p:spPr>
          <a:xfrm>
            <a:off x="7070501" y="2202326"/>
            <a:ext cx="4359499" cy="2862322"/>
          </a:xfrm>
          <a:prstGeom prst="rect">
            <a:avLst/>
          </a:prstGeom>
          <a:noFill/>
        </p:spPr>
        <p:txBody>
          <a:bodyPr wrap="square" rtlCol="0">
            <a:spAutoFit/>
          </a:bodyPr>
          <a:lstStyle/>
          <a:p>
            <a:r>
              <a:rPr lang="en-GB" sz="3600" dirty="0" smtClean="0">
                <a:latin typeface="Bradley Hand ITC" panose="03070402050302030203" pitchFamily="66" charset="0"/>
              </a:rPr>
              <a:t>SUB </a:t>
            </a:r>
          </a:p>
          <a:p>
            <a:endParaRPr lang="en-GB" sz="3600" dirty="0">
              <a:latin typeface="Bradley Hand ITC" panose="03070402050302030203" pitchFamily="66" charset="0"/>
            </a:endParaRPr>
          </a:p>
          <a:p>
            <a:r>
              <a:rPr lang="en-GB" sz="3600" dirty="0" smtClean="0">
                <a:latin typeface="Bradley Hand ITC" panose="03070402050302030203" pitchFamily="66" charset="0"/>
              </a:rPr>
              <a:t>AUTO </a:t>
            </a:r>
          </a:p>
          <a:p>
            <a:endParaRPr lang="en-GB" sz="3600" dirty="0">
              <a:latin typeface="Bradley Hand ITC" panose="03070402050302030203" pitchFamily="66" charset="0"/>
            </a:endParaRPr>
          </a:p>
          <a:p>
            <a:r>
              <a:rPr lang="en-GB" sz="3600" dirty="0" smtClean="0">
                <a:latin typeface="Bradley Hand ITC" panose="03070402050302030203" pitchFamily="66" charset="0"/>
              </a:rPr>
              <a:t>UNDER</a:t>
            </a:r>
            <a:endParaRPr lang="en-GB" sz="3600" dirty="0">
              <a:latin typeface="Bradley Hand ITC" panose="03070402050302030203" pitchFamily="66" charset="0"/>
            </a:endParaRPr>
          </a:p>
        </p:txBody>
      </p:sp>
      <p:sp>
        <p:nvSpPr>
          <p:cNvPr id="16" name="TextBox 15"/>
          <p:cNvSpPr txBox="1"/>
          <p:nvPr/>
        </p:nvSpPr>
        <p:spPr>
          <a:xfrm>
            <a:off x="2168084" y="5064648"/>
            <a:ext cx="4172755" cy="707886"/>
          </a:xfrm>
          <a:prstGeom prst="rect">
            <a:avLst/>
          </a:prstGeom>
          <a:noFill/>
        </p:spPr>
        <p:txBody>
          <a:bodyPr wrap="square" rtlCol="0">
            <a:spAutoFit/>
          </a:bodyPr>
          <a:lstStyle/>
          <a:p>
            <a:r>
              <a:rPr lang="en-GB" sz="4000" dirty="0" smtClean="0">
                <a:latin typeface="Bradley Hand ITC" panose="03070402050302030203" pitchFamily="66" charset="0"/>
              </a:rPr>
              <a:t>MARINE</a:t>
            </a:r>
            <a:endParaRPr lang="en-GB" sz="4000" dirty="0">
              <a:latin typeface="Bradley Hand ITC" panose="03070402050302030203" pitchFamily="66" charset="0"/>
            </a:endParaRPr>
          </a:p>
        </p:txBody>
      </p:sp>
    </p:spTree>
    <p:extLst>
      <p:ext uri="{BB962C8B-B14F-4D97-AF65-F5344CB8AC3E}">
        <p14:creationId xmlns:p14="http://schemas.microsoft.com/office/powerpoint/2010/main" val="249176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050" y="2327095"/>
            <a:ext cx="10178322" cy="1492132"/>
          </a:xfrm>
        </p:spPr>
        <p:txBody>
          <a:bodyPr>
            <a:normAutofit/>
          </a:bodyPr>
          <a:lstStyle/>
          <a:p>
            <a:r>
              <a:rPr lang="en-GB" sz="8000" dirty="0" smtClean="0">
                <a:latin typeface="Curlz MT" panose="04040404050702020202" pitchFamily="82" charset="0"/>
              </a:rPr>
              <a:t>Brain break!</a:t>
            </a:r>
            <a:endParaRPr lang="en-GB" sz="8000" dirty="0">
              <a:latin typeface="Curlz MT" panose="04040404050702020202" pitchFamily="82" charset="0"/>
            </a:endParaRPr>
          </a:p>
        </p:txBody>
      </p:sp>
    </p:spTree>
    <p:extLst>
      <p:ext uri="{BB962C8B-B14F-4D97-AF65-F5344CB8AC3E}">
        <p14:creationId xmlns:p14="http://schemas.microsoft.com/office/powerpoint/2010/main" val="300671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ART: To replicate different textures using pencil shading techniques. </a:t>
            </a:r>
            <a:endParaRPr lang="en-GB" sz="3600" dirty="0"/>
          </a:p>
        </p:txBody>
      </p:sp>
      <p:sp>
        <p:nvSpPr>
          <p:cNvPr id="3" name="Content Placeholder 2"/>
          <p:cNvSpPr>
            <a:spLocks noGrp="1"/>
          </p:cNvSpPr>
          <p:nvPr>
            <p:ph idx="1"/>
          </p:nvPr>
        </p:nvSpPr>
        <p:spPr>
          <a:xfrm>
            <a:off x="1251678" y="1874517"/>
            <a:ext cx="10178322" cy="3593591"/>
          </a:xfrm>
        </p:spPr>
        <p:txBody>
          <a:bodyPr>
            <a:noAutofit/>
          </a:bodyPr>
          <a:lstStyle/>
          <a:p>
            <a:r>
              <a:rPr lang="en-GB" sz="2800" dirty="0" smtClean="0"/>
              <a:t>In class we looked at the following techniques: </a:t>
            </a:r>
          </a:p>
          <a:p>
            <a:endParaRPr lang="en-GB" sz="2800" dirty="0"/>
          </a:p>
          <a:p>
            <a:endParaRPr lang="en-GB" sz="2800" dirty="0" smtClean="0"/>
          </a:p>
          <a:p>
            <a:endParaRPr lang="en-GB" sz="2800" dirty="0"/>
          </a:p>
          <a:p>
            <a:pPr marL="0" indent="0">
              <a:buNone/>
            </a:pPr>
            <a:endParaRPr lang="en-GB" sz="2800" dirty="0"/>
          </a:p>
          <a:p>
            <a:endParaRPr lang="en-GB" sz="2800" dirty="0" smtClean="0"/>
          </a:p>
          <a:p>
            <a:r>
              <a:rPr lang="en-GB" sz="2800" dirty="0" smtClean="0"/>
              <a:t>Can you remember any others?                   </a:t>
            </a:r>
            <a:endParaRPr lang="en-GB" sz="2800" dirty="0"/>
          </a:p>
        </p:txBody>
      </p:sp>
      <p:pic>
        <p:nvPicPr>
          <p:cNvPr id="4" name="Picture 3"/>
          <p:cNvPicPr>
            <a:picLocks noChangeAspect="1"/>
          </p:cNvPicPr>
          <p:nvPr/>
        </p:nvPicPr>
        <p:blipFill>
          <a:blip r:embed="rId2"/>
          <a:stretch>
            <a:fillRect/>
          </a:stretch>
        </p:blipFill>
        <p:spPr>
          <a:xfrm>
            <a:off x="878190" y="2584606"/>
            <a:ext cx="6968505" cy="2173413"/>
          </a:xfrm>
          <a:prstGeom prst="rect">
            <a:avLst/>
          </a:prstGeom>
        </p:spPr>
      </p:pic>
      <p:pic>
        <p:nvPicPr>
          <p:cNvPr id="5" name="Picture 4"/>
          <p:cNvPicPr>
            <a:picLocks noChangeAspect="1"/>
          </p:cNvPicPr>
          <p:nvPr/>
        </p:nvPicPr>
        <p:blipFill>
          <a:blip r:embed="rId3"/>
          <a:stretch>
            <a:fillRect/>
          </a:stretch>
        </p:blipFill>
        <p:spPr>
          <a:xfrm>
            <a:off x="7778840" y="2584606"/>
            <a:ext cx="4024648" cy="2191197"/>
          </a:xfrm>
          <a:prstGeom prst="rect">
            <a:avLst/>
          </a:prstGeom>
        </p:spPr>
      </p:pic>
    </p:spTree>
    <p:extLst>
      <p:ext uri="{BB962C8B-B14F-4D97-AF65-F5344CB8AC3E}">
        <p14:creationId xmlns:p14="http://schemas.microsoft.com/office/powerpoint/2010/main" val="43090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These techniques can create amazing pencil sketches!</a:t>
            </a:r>
            <a:endParaRPr lang="en-GB" sz="2800" dirty="0"/>
          </a:p>
        </p:txBody>
      </p:sp>
      <p:pic>
        <p:nvPicPr>
          <p:cNvPr id="4" name="Picture 3"/>
          <p:cNvPicPr>
            <a:picLocks noChangeAspect="1"/>
          </p:cNvPicPr>
          <p:nvPr/>
        </p:nvPicPr>
        <p:blipFill>
          <a:blip r:embed="rId2"/>
          <a:stretch>
            <a:fillRect/>
          </a:stretch>
        </p:blipFill>
        <p:spPr>
          <a:xfrm>
            <a:off x="6052662" y="1226953"/>
            <a:ext cx="5158397" cy="2832061"/>
          </a:xfrm>
          <a:prstGeom prst="rect">
            <a:avLst/>
          </a:prstGeom>
        </p:spPr>
      </p:pic>
      <p:pic>
        <p:nvPicPr>
          <p:cNvPr id="5" name="Picture 4"/>
          <p:cNvPicPr>
            <a:picLocks noChangeAspect="1"/>
          </p:cNvPicPr>
          <p:nvPr/>
        </p:nvPicPr>
        <p:blipFill>
          <a:blip r:embed="rId3"/>
          <a:stretch>
            <a:fillRect/>
          </a:stretch>
        </p:blipFill>
        <p:spPr>
          <a:xfrm>
            <a:off x="5385797" y="4284194"/>
            <a:ext cx="3693809" cy="2432138"/>
          </a:xfrm>
          <a:prstGeom prst="rect">
            <a:avLst/>
          </a:prstGeom>
        </p:spPr>
      </p:pic>
      <p:sp>
        <p:nvSpPr>
          <p:cNvPr id="6" name="TextBox 5"/>
          <p:cNvSpPr txBox="1"/>
          <p:nvPr/>
        </p:nvSpPr>
        <p:spPr>
          <a:xfrm>
            <a:off x="1251678" y="1030310"/>
            <a:ext cx="4389268" cy="1200329"/>
          </a:xfrm>
          <a:prstGeom prst="rect">
            <a:avLst/>
          </a:prstGeom>
          <a:noFill/>
        </p:spPr>
        <p:txBody>
          <a:bodyPr wrap="square" rtlCol="0">
            <a:spAutoFit/>
          </a:bodyPr>
          <a:lstStyle/>
          <a:p>
            <a:r>
              <a:rPr lang="en-GB" sz="2400" dirty="0" smtClean="0"/>
              <a:t>Can you spot any of the techniques from the previous slide in these pictures?</a:t>
            </a:r>
            <a:endParaRPr lang="en-GB" sz="2400" dirty="0"/>
          </a:p>
        </p:txBody>
      </p:sp>
      <p:pic>
        <p:nvPicPr>
          <p:cNvPr id="7" name="Picture 6"/>
          <p:cNvPicPr>
            <a:picLocks noChangeAspect="1"/>
          </p:cNvPicPr>
          <p:nvPr/>
        </p:nvPicPr>
        <p:blipFill>
          <a:blip r:embed="rId4"/>
          <a:stretch>
            <a:fillRect/>
          </a:stretch>
        </p:blipFill>
        <p:spPr>
          <a:xfrm>
            <a:off x="1004105" y="2386121"/>
            <a:ext cx="3962400" cy="3000375"/>
          </a:xfrm>
          <a:prstGeom prst="rect">
            <a:avLst/>
          </a:prstGeom>
        </p:spPr>
      </p:pic>
    </p:spTree>
    <p:extLst>
      <p:ext uri="{BB962C8B-B14F-4D97-AF65-F5344CB8AC3E}">
        <p14:creationId xmlns:p14="http://schemas.microsoft.com/office/powerpoint/2010/main" val="44774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Task: I would like you to choose one of your favourite teddies and spend some time looking closely at their fur. Then draw your teddy and show detail on their fur by using shading techniques. </a:t>
            </a:r>
            <a:endParaRPr lang="en-GB" sz="2400" dirty="0"/>
          </a:p>
        </p:txBody>
      </p:sp>
      <p:sp>
        <p:nvSpPr>
          <p:cNvPr id="3" name="Content Placeholder 2"/>
          <p:cNvSpPr>
            <a:spLocks noGrp="1"/>
          </p:cNvSpPr>
          <p:nvPr>
            <p:ph idx="1"/>
          </p:nvPr>
        </p:nvSpPr>
        <p:spPr/>
        <p:txBody>
          <a:bodyPr>
            <a:normAutofit fontScale="70000" lnSpcReduction="20000"/>
          </a:bodyPr>
          <a:lstStyle/>
          <a:p>
            <a:r>
              <a:rPr lang="en-GB" sz="3600" dirty="0" smtClean="0"/>
              <a:t>What is the texture like? </a:t>
            </a:r>
          </a:p>
          <a:p>
            <a:endParaRPr lang="en-GB" sz="3600" dirty="0"/>
          </a:p>
          <a:p>
            <a:r>
              <a:rPr lang="en-GB" sz="3600" dirty="0" smtClean="0"/>
              <a:t>Which of the techniques that we have looked at might create an effect similar to how your teddy’s fur looks? </a:t>
            </a:r>
          </a:p>
          <a:p>
            <a:endParaRPr lang="en-GB" sz="2800" dirty="0"/>
          </a:p>
          <a:p>
            <a:r>
              <a:rPr lang="en-GB" sz="3300" dirty="0" smtClean="0"/>
              <a:t>Once you have looked closely at the texture and thought about how you might recreate it, use a clean page in your pink work book to sketch the shape of your teddy. Then try to fill in the fur detail using some of the techniques we have looked at using a pencil. </a:t>
            </a:r>
            <a:endParaRPr lang="en-GB" sz="3300" dirty="0"/>
          </a:p>
        </p:txBody>
      </p:sp>
    </p:spTree>
    <p:extLst>
      <p:ext uri="{BB962C8B-B14F-4D97-AF65-F5344CB8AC3E}">
        <p14:creationId xmlns:p14="http://schemas.microsoft.com/office/powerpoint/2010/main" val="242626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pic>
        <p:nvPicPr>
          <p:cNvPr id="4" name="Picture 3"/>
          <p:cNvPicPr>
            <a:picLocks noChangeAspect="1"/>
          </p:cNvPicPr>
          <p:nvPr/>
        </p:nvPicPr>
        <p:blipFill>
          <a:blip r:embed="rId2"/>
          <a:stretch>
            <a:fillRect/>
          </a:stretch>
        </p:blipFill>
        <p:spPr>
          <a:xfrm>
            <a:off x="991942" y="1579673"/>
            <a:ext cx="2652779" cy="3699929"/>
          </a:xfrm>
          <a:prstGeom prst="rect">
            <a:avLst/>
          </a:prstGeom>
        </p:spPr>
      </p:pic>
      <p:pic>
        <p:nvPicPr>
          <p:cNvPr id="5" name="Picture 4"/>
          <p:cNvPicPr>
            <a:picLocks noChangeAspect="1"/>
          </p:cNvPicPr>
          <p:nvPr/>
        </p:nvPicPr>
        <p:blipFill>
          <a:blip r:embed="rId3"/>
          <a:stretch>
            <a:fillRect/>
          </a:stretch>
        </p:blipFill>
        <p:spPr>
          <a:xfrm>
            <a:off x="4073916" y="1786149"/>
            <a:ext cx="4036655" cy="3581821"/>
          </a:xfrm>
          <a:prstGeom prst="rect">
            <a:avLst/>
          </a:prstGeom>
        </p:spPr>
      </p:pic>
      <p:pic>
        <p:nvPicPr>
          <p:cNvPr id="6" name="Picture 5"/>
          <p:cNvPicPr>
            <a:picLocks noChangeAspect="1"/>
          </p:cNvPicPr>
          <p:nvPr/>
        </p:nvPicPr>
        <p:blipFill>
          <a:blip r:embed="rId4"/>
          <a:stretch>
            <a:fillRect/>
          </a:stretch>
        </p:blipFill>
        <p:spPr>
          <a:xfrm>
            <a:off x="8582159" y="1654823"/>
            <a:ext cx="2890233" cy="3713147"/>
          </a:xfrm>
          <a:prstGeom prst="rect">
            <a:avLst/>
          </a:prstGeom>
        </p:spPr>
      </p:pic>
      <p:sp>
        <p:nvSpPr>
          <p:cNvPr id="7" name="TextBox 6"/>
          <p:cNvSpPr txBox="1"/>
          <p:nvPr/>
        </p:nvSpPr>
        <p:spPr>
          <a:xfrm>
            <a:off x="1251678" y="5486401"/>
            <a:ext cx="2652779" cy="584775"/>
          </a:xfrm>
          <a:prstGeom prst="rect">
            <a:avLst/>
          </a:prstGeom>
          <a:noFill/>
        </p:spPr>
        <p:txBody>
          <a:bodyPr wrap="square" rtlCol="0">
            <a:spAutoFit/>
          </a:bodyPr>
          <a:lstStyle/>
          <a:p>
            <a:r>
              <a:rPr lang="en-GB" sz="3200" dirty="0"/>
              <a:t>h</a:t>
            </a:r>
            <a:r>
              <a:rPr lang="en-GB" sz="3200" dirty="0" smtClean="0"/>
              <a:t>atching</a:t>
            </a:r>
            <a:endParaRPr lang="en-GB" sz="3200" dirty="0"/>
          </a:p>
        </p:txBody>
      </p:sp>
      <p:sp>
        <p:nvSpPr>
          <p:cNvPr id="8" name="TextBox 7"/>
          <p:cNvSpPr txBox="1"/>
          <p:nvPr/>
        </p:nvSpPr>
        <p:spPr>
          <a:xfrm>
            <a:off x="4391977" y="5486400"/>
            <a:ext cx="2652779" cy="584775"/>
          </a:xfrm>
          <a:prstGeom prst="rect">
            <a:avLst/>
          </a:prstGeom>
          <a:noFill/>
        </p:spPr>
        <p:txBody>
          <a:bodyPr wrap="square" rtlCol="0">
            <a:spAutoFit/>
          </a:bodyPr>
          <a:lstStyle/>
          <a:p>
            <a:r>
              <a:rPr lang="en-GB" sz="3200" dirty="0"/>
              <a:t>c</a:t>
            </a:r>
            <a:r>
              <a:rPr lang="en-GB" sz="3200" dirty="0" smtClean="0"/>
              <a:t>ross-hatching</a:t>
            </a:r>
            <a:endParaRPr lang="en-GB" sz="3200" dirty="0"/>
          </a:p>
        </p:txBody>
      </p:sp>
      <p:sp>
        <p:nvSpPr>
          <p:cNvPr id="9" name="TextBox 8"/>
          <p:cNvSpPr txBox="1"/>
          <p:nvPr/>
        </p:nvSpPr>
        <p:spPr>
          <a:xfrm>
            <a:off x="8582160" y="5486400"/>
            <a:ext cx="3214900" cy="584775"/>
          </a:xfrm>
          <a:prstGeom prst="rect">
            <a:avLst/>
          </a:prstGeom>
          <a:noFill/>
        </p:spPr>
        <p:txBody>
          <a:bodyPr wrap="square" rtlCol="0">
            <a:spAutoFit/>
          </a:bodyPr>
          <a:lstStyle/>
          <a:p>
            <a:r>
              <a:rPr lang="en-GB" sz="3200" dirty="0" err="1" smtClean="0"/>
              <a:t>Circulism</a:t>
            </a:r>
            <a:r>
              <a:rPr lang="en-GB" sz="3200" dirty="0" smtClean="0"/>
              <a:t>/squiggly</a:t>
            </a:r>
            <a:endParaRPr lang="en-GB" sz="3200" dirty="0"/>
          </a:p>
        </p:txBody>
      </p:sp>
    </p:spTree>
    <p:extLst>
      <p:ext uri="{BB962C8B-B14F-4D97-AF65-F5344CB8AC3E}">
        <p14:creationId xmlns:p14="http://schemas.microsoft.com/office/powerpoint/2010/main" val="247602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DANCE: </a:t>
            </a:r>
            <a:endParaRPr lang="en-GB" dirty="0"/>
          </a:p>
        </p:txBody>
      </p:sp>
      <p:sp>
        <p:nvSpPr>
          <p:cNvPr id="3" name="Content Placeholder 2"/>
          <p:cNvSpPr>
            <a:spLocks noGrp="1"/>
          </p:cNvSpPr>
          <p:nvPr>
            <p:ph idx="1"/>
          </p:nvPr>
        </p:nvSpPr>
        <p:spPr>
          <a:xfrm>
            <a:off x="1251678" y="1403797"/>
            <a:ext cx="10178322" cy="4475795"/>
          </a:xfrm>
        </p:spPr>
        <p:txBody>
          <a:bodyPr>
            <a:normAutofit fontScale="85000" lnSpcReduction="20000"/>
          </a:bodyPr>
          <a:lstStyle/>
          <a:p>
            <a:r>
              <a:rPr lang="en-GB" sz="3300" dirty="0" smtClean="0"/>
              <a:t>Today I would like you to continue working on our dances to this song: Prokofiev’s Dance of the Knights (follow the link below to find it). </a:t>
            </a:r>
          </a:p>
          <a:p>
            <a:endParaRPr lang="en-GB" sz="3300" dirty="0"/>
          </a:p>
          <a:p>
            <a:r>
              <a:rPr lang="en-GB" sz="3300" dirty="0"/>
              <a:t>  </a:t>
            </a:r>
            <a:r>
              <a:rPr lang="en-GB" sz="3300" dirty="0">
                <a:hlinkClick r:id="rId2"/>
              </a:rPr>
              <a:t>https://</a:t>
            </a:r>
            <a:r>
              <a:rPr lang="en-GB" sz="3300" dirty="0" smtClean="0">
                <a:hlinkClick r:id="rId2"/>
              </a:rPr>
              <a:t>www.youtube.com/watch?v=bBsKplb2E6Q</a:t>
            </a:r>
            <a:endParaRPr lang="en-GB" sz="3300" dirty="0" smtClean="0"/>
          </a:p>
          <a:p>
            <a:endParaRPr lang="en-GB" sz="3300" dirty="0"/>
          </a:p>
          <a:p>
            <a:r>
              <a:rPr lang="en-GB" sz="3300" dirty="0" smtClean="0"/>
              <a:t>We have already put together our sequences for the monks at Lindisfarne and the Vikings getting ready to sail. Now I would like you to create the next minute long sequence imagining the Vikings arriving at Lindisfarne and their meeting with the monks. </a:t>
            </a:r>
          </a:p>
          <a:p>
            <a:endParaRPr lang="en-GB" sz="2800" dirty="0"/>
          </a:p>
          <a:p>
            <a:endParaRPr lang="en-GB" sz="2800" dirty="0"/>
          </a:p>
        </p:txBody>
      </p:sp>
    </p:spTree>
    <p:extLst>
      <p:ext uri="{BB962C8B-B14F-4D97-AF65-F5344CB8AC3E}">
        <p14:creationId xmlns:p14="http://schemas.microsoft.com/office/powerpoint/2010/main" val="236330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709" y="1526148"/>
            <a:ext cx="10178322" cy="3593591"/>
          </a:xfrm>
        </p:spPr>
        <p:txBody>
          <a:bodyPr>
            <a:normAutofit fontScale="85000" lnSpcReduction="20000"/>
          </a:bodyPr>
          <a:lstStyle/>
          <a:p>
            <a:r>
              <a:rPr lang="en-GB" sz="3600" dirty="0" smtClean="0"/>
              <a:t>Think about the kind of feelings you will need to represent: shock, fear, anger, bravery, violence.</a:t>
            </a:r>
          </a:p>
          <a:p>
            <a:endParaRPr lang="en-GB" sz="3600" dirty="0"/>
          </a:p>
          <a:p>
            <a:r>
              <a:rPr lang="en-GB" sz="3600" dirty="0" smtClean="0"/>
              <a:t>What shapes and movements might show these feelings?</a:t>
            </a:r>
          </a:p>
          <a:p>
            <a:endParaRPr lang="en-GB" sz="3600" dirty="0"/>
          </a:p>
          <a:p>
            <a:r>
              <a:rPr lang="en-GB" sz="3600" dirty="0" smtClean="0"/>
              <a:t>Feel free to record your dance and send it to me at </a:t>
            </a:r>
            <a:r>
              <a:rPr lang="en-GB" sz="3600" dirty="0" smtClean="0">
                <a:hlinkClick r:id="rId2"/>
              </a:rPr>
              <a:t>ablakie9erk@nsix.org.uk</a:t>
            </a:r>
            <a:r>
              <a:rPr lang="en-GB" sz="3600" dirty="0" smtClean="0"/>
              <a:t> </a:t>
            </a:r>
            <a:r>
              <a:rPr lang="en-GB" sz="3600" dirty="0" smtClean="0">
                <a:sym typeface="Wingdings" panose="05000000000000000000" pitchFamily="2" charset="2"/>
              </a:rPr>
              <a:t> </a:t>
            </a:r>
            <a:endParaRPr lang="en-GB" sz="3600" dirty="0"/>
          </a:p>
        </p:txBody>
      </p:sp>
    </p:spTree>
    <p:extLst>
      <p:ext uri="{BB962C8B-B14F-4D97-AF65-F5344CB8AC3E}">
        <p14:creationId xmlns:p14="http://schemas.microsoft.com/office/powerpoint/2010/main" val="266121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3856" y="675783"/>
            <a:ext cx="2908144" cy="1938763"/>
          </a:xfrm>
          <a:prstGeom prst="rect">
            <a:avLst/>
          </a:prstGeom>
        </p:spPr>
      </p:pic>
      <p:sp>
        <p:nvSpPr>
          <p:cNvPr id="5" name="TextBox 4"/>
          <p:cNvSpPr txBox="1"/>
          <p:nvPr/>
        </p:nvSpPr>
        <p:spPr>
          <a:xfrm>
            <a:off x="5473521" y="437882"/>
            <a:ext cx="5061397" cy="1754326"/>
          </a:xfrm>
          <a:prstGeom prst="rect">
            <a:avLst/>
          </a:prstGeom>
          <a:noFill/>
        </p:spPr>
        <p:txBody>
          <a:bodyPr wrap="square" rtlCol="0">
            <a:spAutoFit/>
          </a:bodyPr>
          <a:lstStyle/>
          <a:p>
            <a:r>
              <a:rPr lang="en-GB" sz="3600" dirty="0" smtClean="0">
                <a:latin typeface="Bradley Hand ITC" panose="03070402050302030203" pitchFamily="66" charset="0"/>
              </a:rPr>
              <a:t>write </a:t>
            </a:r>
          </a:p>
          <a:p>
            <a:r>
              <a:rPr lang="en-GB" sz="3600" dirty="0" smtClean="0">
                <a:latin typeface="Bradley Hand ITC" panose="03070402050302030203" pitchFamily="66" charset="0"/>
              </a:rPr>
              <a:t>pen </a:t>
            </a:r>
          </a:p>
          <a:p>
            <a:r>
              <a:rPr lang="en-GB" sz="3600" dirty="0" smtClean="0">
                <a:latin typeface="Bradley Hand ITC" panose="03070402050302030203" pitchFamily="66" charset="0"/>
              </a:rPr>
              <a:t>auto</a:t>
            </a:r>
            <a:endParaRPr lang="en-GB" sz="3600" dirty="0">
              <a:latin typeface="Bradley Hand ITC" panose="03070402050302030203" pitchFamily="66" charset="0"/>
            </a:endParaRPr>
          </a:p>
        </p:txBody>
      </p:sp>
      <p:sp>
        <p:nvSpPr>
          <p:cNvPr id="6" name="TextBox 5"/>
          <p:cNvSpPr txBox="1"/>
          <p:nvPr/>
        </p:nvSpPr>
        <p:spPr>
          <a:xfrm>
            <a:off x="2279561" y="2743200"/>
            <a:ext cx="2794715" cy="646331"/>
          </a:xfrm>
          <a:prstGeom prst="rect">
            <a:avLst/>
          </a:prstGeom>
          <a:noFill/>
        </p:spPr>
        <p:txBody>
          <a:bodyPr wrap="square" rtlCol="0">
            <a:spAutoFit/>
          </a:bodyPr>
          <a:lstStyle/>
          <a:p>
            <a:r>
              <a:rPr lang="en-GB" sz="3600" dirty="0" smtClean="0">
                <a:latin typeface="Bradley Hand ITC" panose="03070402050302030203" pitchFamily="66" charset="0"/>
              </a:rPr>
              <a:t>graph</a:t>
            </a:r>
            <a:endParaRPr lang="en-GB" sz="3600" dirty="0">
              <a:latin typeface="Bradley Hand ITC" panose="03070402050302030203" pitchFamily="66" charset="0"/>
            </a:endParaRPr>
          </a:p>
        </p:txBody>
      </p:sp>
      <p:pic>
        <p:nvPicPr>
          <p:cNvPr id="7" name="Picture 6"/>
          <p:cNvPicPr>
            <a:picLocks noChangeAspect="1"/>
          </p:cNvPicPr>
          <p:nvPr/>
        </p:nvPicPr>
        <p:blipFill>
          <a:blip r:embed="rId3"/>
          <a:stretch>
            <a:fillRect/>
          </a:stretch>
        </p:blipFill>
        <p:spPr>
          <a:xfrm>
            <a:off x="1485483" y="3871577"/>
            <a:ext cx="3086517" cy="1640581"/>
          </a:xfrm>
          <a:prstGeom prst="rect">
            <a:avLst/>
          </a:prstGeom>
        </p:spPr>
      </p:pic>
      <p:sp>
        <p:nvSpPr>
          <p:cNvPr id="8" name="TextBox 7"/>
          <p:cNvSpPr txBox="1"/>
          <p:nvPr/>
        </p:nvSpPr>
        <p:spPr>
          <a:xfrm>
            <a:off x="2303291" y="5671038"/>
            <a:ext cx="3086517" cy="646331"/>
          </a:xfrm>
          <a:prstGeom prst="rect">
            <a:avLst/>
          </a:prstGeom>
          <a:noFill/>
        </p:spPr>
        <p:txBody>
          <a:bodyPr wrap="square" rtlCol="0">
            <a:spAutoFit/>
          </a:bodyPr>
          <a:lstStyle/>
          <a:p>
            <a:r>
              <a:rPr lang="en-GB" sz="3600" dirty="0" smtClean="0">
                <a:latin typeface="Bradley Hand ITC" panose="03070402050302030203" pitchFamily="66" charset="0"/>
              </a:rPr>
              <a:t>hero</a:t>
            </a:r>
            <a:endParaRPr lang="en-GB" sz="3600" dirty="0">
              <a:latin typeface="Bradley Hand ITC" panose="03070402050302030203" pitchFamily="66" charset="0"/>
            </a:endParaRPr>
          </a:p>
        </p:txBody>
      </p:sp>
      <p:sp>
        <p:nvSpPr>
          <p:cNvPr id="9" name="TextBox 8"/>
          <p:cNvSpPr txBox="1"/>
          <p:nvPr/>
        </p:nvSpPr>
        <p:spPr>
          <a:xfrm>
            <a:off x="5473521" y="3757832"/>
            <a:ext cx="5061397" cy="2308324"/>
          </a:xfrm>
          <a:prstGeom prst="rect">
            <a:avLst/>
          </a:prstGeom>
          <a:noFill/>
        </p:spPr>
        <p:txBody>
          <a:bodyPr wrap="square" rtlCol="0">
            <a:spAutoFit/>
          </a:bodyPr>
          <a:lstStyle/>
          <a:p>
            <a:r>
              <a:rPr lang="en-GB" sz="3600" dirty="0" smtClean="0">
                <a:latin typeface="Bradley Hand ITC" panose="03070402050302030203" pitchFamily="66" charset="0"/>
              </a:rPr>
              <a:t>super </a:t>
            </a:r>
          </a:p>
          <a:p>
            <a:r>
              <a:rPr lang="en-GB" sz="3600" dirty="0" smtClean="0">
                <a:latin typeface="Bradley Hand ITC" panose="03070402050302030203" pitchFamily="66" charset="0"/>
              </a:rPr>
              <a:t>group</a:t>
            </a:r>
          </a:p>
          <a:p>
            <a:r>
              <a:rPr lang="en-GB" sz="3600" dirty="0" smtClean="0">
                <a:latin typeface="Bradley Hand ITC" panose="03070402050302030203" pitchFamily="66" charset="0"/>
              </a:rPr>
              <a:t>anti</a:t>
            </a:r>
          </a:p>
          <a:p>
            <a:endParaRPr lang="en-GB" sz="3600" dirty="0" smtClean="0">
              <a:latin typeface="Bradley Hand ITC" panose="03070402050302030203" pitchFamily="66" charset="0"/>
            </a:endParaRPr>
          </a:p>
        </p:txBody>
      </p:sp>
    </p:spTree>
    <p:extLst>
      <p:ext uri="{BB962C8B-B14F-4D97-AF65-F5344CB8AC3E}">
        <p14:creationId xmlns:p14="http://schemas.microsoft.com/office/powerpoint/2010/main" val="67995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a:t>
            </a:r>
            <a:endParaRPr lang="en-GB" dirty="0"/>
          </a:p>
        </p:txBody>
      </p:sp>
      <p:pic>
        <p:nvPicPr>
          <p:cNvPr id="4" name="Picture 3"/>
          <p:cNvPicPr>
            <a:picLocks noChangeAspect="1"/>
          </p:cNvPicPr>
          <p:nvPr/>
        </p:nvPicPr>
        <p:blipFill>
          <a:blip r:embed="rId2"/>
          <a:stretch>
            <a:fillRect/>
          </a:stretch>
        </p:blipFill>
        <p:spPr>
          <a:xfrm>
            <a:off x="8685324" y="230544"/>
            <a:ext cx="2510908" cy="2126289"/>
          </a:xfrm>
          <a:prstGeom prst="rect">
            <a:avLst/>
          </a:prstGeom>
        </p:spPr>
      </p:pic>
      <p:pic>
        <p:nvPicPr>
          <p:cNvPr id="40" name="Picture 39"/>
          <p:cNvPicPr>
            <a:picLocks noChangeAspect="1"/>
          </p:cNvPicPr>
          <p:nvPr/>
        </p:nvPicPr>
        <p:blipFill>
          <a:blip r:embed="rId3"/>
          <a:stretch>
            <a:fillRect/>
          </a:stretch>
        </p:blipFill>
        <p:spPr>
          <a:xfrm>
            <a:off x="1133072" y="1419626"/>
            <a:ext cx="7552252" cy="5205921"/>
          </a:xfrm>
          <a:prstGeom prst="rect">
            <a:avLst/>
          </a:prstGeom>
        </p:spPr>
      </p:pic>
    </p:spTree>
    <p:extLst>
      <p:ext uri="{BB962C8B-B14F-4D97-AF65-F5344CB8AC3E}">
        <p14:creationId xmlns:p14="http://schemas.microsoft.com/office/powerpoint/2010/main" val="286872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Bar charts</a:t>
            </a:r>
            <a:endParaRPr lang="en-GB" u="sng" dirty="0"/>
          </a:p>
        </p:txBody>
      </p:sp>
      <p:sp>
        <p:nvSpPr>
          <p:cNvPr id="3" name="Content Placeholder 2"/>
          <p:cNvSpPr>
            <a:spLocks noGrp="1"/>
          </p:cNvSpPr>
          <p:nvPr>
            <p:ph idx="1"/>
          </p:nvPr>
        </p:nvSpPr>
        <p:spPr>
          <a:xfrm>
            <a:off x="1251678" y="1693573"/>
            <a:ext cx="10178322" cy="3593591"/>
          </a:xfrm>
        </p:spPr>
        <p:txBody>
          <a:bodyPr>
            <a:noAutofit/>
          </a:bodyPr>
          <a:lstStyle/>
          <a:p>
            <a:r>
              <a:rPr lang="en-GB" sz="2400" dirty="0" smtClean="0">
                <a:latin typeface="Comic Sans MS" panose="030F0702030302020204" pitchFamily="66" charset="0"/>
              </a:rPr>
              <a:t>Today we will be looking at different graphs to show data, moving on from pictograms. </a:t>
            </a:r>
          </a:p>
          <a:p>
            <a:r>
              <a:rPr lang="en-GB" sz="2400" dirty="0" smtClean="0">
                <a:latin typeface="Comic Sans MS" panose="030F0702030302020204" pitchFamily="66" charset="0"/>
              </a:rPr>
              <a:t>Can you identify the types of chart/graph shown below? Move the coloured rectangles to find out if you are correct!</a:t>
            </a:r>
            <a:endParaRPr lang="en-GB" sz="24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929706" y="3941804"/>
            <a:ext cx="3117422" cy="1913452"/>
          </a:xfrm>
          <a:prstGeom prst="rect">
            <a:avLst/>
          </a:prstGeom>
        </p:spPr>
      </p:pic>
      <p:pic>
        <p:nvPicPr>
          <p:cNvPr id="6" name="Picture 5"/>
          <p:cNvPicPr>
            <a:picLocks noChangeAspect="1"/>
          </p:cNvPicPr>
          <p:nvPr/>
        </p:nvPicPr>
        <p:blipFill>
          <a:blip r:embed="rId3"/>
          <a:stretch>
            <a:fillRect/>
          </a:stretch>
        </p:blipFill>
        <p:spPr>
          <a:xfrm>
            <a:off x="4480177" y="3776388"/>
            <a:ext cx="3530482" cy="2244284"/>
          </a:xfrm>
          <a:prstGeom prst="rect">
            <a:avLst/>
          </a:prstGeom>
        </p:spPr>
      </p:pic>
      <p:pic>
        <p:nvPicPr>
          <p:cNvPr id="7" name="Picture 6"/>
          <p:cNvPicPr>
            <a:picLocks noChangeAspect="1"/>
          </p:cNvPicPr>
          <p:nvPr/>
        </p:nvPicPr>
        <p:blipFill>
          <a:blip r:embed="rId4"/>
          <a:stretch>
            <a:fillRect/>
          </a:stretch>
        </p:blipFill>
        <p:spPr>
          <a:xfrm>
            <a:off x="8332631" y="3776388"/>
            <a:ext cx="3426114" cy="2244284"/>
          </a:xfrm>
          <a:prstGeom prst="rect">
            <a:avLst/>
          </a:prstGeom>
        </p:spPr>
      </p:pic>
      <p:sp>
        <p:nvSpPr>
          <p:cNvPr id="8" name="TextBox 7"/>
          <p:cNvSpPr txBox="1"/>
          <p:nvPr/>
        </p:nvSpPr>
        <p:spPr>
          <a:xfrm>
            <a:off x="1725769" y="6014031"/>
            <a:ext cx="3346836" cy="523220"/>
          </a:xfrm>
          <a:prstGeom prst="rect">
            <a:avLst/>
          </a:prstGeom>
          <a:noFill/>
        </p:spPr>
        <p:txBody>
          <a:bodyPr wrap="square" rtlCol="0">
            <a:spAutoFit/>
          </a:bodyPr>
          <a:lstStyle/>
          <a:p>
            <a:r>
              <a:rPr lang="en-GB" sz="2800" dirty="0"/>
              <a:t>p</a:t>
            </a:r>
            <a:r>
              <a:rPr lang="en-GB" sz="2800" dirty="0" smtClean="0"/>
              <a:t>ie chart</a:t>
            </a:r>
            <a:endParaRPr lang="en-GB" sz="2800" dirty="0"/>
          </a:p>
        </p:txBody>
      </p:sp>
      <p:sp>
        <p:nvSpPr>
          <p:cNvPr id="9" name="TextBox 8"/>
          <p:cNvSpPr txBox="1"/>
          <p:nvPr/>
        </p:nvSpPr>
        <p:spPr>
          <a:xfrm>
            <a:off x="5265313" y="6072720"/>
            <a:ext cx="3346836" cy="523220"/>
          </a:xfrm>
          <a:prstGeom prst="rect">
            <a:avLst/>
          </a:prstGeom>
          <a:noFill/>
        </p:spPr>
        <p:txBody>
          <a:bodyPr wrap="square" rtlCol="0">
            <a:spAutoFit/>
          </a:bodyPr>
          <a:lstStyle/>
          <a:p>
            <a:r>
              <a:rPr lang="en-GB" sz="2800" dirty="0"/>
              <a:t>l</a:t>
            </a:r>
            <a:r>
              <a:rPr lang="en-GB" sz="2800" dirty="0" smtClean="0"/>
              <a:t>ine graph</a:t>
            </a:r>
            <a:endParaRPr lang="en-GB" sz="2800" dirty="0"/>
          </a:p>
        </p:txBody>
      </p:sp>
      <p:sp>
        <p:nvSpPr>
          <p:cNvPr id="10" name="TextBox 9"/>
          <p:cNvSpPr txBox="1"/>
          <p:nvPr/>
        </p:nvSpPr>
        <p:spPr>
          <a:xfrm>
            <a:off x="9296400" y="6072720"/>
            <a:ext cx="3346836" cy="523220"/>
          </a:xfrm>
          <a:prstGeom prst="rect">
            <a:avLst/>
          </a:prstGeom>
          <a:noFill/>
        </p:spPr>
        <p:txBody>
          <a:bodyPr wrap="square" rtlCol="0">
            <a:spAutoFit/>
          </a:bodyPr>
          <a:lstStyle/>
          <a:p>
            <a:r>
              <a:rPr lang="en-GB" sz="2800" dirty="0"/>
              <a:t>b</a:t>
            </a:r>
            <a:r>
              <a:rPr lang="en-GB" sz="2800" dirty="0" smtClean="0"/>
              <a:t>ar chart</a:t>
            </a:r>
            <a:endParaRPr lang="en-GB" sz="2800" dirty="0"/>
          </a:p>
        </p:txBody>
      </p:sp>
      <p:sp>
        <p:nvSpPr>
          <p:cNvPr id="11" name="Rectangle 10"/>
          <p:cNvSpPr/>
          <p:nvPr/>
        </p:nvSpPr>
        <p:spPr>
          <a:xfrm>
            <a:off x="1725769" y="6072720"/>
            <a:ext cx="1673418" cy="5232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2" name="Rectangle 11"/>
          <p:cNvSpPr/>
          <p:nvPr/>
        </p:nvSpPr>
        <p:spPr>
          <a:xfrm>
            <a:off x="5265313" y="6133821"/>
            <a:ext cx="1673418" cy="5141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 name="Rectangle 12"/>
          <p:cNvSpPr/>
          <p:nvPr/>
        </p:nvSpPr>
        <p:spPr>
          <a:xfrm>
            <a:off x="9208979" y="6194824"/>
            <a:ext cx="1750942" cy="4531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10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Vocabulary</a:t>
            </a:r>
            <a:endParaRPr lang="en-GB" u="sng" dirty="0"/>
          </a:p>
        </p:txBody>
      </p:sp>
      <p:sp>
        <p:nvSpPr>
          <p:cNvPr id="3" name="Content Placeholder 2"/>
          <p:cNvSpPr>
            <a:spLocks noGrp="1"/>
          </p:cNvSpPr>
          <p:nvPr>
            <p:ph idx="1"/>
          </p:nvPr>
        </p:nvSpPr>
        <p:spPr>
          <a:xfrm>
            <a:off x="1251678" y="1706451"/>
            <a:ext cx="10178322" cy="4951926"/>
          </a:xfrm>
        </p:spPr>
        <p:txBody>
          <a:bodyPr>
            <a:normAutofit/>
          </a:bodyPr>
          <a:lstStyle/>
          <a:p>
            <a:r>
              <a:rPr lang="en-GB" sz="2800" dirty="0" smtClean="0"/>
              <a:t>When we are learning about bar charts we use these words:</a:t>
            </a:r>
          </a:p>
          <a:p>
            <a:endParaRPr lang="en-GB" sz="2800" dirty="0"/>
          </a:p>
          <a:p>
            <a:r>
              <a:rPr lang="en-GB" sz="2800" dirty="0" smtClean="0">
                <a:solidFill>
                  <a:srgbClr val="7030A0"/>
                </a:solidFill>
              </a:rPr>
              <a:t>Horizontal (x axis)</a:t>
            </a:r>
          </a:p>
          <a:p>
            <a:r>
              <a:rPr lang="en-GB" sz="2800" dirty="0" smtClean="0">
                <a:solidFill>
                  <a:srgbClr val="7030A0"/>
                </a:solidFill>
              </a:rPr>
              <a:t>Vertical (y axis)  </a:t>
            </a:r>
          </a:p>
          <a:p>
            <a:r>
              <a:rPr lang="en-GB" sz="2800" dirty="0" smtClean="0">
                <a:solidFill>
                  <a:srgbClr val="7030A0"/>
                </a:solidFill>
              </a:rPr>
              <a:t>Scale </a:t>
            </a:r>
          </a:p>
          <a:p>
            <a:r>
              <a:rPr lang="en-GB" sz="2800" dirty="0" smtClean="0">
                <a:solidFill>
                  <a:srgbClr val="7030A0"/>
                </a:solidFill>
              </a:rPr>
              <a:t>Width</a:t>
            </a:r>
          </a:p>
          <a:p>
            <a:endParaRPr lang="en-GB" sz="2800" dirty="0"/>
          </a:p>
          <a:p>
            <a:r>
              <a:rPr lang="en-GB" sz="2800" dirty="0" smtClean="0"/>
              <a:t>What do you think these words could mean?</a:t>
            </a:r>
          </a:p>
        </p:txBody>
      </p:sp>
    </p:spTree>
    <p:extLst>
      <p:ext uri="{BB962C8B-B14F-4D97-AF65-F5344CB8AC3E}">
        <p14:creationId xmlns:p14="http://schemas.microsoft.com/office/powerpoint/2010/main" val="140652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614" y="425003"/>
            <a:ext cx="10219386" cy="5454589"/>
          </a:xfrm>
        </p:spPr>
        <p:txBody>
          <a:bodyPr>
            <a:normAutofit/>
          </a:bodyPr>
          <a:lstStyle/>
          <a:p>
            <a:r>
              <a:rPr lang="en-GB" sz="3200" dirty="0" smtClean="0">
                <a:solidFill>
                  <a:srgbClr val="7030A0"/>
                </a:solidFill>
              </a:rPr>
              <a:t>Horizontal – when something goes across, for example a line or row. </a:t>
            </a:r>
          </a:p>
          <a:p>
            <a:r>
              <a:rPr lang="en-GB" sz="3200" dirty="0" smtClean="0">
                <a:solidFill>
                  <a:srgbClr val="7030A0"/>
                </a:solidFill>
              </a:rPr>
              <a:t>Vertical – when something goes up, for example a line or column.</a:t>
            </a:r>
          </a:p>
          <a:p>
            <a:pPr marL="0" indent="0">
              <a:buNone/>
            </a:pPr>
            <a:endParaRPr lang="en-GB" sz="3200" dirty="0" smtClean="0">
              <a:solidFill>
                <a:srgbClr val="7030A0"/>
              </a:solidFill>
            </a:endParaRPr>
          </a:p>
          <a:p>
            <a:r>
              <a:rPr lang="en-GB" sz="3200" dirty="0" smtClean="0">
                <a:solidFill>
                  <a:srgbClr val="7030A0"/>
                </a:solidFill>
              </a:rPr>
              <a:t>Scale – The numbers that something goes up in. For example, the y axis might go up in 2s, 5s or 10s depending on the data.  </a:t>
            </a:r>
          </a:p>
          <a:p>
            <a:endParaRPr lang="en-GB" sz="2800" dirty="0">
              <a:solidFill>
                <a:srgbClr val="7030A0"/>
              </a:solidFill>
            </a:endParaRPr>
          </a:p>
        </p:txBody>
      </p:sp>
    </p:spTree>
    <p:extLst>
      <p:ext uri="{BB962C8B-B14F-4D97-AF65-F5344CB8AC3E}">
        <p14:creationId xmlns:p14="http://schemas.microsoft.com/office/powerpoint/2010/main" val="156743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00326" y="372682"/>
            <a:ext cx="10736306" cy="6324332"/>
          </a:xfrm>
          <a:prstGeom prst="rect">
            <a:avLst/>
          </a:prstGeom>
        </p:spPr>
      </p:pic>
      <p:sp>
        <p:nvSpPr>
          <p:cNvPr id="12" name="TextBox 11"/>
          <p:cNvSpPr txBox="1"/>
          <p:nvPr/>
        </p:nvSpPr>
        <p:spPr>
          <a:xfrm>
            <a:off x="7083380" y="2137893"/>
            <a:ext cx="4314423" cy="2677656"/>
          </a:xfrm>
          <a:prstGeom prst="rect">
            <a:avLst/>
          </a:prstGeom>
          <a:noFill/>
        </p:spPr>
        <p:txBody>
          <a:bodyPr wrap="square" rtlCol="0">
            <a:spAutoFit/>
          </a:bodyPr>
          <a:lstStyle/>
          <a:p>
            <a:r>
              <a:rPr lang="en-GB" sz="2800" i="1" dirty="0" smtClean="0">
                <a:solidFill>
                  <a:srgbClr val="00B050"/>
                </a:solidFill>
              </a:rPr>
              <a:t>Talk time: What could this bar chart be investigating? </a:t>
            </a:r>
          </a:p>
          <a:p>
            <a:endParaRPr lang="en-GB" sz="2800" i="1" dirty="0">
              <a:solidFill>
                <a:srgbClr val="00B050"/>
              </a:solidFill>
            </a:endParaRPr>
          </a:p>
          <a:p>
            <a:r>
              <a:rPr lang="en-GB" sz="2800" i="1" dirty="0" smtClean="0">
                <a:solidFill>
                  <a:srgbClr val="00B050"/>
                </a:solidFill>
              </a:rPr>
              <a:t>Can you think of suitable labels for the y (vertical) and x (horizontal) axis? </a:t>
            </a:r>
            <a:endParaRPr lang="en-GB" sz="2800" i="1" dirty="0">
              <a:solidFill>
                <a:srgbClr val="00B050"/>
              </a:solidFill>
            </a:endParaRPr>
          </a:p>
        </p:txBody>
      </p:sp>
      <p:cxnSp>
        <p:nvCxnSpPr>
          <p:cNvPr id="14" name="Straight Connector 13"/>
          <p:cNvCxnSpPr/>
          <p:nvPr/>
        </p:nvCxnSpPr>
        <p:spPr>
          <a:xfrm>
            <a:off x="4237149" y="1442434"/>
            <a:ext cx="12879" cy="1107583"/>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3155324" y="1300766"/>
            <a:ext cx="953037" cy="4378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6516710" y="1738648"/>
            <a:ext cx="166137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a:off x="6954592" y="1300766"/>
            <a:ext cx="25757" cy="4378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056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52" y="938850"/>
            <a:ext cx="7907495" cy="4598565"/>
          </a:xfrm>
          <a:prstGeom prst="rect">
            <a:avLst/>
          </a:prstGeom>
        </p:spPr>
      </p:pic>
      <p:sp>
        <p:nvSpPr>
          <p:cNvPr id="5" name="TextBox 4"/>
          <p:cNvSpPr txBox="1"/>
          <p:nvPr/>
        </p:nvSpPr>
        <p:spPr>
          <a:xfrm>
            <a:off x="8113690" y="526727"/>
            <a:ext cx="3676853" cy="5632311"/>
          </a:xfrm>
          <a:prstGeom prst="rect">
            <a:avLst/>
          </a:prstGeom>
          <a:noFill/>
        </p:spPr>
        <p:txBody>
          <a:bodyPr wrap="square" rtlCol="0">
            <a:spAutoFit/>
          </a:bodyPr>
          <a:lstStyle/>
          <a:p>
            <a:r>
              <a:rPr lang="en-GB" sz="2400" dirty="0" smtClean="0"/>
              <a:t>Can you draw the bars on for the following data? Remember, it is important to keep each bar the same width!</a:t>
            </a:r>
          </a:p>
          <a:p>
            <a:endParaRPr lang="en-GB" sz="2400" dirty="0" smtClean="0"/>
          </a:p>
          <a:p>
            <a:r>
              <a:rPr lang="en-GB" sz="2400" dirty="0" smtClean="0">
                <a:solidFill>
                  <a:schemeClr val="tx2">
                    <a:lumMod val="50000"/>
                    <a:lumOff val="50000"/>
                  </a:schemeClr>
                </a:solidFill>
              </a:rPr>
              <a:t>Fish and chips – 8     </a:t>
            </a:r>
          </a:p>
          <a:p>
            <a:endParaRPr lang="en-GB" sz="2400" dirty="0">
              <a:solidFill>
                <a:schemeClr val="tx2">
                  <a:lumMod val="50000"/>
                  <a:lumOff val="50000"/>
                </a:schemeClr>
              </a:solidFill>
            </a:endParaRPr>
          </a:p>
          <a:p>
            <a:r>
              <a:rPr lang="en-GB" sz="2400" dirty="0" smtClean="0">
                <a:solidFill>
                  <a:srgbClr val="92D050"/>
                </a:solidFill>
              </a:rPr>
              <a:t>Sausages and mash – 5   </a:t>
            </a:r>
          </a:p>
          <a:p>
            <a:endParaRPr lang="en-GB" sz="2400" dirty="0" smtClean="0">
              <a:solidFill>
                <a:srgbClr val="92D050"/>
              </a:solidFill>
            </a:endParaRPr>
          </a:p>
          <a:p>
            <a:r>
              <a:rPr lang="en-GB" sz="2400" dirty="0" smtClean="0">
                <a:solidFill>
                  <a:srgbClr val="7030A0"/>
                </a:solidFill>
              </a:rPr>
              <a:t>Chicken and vegetables – 3</a:t>
            </a:r>
          </a:p>
          <a:p>
            <a:endParaRPr lang="en-GB" sz="2400" dirty="0"/>
          </a:p>
          <a:p>
            <a:r>
              <a:rPr lang="en-GB" sz="2400" dirty="0" smtClean="0">
                <a:solidFill>
                  <a:srgbClr val="00B0F0"/>
                </a:solidFill>
              </a:rPr>
              <a:t>Pork stir-fry and rice – 1 </a:t>
            </a:r>
          </a:p>
          <a:p>
            <a:endParaRPr lang="en-GB" sz="2400" dirty="0">
              <a:solidFill>
                <a:srgbClr val="00B0F0"/>
              </a:solidFill>
            </a:endParaRPr>
          </a:p>
          <a:p>
            <a:r>
              <a:rPr lang="en-GB" sz="2400" dirty="0" smtClean="0">
                <a:solidFill>
                  <a:srgbClr val="FF3399"/>
                </a:solidFill>
              </a:rPr>
              <a:t>Prawn curry and rice - 4</a:t>
            </a:r>
          </a:p>
        </p:txBody>
      </p:sp>
    </p:spTree>
    <p:extLst>
      <p:ext uri="{BB962C8B-B14F-4D97-AF65-F5344CB8AC3E}">
        <p14:creationId xmlns:p14="http://schemas.microsoft.com/office/powerpoint/2010/main" val="1668438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1520</TotalTime>
  <Words>1382</Words>
  <Application>Microsoft Office PowerPoint</Application>
  <PresentationFormat>Widescreen</PresentationFormat>
  <Paragraphs>307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Algerian</vt:lpstr>
      <vt:lpstr>Arial</vt:lpstr>
      <vt:lpstr>Arial Rounded MT Bold</vt:lpstr>
      <vt:lpstr>Bradley Hand ITC</vt:lpstr>
      <vt:lpstr>Comic Sans MS</vt:lpstr>
      <vt:lpstr>Curlz MT</vt:lpstr>
      <vt:lpstr>Gill Sans MT</vt:lpstr>
      <vt:lpstr>Impact</vt:lpstr>
      <vt:lpstr>Wingdings</vt:lpstr>
      <vt:lpstr>Badge</vt:lpstr>
      <vt:lpstr>Friday 20th March Schedule  Quick morning work: Matching prefixes  MATHS: Introduction to bar charts  Arithmetic: Multiplying a 2-digit number by a 2-digit number.  brain break!  ENGLISH: To design a leaflet   Brain break!  ART: To use different pencil techniques to replicate textures of fur in a soft toy.   PE:Dance – To create the next sequence to add to our Vikings and monks dance. </vt:lpstr>
      <vt:lpstr>Matching prefixes - Can you match the picture to the correct prefix?</vt:lpstr>
      <vt:lpstr>PowerPoint Presentation</vt:lpstr>
      <vt:lpstr>MATHS STARTER:</vt:lpstr>
      <vt:lpstr>Bar charts</vt:lpstr>
      <vt:lpstr>Vocabulary</vt:lpstr>
      <vt:lpstr>PowerPoint Presentation</vt:lpstr>
      <vt:lpstr>PowerPoint Presentation</vt:lpstr>
      <vt:lpstr>PowerPoint Presentation</vt:lpstr>
      <vt:lpstr>How to choose a scale:</vt:lpstr>
      <vt:lpstr>PowerPoint Presentation</vt:lpstr>
      <vt:lpstr>Challenge 1: Think of appropriate scales for the following sets of data. </vt:lpstr>
      <vt:lpstr>Challenge 2: Think of appropriate scales for the following sets of data. </vt:lpstr>
      <vt:lpstr>Challenge 3: Answer one and two-step questions about the bar chart below. </vt:lpstr>
      <vt:lpstr>Arithmetic: Multiplying a 2-digit number by a 2-digit number.</vt:lpstr>
      <vt:lpstr>Use grid method to multiply these numbers: </vt:lpstr>
      <vt:lpstr>English: </vt:lpstr>
      <vt:lpstr>Here are some leaflet design ideas you could use to inspire you: </vt:lpstr>
      <vt:lpstr>What makes a persuasive argument?</vt:lpstr>
      <vt:lpstr>Brain break!</vt:lpstr>
      <vt:lpstr>ART: To replicate different textures using pencil shading techniques. </vt:lpstr>
      <vt:lpstr>These techniques can create amazing pencil sketches!</vt:lpstr>
      <vt:lpstr>Task: I would like you to choose one of your favourite teddies and spend some time looking closely at their fur. Then draw your teddy and show detail on their fur by using shading techniques. </vt:lpstr>
      <vt:lpstr>Examples!</vt:lpstr>
      <vt:lpstr>DANCE: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19th March Schedule  Quick morning work: Homophone hunt  MATHS: TO COLLECT DATA AND DRAW A PICTOGRAM  brain break!  ENGLISH: To write persuasively  Brain break!  SCIENCE: TO COLLECT DATA ABOUT PLANT AND ANIMAL LIFE IN THE GARDEN  Music: to listen and appreciate a piece of music</dc:title>
  <dc:creator>Mrs Godbold</dc:creator>
  <cp:lastModifiedBy>Mrs Godbold</cp:lastModifiedBy>
  <cp:revision>40</cp:revision>
  <dcterms:created xsi:type="dcterms:W3CDTF">2020-03-18T14:25:13Z</dcterms:created>
  <dcterms:modified xsi:type="dcterms:W3CDTF">2020-03-19T15:46:04Z</dcterms:modified>
</cp:coreProperties>
</file>