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8" r:id="rId4"/>
    <p:sldId id="259" r:id="rId5"/>
  </p:sldIdLst>
  <p:sldSz cx="12801600" cy="9601200" type="A3"/>
  <p:notesSz cx="6858000" cy="9144000"/>
  <p:defaultTextStyle>
    <a:defPPr>
      <a:defRPr lang="en-US"/>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CF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50" d="100"/>
          <a:sy n="50" d="100"/>
        </p:scale>
        <p:origin x="-1374" y="-174"/>
      </p:cViewPr>
      <p:guideLst>
        <p:guide orient="horz" pos="3024"/>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en-US" smtClean="0"/>
              <a:t>Click to edit Master title style</a:t>
            </a:r>
            <a:endParaRPr lang="en-US" dirty="0"/>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1C0271-ACAB-4129-8010-FBE0B19016AB}"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1495008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C0271-ACAB-4129-8010-FBE0B19016AB}"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2277932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6" y="511175"/>
            <a:ext cx="2760345" cy="81365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80111" y="511175"/>
            <a:ext cx="8121015" cy="813657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C0271-ACAB-4129-8010-FBE0B19016AB}"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266961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1C0271-ACAB-4129-8010-FBE0B19016AB}"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417472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73443" y="2393635"/>
            <a:ext cx="11041380" cy="3993832"/>
          </a:xfrm>
        </p:spPr>
        <p:txBody>
          <a:bodyPr anchor="b"/>
          <a:lstStyle>
            <a:lvl1pPr>
              <a:defRPr sz="8400"/>
            </a:lvl1pPr>
          </a:lstStyle>
          <a:p>
            <a:r>
              <a:rPr lang="en-US" smtClean="0"/>
              <a:t>Click to edit Master title style</a:t>
            </a:r>
            <a:endParaRPr lang="en-US" dirty="0"/>
          </a:p>
        </p:txBody>
      </p:sp>
      <p:sp>
        <p:nvSpPr>
          <p:cNvPr id="3" name="Text Placeholder 2"/>
          <p:cNvSpPr>
            <a:spLocks noGrp="1"/>
          </p:cNvSpPr>
          <p:nvPr>
            <p:ph type="body" idx="1"/>
          </p:nvPr>
        </p:nvSpPr>
        <p:spPr>
          <a:xfrm>
            <a:off x="873443"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1C0271-ACAB-4129-8010-FBE0B19016AB}" type="datetimeFigureOut">
              <a:rPr lang="en-GB" smtClean="0"/>
              <a:t>24/03/2020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1893519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801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480810" y="2555875"/>
            <a:ext cx="5440680" cy="60918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1C0271-ACAB-4129-8010-FBE0B19016AB}"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2644969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4" name="Content Placeholder 3"/>
          <p:cNvSpPr>
            <a:spLocks noGrp="1"/>
          </p:cNvSpPr>
          <p:nvPr>
            <p:ph sz="half" idx="2"/>
          </p:nvPr>
        </p:nvSpPr>
        <p:spPr>
          <a:xfrm>
            <a:off x="881779" y="3507105"/>
            <a:ext cx="5415676"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80811"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en-US" smtClean="0"/>
              <a:t>Click to edit Master text styles</a:t>
            </a:r>
          </a:p>
        </p:txBody>
      </p:sp>
      <p:sp>
        <p:nvSpPr>
          <p:cNvPr id="6" name="Content Placeholder 5"/>
          <p:cNvSpPr>
            <a:spLocks noGrp="1"/>
          </p:cNvSpPr>
          <p:nvPr>
            <p:ph sz="quarter" idx="4"/>
          </p:nvPr>
        </p:nvSpPr>
        <p:spPr>
          <a:xfrm>
            <a:off x="6480811" y="3507105"/>
            <a:ext cx="5442347" cy="51584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1C0271-ACAB-4129-8010-FBE0B19016AB}" type="datetimeFigureOut">
              <a:rPr lang="en-GB" smtClean="0"/>
              <a:t>24/03/2020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3110430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41C0271-ACAB-4129-8010-FBE0B19016AB}" type="datetimeFigureOut">
              <a:rPr lang="en-GB" smtClean="0"/>
              <a:t>24/03/2020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114898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1C0271-ACAB-4129-8010-FBE0B19016AB}" type="datetimeFigureOut">
              <a:rPr lang="en-GB" smtClean="0"/>
              <a:t>24/03/2020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835631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Content Placeholder 2"/>
          <p:cNvSpPr>
            <a:spLocks noGrp="1"/>
          </p:cNvSpPr>
          <p:nvPr>
            <p:ph idx="1"/>
          </p:nvPr>
        </p:nvSpPr>
        <p:spPr>
          <a:xfrm>
            <a:off x="5442347" y="1382397"/>
            <a:ext cx="6480810"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C0271-ACAB-4129-8010-FBE0B19016AB}"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3485282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1778" y="640080"/>
            <a:ext cx="4128849" cy="2240280"/>
          </a:xfrm>
        </p:spPr>
        <p:txBody>
          <a:bodyPr anchor="b"/>
          <a:lstStyle>
            <a:lvl1pPr>
              <a:defRPr sz="448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42347" y="1382397"/>
            <a:ext cx="6480810"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en-US" smtClean="0"/>
              <a:t>Click icon to add picture</a:t>
            </a:r>
            <a:endParaRPr lang="en-US" dirty="0"/>
          </a:p>
        </p:txBody>
      </p:sp>
      <p:sp>
        <p:nvSpPr>
          <p:cNvPr id="4" name="Text Placeholder 3"/>
          <p:cNvSpPr>
            <a:spLocks noGrp="1"/>
          </p:cNvSpPr>
          <p:nvPr>
            <p:ph type="body" sz="half" idx="2"/>
          </p:nvPr>
        </p:nvSpPr>
        <p:spPr>
          <a:xfrm>
            <a:off x="881778"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1C0271-ACAB-4129-8010-FBE0B19016AB}" type="datetimeFigureOut">
              <a:rPr lang="en-GB" smtClean="0"/>
              <a:t>24/03/2020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C55C8A9-9731-4CE5-B809-91348DD6B690}" type="slidenum">
              <a:rPr lang="en-GB" smtClean="0"/>
              <a:t>‹#›</a:t>
            </a:fld>
            <a:endParaRPr lang="en-GB"/>
          </a:p>
        </p:txBody>
      </p:sp>
    </p:spTree>
    <p:extLst>
      <p:ext uri="{BB962C8B-B14F-4D97-AF65-F5344CB8AC3E}">
        <p14:creationId xmlns:p14="http://schemas.microsoft.com/office/powerpoint/2010/main" val="1129465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511177"/>
            <a:ext cx="11041380" cy="185578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80110" y="2555875"/>
            <a:ext cx="11041380" cy="60918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0110" y="8898892"/>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41C0271-ACAB-4129-8010-FBE0B19016AB}" type="datetimeFigureOut">
              <a:rPr lang="en-GB" smtClean="0"/>
              <a:t>24/03/2020</a:t>
            </a:fld>
            <a:endParaRPr lang="en-GB"/>
          </a:p>
        </p:txBody>
      </p:sp>
      <p:sp>
        <p:nvSpPr>
          <p:cNvPr id="5" name="Footer Placeholder 4"/>
          <p:cNvSpPr>
            <a:spLocks noGrp="1"/>
          </p:cNvSpPr>
          <p:nvPr>
            <p:ph type="ftr" sz="quarter" idx="3"/>
          </p:nvPr>
        </p:nvSpPr>
        <p:spPr>
          <a:xfrm>
            <a:off x="4240530" y="8898892"/>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9041130" y="8898892"/>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6C55C8A9-9731-4CE5-B809-91348DD6B690}" type="slidenum">
              <a:rPr lang="en-GB" smtClean="0"/>
              <a:t>‹#›</a:t>
            </a:fld>
            <a:endParaRPr lang="en-GB"/>
          </a:p>
        </p:txBody>
      </p:sp>
    </p:spTree>
    <p:extLst>
      <p:ext uri="{BB962C8B-B14F-4D97-AF65-F5344CB8AC3E}">
        <p14:creationId xmlns:p14="http://schemas.microsoft.com/office/powerpoint/2010/main" val="3502205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sz="2520" kern="1200">
          <a:solidFill>
            <a:schemeClr val="tx1"/>
          </a:solidFill>
          <a:latin typeface="+mn-lt"/>
          <a:ea typeface="+mn-ea"/>
          <a:cs typeface="+mn-cs"/>
        </a:defRPr>
      </a:lvl9pPr>
    </p:bodyStyle>
    <p:otherStyle>
      <a:defPPr>
        <a:defRPr lang="en-US"/>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jpe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lig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3849" y="326329"/>
            <a:ext cx="6813252" cy="13648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003848" y="861773"/>
            <a:ext cx="9144000" cy="829371"/>
          </a:xfrm>
        </p:spPr>
        <p:txBody>
          <a:bodyPr>
            <a:noAutofit/>
          </a:bodyPr>
          <a:lstStyle/>
          <a:p>
            <a:r>
              <a:rPr lang="en-US" sz="8800" dirty="0" smtClean="0">
                <a:solidFill>
                  <a:srgbClr val="FFFF00"/>
                </a:solidFill>
                <a:latin typeface="Berlin Sans FB" panose="020E0602020502020306" pitchFamily="34" charset="0"/>
              </a:rPr>
              <a:t>Light</a:t>
            </a:r>
            <a:endParaRPr lang="en-GB" sz="8800" dirty="0">
              <a:solidFill>
                <a:srgbClr val="FFFF00"/>
              </a:solidFill>
              <a:latin typeface="Berlin Sans FB" panose="020E0602020502020306"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878664347"/>
              </p:ext>
            </p:extLst>
          </p:nvPr>
        </p:nvGraphicFramePr>
        <p:xfrm>
          <a:off x="228600" y="364429"/>
          <a:ext cx="2628900" cy="2938223"/>
        </p:xfrm>
        <a:graphic>
          <a:graphicData uri="http://schemas.openxmlformats.org/drawingml/2006/table">
            <a:tbl>
              <a:tblPr firstRow="1" bandRow="1">
                <a:tableStyleId>{00A15C55-8517-42AA-B614-E9B94910E393}</a:tableStyleId>
              </a:tblPr>
              <a:tblGrid>
                <a:gridCol w="2628900"/>
              </a:tblGrid>
              <a:tr h="279549">
                <a:tc>
                  <a:txBody>
                    <a:bodyPr/>
                    <a:lstStyle/>
                    <a:p>
                      <a:pPr algn="ctr"/>
                      <a:r>
                        <a:rPr lang="en-US" sz="2000" b="0" dirty="0" smtClean="0">
                          <a:latin typeface="Berlin Sans FB" panose="020E0602020502020306" pitchFamily="34" charset="0"/>
                        </a:rPr>
                        <a:t>How</a:t>
                      </a:r>
                      <a:r>
                        <a:rPr lang="en-US" sz="2000" b="0" baseline="0" dirty="0" smtClean="0">
                          <a:latin typeface="Berlin Sans FB" panose="020E0602020502020306" pitchFamily="34" charset="0"/>
                        </a:rPr>
                        <a:t> light travels</a:t>
                      </a:r>
                      <a:endParaRPr lang="en-GB" sz="2000" b="0" dirty="0">
                        <a:latin typeface="Berlin Sans FB" panose="020E0602020502020306" pitchFamily="34" charset="0"/>
                      </a:endParaRPr>
                    </a:p>
                  </a:txBody>
                  <a:tcPr/>
                </a:tc>
              </a:tr>
              <a:tr h="2541983">
                <a:tc>
                  <a:txBody>
                    <a:bodyPr/>
                    <a:lstStyle/>
                    <a:p>
                      <a:pPr marL="285750" indent="-285750">
                        <a:buFont typeface="Arial" panose="020B0604020202020204" pitchFamily="34" charset="0"/>
                        <a:buChar char="•"/>
                      </a:pPr>
                      <a:r>
                        <a:rPr lang="en-US" sz="1200" b="0" dirty="0" smtClean="0">
                          <a:latin typeface="Berlin Sans FB" panose="020E0602020502020306" pitchFamily="34" charset="0"/>
                        </a:rPr>
                        <a:t>Light travels in waves.</a:t>
                      </a:r>
                    </a:p>
                    <a:p>
                      <a:pPr marL="404622" indent="-285750">
                        <a:buFont typeface="Arial" panose="020B0604020202020204" pitchFamily="34" charset="0"/>
                        <a:buChar char="•"/>
                      </a:pPr>
                      <a:endParaRPr lang="en-US" sz="1200" b="0" dirty="0" smtClean="0">
                        <a:latin typeface="Berlin Sans FB" panose="020E0602020502020306" pitchFamily="34" charset="0"/>
                      </a:endParaRPr>
                    </a:p>
                    <a:p>
                      <a:pPr marL="285750" indent="-285750">
                        <a:buFont typeface="Arial" panose="020B0604020202020204" pitchFamily="34" charset="0"/>
                        <a:buChar char="•"/>
                      </a:pPr>
                      <a:r>
                        <a:rPr lang="en-US" sz="1200" b="0" dirty="0" smtClean="0">
                          <a:latin typeface="Berlin Sans FB" panose="020E0602020502020306" pitchFamily="34" charset="0"/>
                        </a:rPr>
                        <a:t>Light waves don't always need particles to travel through. They can also travel through outer space or a vacuum.</a:t>
                      </a:r>
                    </a:p>
                    <a:p>
                      <a:pPr marL="404622" indent="-285750">
                        <a:buFont typeface="Arial" panose="020B0604020202020204" pitchFamily="34" charset="0"/>
                        <a:buChar char="•"/>
                      </a:pPr>
                      <a:endParaRPr lang="en-US" sz="1200" b="0" dirty="0" smtClean="0">
                        <a:latin typeface="Berlin Sans FB" panose="020E0602020502020306" pitchFamily="34" charset="0"/>
                      </a:endParaRPr>
                    </a:p>
                    <a:p>
                      <a:pPr marL="285750" indent="-285750">
                        <a:buFont typeface="Arial" panose="020B0604020202020204" pitchFamily="34" charset="0"/>
                        <a:buChar char="•"/>
                      </a:pPr>
                      <a:r>
                        <a:rPr lang="en-US" sz="1200" b="0" dirty="0" smtClean="0">
                          <a:latin typeface="Berlin Sans FB" panose="020E0602020502020306" pitchFamily="34" charset="0"/>
                        </a:rPr>
                        <a:t>Light waves travel in straight lines.</a:t>
                      </a:r>
                    </a:p>
                    <a:p>
                      <a:pPr marL="404622" indent="-285750">
                        <a:buFont typeface="Arial" panose="020B0604020202020204" pitchFamily="34" charset="0"/>
                        <a:buChar char="•"/>
                      </a:pPr>
                      <a:endParaRPr lang="en-US" sz="1200" b="0" dirty="0" smtClean="0">
                        <a:latin typeface="Berlin Sans FB" panose="020E0602020502020306" pitchFamily="34" charset="0"/>
                      </a:endParaRPr>
                    </a:p>
                    <a:p>
                      <a:pPr marL="285750" indent="-285750">
                        <a:buFont typeface="Arial" panose="020B0604020202020204" pitchFamily="34" charset="0"/>
                        <a:buChar char="•"/>
                      </a:pPr>
                      <a:r>
                        <a:rPr lang="en-US" sz="1200" b="0" dirty="0" smtClean="0">
                          <a:latin typeface="Berlin Sans FB" panose="020E0602020502020306" pitchFamily="34" charset="0"/>
                        </a:rPr>
                        <a:t>Light waves travel faster than sound waves.</a:t>
                      </a:r>
                      <a:endParaRPr lang="en-GB" sz="1200" b="0" dirty="0">
                        <a:latin typeface="Berlin Sans FB" panose="020E0602020502020306" pitchFamily="34" charset="0"/>
                      </a:endParaRPr>
                    </a:p>
                  </a:txBody>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32446496"/>
              </p:ext>
            </p:extLst>
          </p:nvPr>
        </p:nvGraphicFramePr>
        <p:xfrm>
          <a:off x="3114825" y="1928146"/>
          <a:ext cx="6591300" cy="2968752"/>
        </p:xfrm>
        <a:graphic>
          <a:graphicData uri="http://schemas.openxmlformats.org/drawingml/2006/table">
            <a:tbl>
              <a:tblPr firstRow="1" bandRow="1">
                <a:tableStyleId>{93296810-A885-4BE3-A3E7-6D5BEEA58F35}</a:tableStyleId>
              </a:tblPr>
              <a:tblGrid>
                <a:gridCol w="6591300"/>
              </a:tblGrid>
              <a:tr h="204779">
                <a:tc>
                  <a:txBody>
                    <a:bodyPr/>
                    <a:lstStyle/>
                    <a:p>
                      <a:pPr algn="ctr"/>
                      <a:r>
                        <a:rPr lang="en-US" sz="2000" b="0" dirty="0" smtClean="0">
                          <a:latin typeface="Berlin Sans FB" panose="020E0602020502020306" pitchFamily="34" charset="0"/>
                        </a:rPr>
                        <a:t>How</a:t>
                      </a:r>
                      <a:r>
                        <a:rPr lang="en-US" sz="2000" b="0" baseline="0" dirty="0" smtClean="0">
                          <a:latin typeface="Berlin Sans FB" panose="020E0602020502020306" pitchFamily="34" charset="0"/>
                        </a:rPr>
                        <a:t> we see things</a:t>
                      </a:r>
                      <a:endParaRPr lang="en-GB" sz="2000" b="0" dirty="0">
                        <a:latin typeface="Berlin Sans FB" panose="020E0602020502020306" pitchFamily="34" charset="0"/>
                      </a:endParaRPr>
                    </a:p>
                  </a:txBody>
                  <a:tcPr/>
                </a:tc>
              </a:tr>
              <a:tr h="1169603">
                <a:tc>
                  <a:txBody>
                    <a:bodyPr/>
                    <a:lstStyle/>
                    <a:p>
                      <a:pPr marL="0" indent="0" algn="ctr">
                        <a:lnSpc>
                          <a:spcPct val="110000"/>
                        </a:lnSpc>
                        <a:buFont typeface="Arial" panose="020B0604020202020204" pitchFamily="34" charset="0"/>
                        <a:buNone/>
                        <a:defRPr/>
                      </a:pPr>
                      <a:r>
                        <a:rPr lang="en-GB" sz="1200" b="0" dirty="0" smtClean="0">
                          <a:latin typeface="Berlin Sans FB" panose="020E0602020502020306" pitchFamily="34" charset="0"/>
                        </a:rPr>
                        <a:t>Rays of light travel from a light source and hit objects around us. </a:t>
                      </a:r>
                    </a:p>
                    <a:p>
                      <a:pPr marL="0" indent="0" algn="ctr">
                        <a:lnSpc>
                          <a:spcPct val="110000"/>
                        </a:lnSpc>
                        <a:buFont typeface="Arial" panose="020B0604020202020204" pitchFamily="34" charset="0"/>
                        <a:buNone/>
                        <a:defRPr/>
                      </a:pPr>
                      <a:r>
                        <a:rPr lang="en-GB" sz="1200" b="0" dirty="0" smtClean="0">
                          <a:latin typeface="Berlin Sans FB" panose="020E0602020502020306" pitchFamily="34" charset="0"/>
                        </a:rPr>
                        <a:t>The rays of light reflect, or bounce, off an object, and then travel into our eyes.</a:t>
                      </a:r>
                    </a:p>
                    <a:p>
                      <a:pPr marL="0" indent="0" algn="ctr">
                        <a:lnSpc>
                          <a:spcPct val="110000"/>
                        </a:lnSpc>
                        <a:buFont typeface="Arial" panose="020B0604020202020204" pitchFamily="34" charset="0"/>
                        <a:buNone/>
                        <a:defRPr/>
                      </a:pPr>
                      <a:r>
                        <a:rPr lang="en-GB" sz="1200" b="0" dirty="0" smtClean="0">
                          <a:latin typeface="Berlin Sans FB" panose="020E0602020502020306" pitchFamily="34" charset="0"/>
                        </a:rPr>
                        <a:t>This reflection of light allows us to see the object.</a:t>
                      </a: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p>
                      <a:pPr marL="0" indent="0" algn="ctr">
                        <a:lnSpc>
                          <a:spcPct val="110000"/>
                        </a:lnSpc>
                        <a:buFont typeface="Arial" panose="020B0604020202020204" pitchFamily="34" charset="0"/>
                        <a:buNone/>
                        <a:defRPr/>
                      </a:pPr>
                      <a:endParaRPr lang="en-US" sz="1400" b="0" dirty="0" smtClean="0">
                        <a:latin typeface="Berlin Sans FB" panose="020E0602020502020306" pitchFamily="34" charset="0"/>
                      </a:endParaRPr>
                    </a:p>
                  </a:txBody>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719482710"/>
              </p:ext>
            </p:extLst>
          </p:nvPr>
        </p:nvGraphicFramePr>
        <p:xfrm>
          <a:off x="214987" y="3479936"/>
          <a:ext cx="2652024" cy="5815956"/>
        </p:xfrm>
        <a:graphic>
          <a:graphicData uri="http://schemas.openxmlformats.org/drawingml/2006/table">
            <a:tbl>
              <a:tblPr firstRow="1" bandRow="1">
                <a:tableStyleId>{7DF18680-E054-41AD-8BC1-D1AEF772440D}</a:tableStyleId>
              </a:tblPr>
              <a:tblGrid>
                <a:gridCol w="2652024"/>
              </a:tblGrid>
              <a:tr h="487124">
                <a:tc>
                  <a:txBody>
                    <a:bodyPr/>
                    <a:lstStyle/>
                    <a:p>
                      <a:pPr algn="ctr"/>
                      <a:r>
                        <a:rPr lang="en-US" sz="2000" b="0" dirty="0" smtClean="0">
                          <a:latin typeface="Berlin Sans FB" panose="020E0602020502020306" pitchFamily="34" charset="0"/>
                        </a:rPr>
                        <a:t>Reflection</a:t>
                      </a:r>
                      <a:endParaRPr lang="en-GB" sz="2000" b="0" dirty="0">
                        <a:latin typeface="Berlin Sans FB" panose="020E0602020502020306" pitchFamily="34" charset="0"/>
                      </a:endParaRPr>
                    </a:p>
                  </a:txBody>
                  <a:tcPr>
                    <a:solidFill>
                      <a:srgbClr val="7030A0"/>
                    </a:solidFill>
                  </a:tcPr>
                </a:tc>
              </a:tr>
              <a:tr h="5328832">
                <a:tc>
                  <a:txBody>
                    <a:bodyPr/>
                    <a:lstStyle/>
                    <a:p>
                      <a:pPr marL="0" indent="0">
                        <a:lnSpc>
                          <a:spcPct val="100000"/>
                        </a:lnSpc>
                        <a:buFont typeface="Arial" panose="020B0604020202020204" pitchFamily="34" charset="0"/>
                        <a:buNone/>
                      </a:pPr>
                      <a:r>
                        <a:rPr lang="en-GB" altLang="en-US" sz="1200" b="0" dirty="0" smtClean="0">
                          <a:latin typeface="Berlin Sans FB" panose="020E0602020502020306" pitchFamily="34" charset="0"/>
                        </a:rPr>
                        <a:t>Reflection is when light bounces off a surface,  changing the direction of a ray of light.</a:t>
                      </a:r>
                    </a:p>
                    <a:p>
                      <a:pPr marL="0" indent="0">
                        <a:lnSpc>
                          <a:spcPct val="100000"/>
                        </a:lnSpc>
                        <a:buFont typeface="Arial" panose="020B0604020202020204" pitchFamily="34" charset="0"/>
                        <a:buNone/>
                      </a:pPr>
                      <a:endParaRPr lang="en-GB" altLang="en-US" sz="1200" b="0" dirty="0" smtClean="0">
                        <a:latin typeface="Berlin Sans FB" panose="020E0602020502020306" pitchFamily="34" charset="0"/>
                      </a:endParaRPr>
                    </a:p>
                    <a:p>
                      <a:pPr marL="0" indent="0">
                        <a:lnSpc>
                          <a:spcPct val="100000"/>
                        </a:lnSpc>
                        <a:buFont typeface="Arial" panose="020B0604020202020204" pitchFamily="34" charset="0"/>
                        <a:buNone/>
                      </a:pPr>
                      <a:r>
                        <a:rPr lang="en-GB" altLang="en-US" sz="1200" b="0" dirty="0" smtClean="0">
                          <a:latin typeface="Berlin Sans FB" panose="020E0602020502020306" pitchFamily="34" charset="0"/>
                        </a:rPr>
                        <a:t>All objects reflect light. However, smooth and shiny surface reflect all the rays of light at the same angle but rough and dull surfaces scatter the light rays.</a:t>
                      </a:r>
                      <a:endParaRPr lang="en-GB" sz="1200" b="0" dirty="0" smtClean="0">
                        <a:latin typeface="Berlin Sans FB" panose="020E0602020502020306" pitchFamily="34" charset="0"/>
                      </a:endParaRPr>
                    </a:p>
                    <a:p>
                      <a:endParaRPr lang="en-US" b="0" dirty="0" smtClean="0">
                        <a:latin typeface="Berlin Sans FB" panose="020E0602020502020306" pitchFamily="34" charset="0"/>
                      </a:endParaRPr>
                    </a:p>
                    <a:p>
                      <a:endParaRPr lang="en-US" sz="1200" b="0" dirty="0" smtClean="0">
                        <a:latin typeface="Berlin Sans FB" panose="020E0602020502020306" pitchFamily="34" charset="0"/>
                      </a:endParaRPr>
                    </a:p>
                    <a:p>
                      <a:endParaRPr lang="en-US" sz="1200" b="0" dirty="0" smtClean="0">
                        <a:latin typeface="Berlin Sans FB" panose="020E0602020502020306" pitchFamily="34"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GB" altLang="en-US" sz="1200" dirty="0" smtClean="0">
                          <a:latin typeface="Berlin Sans FB" panose="020E0602020502020306" pitchFamily="34" charset="0"/>
                        </a:rPr>
                        <a:t>When rays of light reflect, they obey the law of reflection: The angle of incidence always equals the angle of reflection.</a:t>
                      </a:r>
                    </a:p>
                    <a:p>
                      <a:endParaRPr lang="en-US" b="0" dirty="0" smtClean="0">
                        <a:latin typeface="Berlin Sans FB" panose="020E0602020502020306" pitchFamily="34" charset="0"/>
                      </a:endParaRPr>
                    </a:p>
                    <a:p>
                      <a:endParaRPr lang="en-US" b="0" dirty="0" smtClean="0">
                        <a:latin typeface="Berlin Sans FB" panose="020E0602020502020306" pitchFamily="34" charset="0"/>
                      </a:endParaRPr>
                    </a:p>
                    <a:p>
                      <a:endParaRPr lang="en-US" b="0" dirty="0" smtClean="0">
                        <a:latin typeface="Berlin Sans FB" panose="020E0602020502020306" pitchFamily="34" charset="0"/>
                      </a:endParaRPr>
                    </a:p>
                    <a:p>
                      <a:endParaRPr lang="en-US" b="0" dirty="0" smtClean="0">
                        <a:latin typeface="Berlin Sans FB" panose="020E0602020502020306" pitchFamily="34" charset="0"/>
                      </a:endParaRPr>
                    </a:p>
                    <a:p>
                      <a:endParaRPr lang="en-US" b="0" dirty="0">
                        <a:latin typeface="Berlin Sans FB" panose="020E0602020502020306" pitchFamily="34" charset="0"/>
                      </a:endParaRPr>
                    </a:p>
                  </a:txBody>
                  <a:tcPr>
                    <a:solidFill>
                      <a:srgbClr val="E2CFF1"/>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363434469"/>
              </p:ext>
            </p:extLst>
          </p:nvPr>
        </p:nvGraphicFramePr>
        <p:xfrm>
          <a:off x="9963449" y="251260"/>
          <a:ext cx="2628900" cy="4352544"/>
        </p:xfrm>
        <a:graphic>
          <a:graphicData uri="http://schemas.openxmlformats.org/drawingml/2006/table">
            <a:tbl>
              <a:tblPr firstRow="1" bandRow="1">
                <a:tableStyleId>{5C22544A-7EE6-4342-B048-85BDC9FD1C3A}</a:tableStyleId>
              </a:tblPr>
              <a:tblGrid>
                <a:gridCol w="2628900"/>
              </a:tblGrid>
              <a:tr h="626172">
                <a:tc>
                  <a:txBody>
                    <a:bodyPr/>
                    <a:lstStyle/>
                    <a:p>
                      <a:pPr algn="ctr"/>
                      <a:r>
                        <a:rPr lang="en-US" sz="2000" b="0" dirty="0" smtClean="0">
                          <a:latin typeface="Berlin Sans FB" panose="020E0602020502020306" pitchFamily="34" charset="0"/>
                        </a:rPr>
                        <a:t>How</a:t>
                      </a:r>
                      <a:r>
                        <a:rPr lang="en-US" sz="2000" b="0" baseline="0" dirty="0" smtClean="0">
                          <a:latin typeface="Berlin Sans FB" panose="020E0602020502020306" pitchFamily="34" charset="0"/>
                        </a:rPr>
                        <a:t> shadows are formed</a:t>
                      </a:r>
                      <a:endParaRPr lang="en-GB" sz="2000" b="0" dirty="0">
                        <a:latin typeface="Berlin Sans FB" panose="020E0602020502020306" pitchFamily="34" charset="0"/>
                      </a:endParaRPr>
                    </a:p>
                  </a:txBody>
                  <a:tcPr/>
                </a:tc>
              </a:tr>
              <a:tr h="1607146">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Berlin Sans FB" panose="020E0602020502020306" pitchFamily="34" charset="0"/>
                          <a:ea typeface="+mn-ea"/>
                          <a:cs typeface="+mn-cs"/>
                        </a:rPr>
                        <a:t>Shadows are formed when an opaque object blocks a ray of light.</a:t>
                      </a:r>
                    </a:p>
                    <a:p>
                      <a:endParaRPr lang="en-US" sz="1200" b="0" dirty="0" smtClean="0">
                        <a:latin typeface="Berlin Sans FB" panose="020E0602020502020306" pitchFamily="34" charset="0"/>
                      </a:endParaRPr>
                    </a:p>
                    <a:p>
                      <a:r>
                        <a:rPr lang="en-GB" sz="1200" dirty="0" smtClean="0">
                          <a:latin typeface="Berlin Sans FB" panose="020E0602020502020306" pitchFamily="34" charset="0"/>
                        </a:rPr>
                        <a:t>A shadow is always the same shape as the object that casts it.</a:t>
                      </a:r>
                    </a:p>
                    <a:p>
                      <a:endParaRPr lang="en-GB" sz="1200" dirty="0" smtClean="0">
                        <a:latin typeface="Berlin Sans FB" panose="020E0602020502020306" pitchFamily="34"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GB" sz="1200" dirty="0" smtClean="0">
                          <a:latin typeface="Berlin Sans FB" panose="020E0602020502020306" pitchFamily="34" charset="0"/>
                        </a:rPr>
                        <a:t>A shadow can change size depending on the distance the object casting it is from the light source. Shadows can also be elongated or shortened depending on the angle of the light source.</a:t>
                      </a:r>
                    </a:p>
                    <a:p>
                      <a:endParaRPr lang="en-US" b="0" dirty="0" smtClean="0">
                        <a:latin typeface="Berlin Sans FB" panose="020E0602020502020306" pitchFamily="34" charset="0"/>
                      </a:endParaRPr>
                    </a:p>
                    <a:p>
                      <a:endParaRPr lang="en-US" sz="1400" b="0" dirty="0" smtClean="0">
                        <a:latin typeface="Berlin Sans FB" panose="020E0602020502020306" pitchFamily="34" charset="0"/>
                      </a:endParaRPr>
                    </a:p>
                    <a:p>
                      <a:endParaRPr lang="en-US" b="0" dirty="0" smtClean="0">
                        <a:latin typeface="Berlin Sans FB" panose="020E0602020502020306" pitchFamily="34" charset="0"/>
                      </a:endParaRPr>
                    </a:p>
                    <a:p>
                      <a:endParaRPr lang="en-GB" b="0" dirty="0">
                        <a:latin typeface="Berlin Sans FB" panose="020E0602020502020306" pitchFamily="34" charset="0"/>
                      </a:endParaRPr>
                    </a:p>
                  </a:txBody>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279700894"/>
              </p:ext>
            </p:extLst>
          </p:nvPr>
        </p:nvGraphicFramePr>
        <p:xfrm>
          <a:off x="4476750" y="5014452"/>
          <a:ext cx="3860800" cy="4281440"/>
        </p:xfrm>
        <a:graphic>
          <a:graphicData uri="http://schemas.openxmlformats.org/drawingml/2006/table">
            <a:tbl>
              <a:tblPr firstRow="1" bandRow="1">
                <a:tableStyleId>{F5AB1C69-6EDB-4FF4-983F-18BD219EF322}</a:tableStyleId>
              </a:tblPr>
              <a:tblGrid>
                <a:gridCol w="3860800"/>
              </a:tblGrid>
              <a:tr h="459248">
                <a:tc>
                  <a:txBody>
                    <a:bodyPr/>
                    <a:lstStyle/>
                    <a:p>
                      <a:pPr algn="ctr"/>
                      <a:r>
                        <a:rPr lang="en-US" sz="2000" b="0" dirty="0" smtClean="0">
                          <a:latin typeface="Berlin Sans FB" panose="020E0602020502020306" pitchFamily="34" charset="0"/>
                        </a:rPr>
                        <a:t>Refraction</a:t>
                      </a:r>
                      <a:endParaRPr lang="en-GB" sz="2000" b="0" dirty="0">
                        <a:latin typeface="Berlin Sans FB" panose="020E0602020502020306" pitchFamily="34" charset="0"/>
                      </a:endParaRPr>
                    </a:p>
                  </a:txBody>
                  <a:tcPr/>
                </a:tc>
              </a:tr>
              <a:tr h="3535425">
                <a:tc>
                  <a:txBody>
                    <a:bodyPr/>
                    <a:lstStyle/>
                    <a:p>
                      <a:r>
                        <a:rPr lang="en-US" sz="1200" dirty="0" smtClean="0">
                          <a:latin typeface="Berlin Sans FB" panose="020E0602020502020306" pitchFamily="34" charset="0"/>
                        </a:rPr>
                        <a:t>Light rays usually travel in straight lines, but when they pass from one material to another they can be forced to bend (change direction and continue on a new straight path). </a:t>
                      </a:r>
                    </a:p>
                    <a:p>
                      <a:endParaRPr lang="en-US" sz="1200" dirty="0" smtClean="0">
                        <a:latin typeface="Berlin Sans FB" panose="020E0602020502020306" pitchFamily="34" charset="0"/>
                      </a:endParaRPr>
                    </a:p>
                    <a:p>
                      <a:r>
                        <a:rPr lang="en-US" sz="1200" dirty="0" smtClean="0">
                          <a:latin typeface="Berlin Sans FB" panose="020E0602020502020306" pitchFamily="34" charset="0"/>
                        </a:rPr>
                        <a:t>The bending is called refraction. It happens because light travels at different speeds in different materials. </a:t>
                      </a:r>
                    </a:p>
                    <a:p>
                      <a:endParaRPr lang="en-US" sz="1200" dirty="0" smtClean="0">
                        <a:latin typeface="Berlin Sans FB" panose="020E0602020502020306" pitchFamily="34" charset="0"/>
                      </a:endParaRPr>
                    </a:p>
                    <a:p>
                      <a:r>
                        <a:rPr lang="en-US" sz="1200" dirty="0" smtClean="0">
                          <a:latin typeface="Berlin Sans FB" panose="020E0602020502020306" pitchFamily="34" charset="0"/>
                        </a:rPr>
                        <a:t>For example, light moves more slowly through water than it moves through air. As the beam of light enters the water, it slows down and bends. As it re-enters the air the light beam speeds up and bends back again.</a:t>
                      </a:r>
                      <a:endParaRPr lang="en-US" sz="1200" b="0" dirty="0" smtClean="0">
                        <a:latin typeface="Berlin Sans FB" panose="020E0602020502020306" pitchFamily="34" charset="0"/>
                      </a:endParaRPr>
                    </a:p>
                    <a:p>
                      <a:endParaRPr lang="en-US" b="0" dirty="0" smtClean="0">
                        <a:latin typeface="Berlin Sans FB" panose="020E0602020502020306" pitchFamily="34" charset="0"/>
                      </a:endParaRPr>
                    </a:p>
                    <a:p>
                      <a:endParaRPr lang="en-US" b="0" dirty="0" smtClean="0">
                        <a:latin typeface="Berlin Sans FB" panose="020E0602020502020306" pitchFamily="34" charset="0"/>
                      </a:endParaRPr>
                    </a:p>
                    <a:p>
                      <a:endParaRPr lang="en-US" b="0" dirty="0" smtClean="0">
                        <a:latin typeface="Berlin Sans FB" panose="020E0602020502020306" pitchFamily="34" charset="0"/>
                      </a:endParaRPr>
                    </a:p>
                    <a:p>
                      <a:endParaRPr lang="en-GB" b="0" dirty="0">
                        <a:latin typeface="Berlin Sans FB" panose="020E0602020502020306" pitchFamily="34" charset="0"/>
                      </a:endParaRPr>
                    </a:p>
                  </a:txBody>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247106799"/>
              </p:ext>
            </p:extLst>
          </p:nvPr>
        </p:nvGraphicFramePr>
        <p:xfrm>
          <a:off x="8554634" y="4994668"/>
          <a:ext cx="4037715" cy="4301224"/>
        </p:xfrm>
        <a:graphic>
          <a:graphicData uri="http://schemas.openxmlformats.org/drawingml/2006/table">
            <a:tbl>
              <a:tblPr firstRow="1" bandRow="1">
                <a:tableStyleId>{21E4AEA4-8DFA-4A89-87EB-49C32662AFE0}</a:tableStyleId>
              </a:tblPr>
              <a:tblGrid>
                <a:gridCol w="4037715"/>
              </a:tblGrid>
              <a:tr h="500142">
                <a:tc>
                  <a:txBody>
                    <a:bodyPr/>
                    <a:lstStyle/>
                    <a:p>
                      <a:pPr algn="ctr"/>
                      <a:r>
                        <a:rPr lang="en-US" sz="2000" b="0" dirty="0" smtClean="0">
                          <a:latin typeface="Berlin Sans FB" panose="020E0602020502020306" pitchFamily="34" charset="0"/>
                        </a:rPr>
                        <a:t>How</a:t>
                      </a:r>
                      <a:r>
                        <a:rPr lang="en-US" sz="2000" b="0" baseline="0" dirty="0" smtClean="0">
                          <a:latin typeface="Berlin Sans FB" panose="020E0602020502020306" pitchFamily="34" charset="0"/>
                        </a:rPr>
                        <a:t> we see </a:t>
                      </a:r>
                      <a:r>
                        <a:rPr lang="en-GB" sz="2000" b="0" baseline="0" noProof="0" dirty="0" smtClean="0">
                          <a:latin typeface="Berlin Sans FB" panose="020E0602020502020306" pitchFamily="34" charset="0"/>
                        </a:rPr>
                        <a:t>colour</a:t>
                      </a:r>
                      <a:endParaRPr lang="en-GB" sz="2000" b="0" noProof="0" dirty="0">
                        <a:latin typeface="Berlin Sans FB" panose="020E0602020502020306" pitchFamily="34" charset="0"/>
                      </a:endParaRPr>
                    </a:p>
                  </a:txBody>
                  <a:tcPr/>
                </a:tc>
              </a:tr>
              <a:tr h="3801082">
                <a:tc>
                  <a:txBody>
                    <a:bodyPr/>
                    <a:lstStyle/>
                    <a:p>
                      <a:r>
                        <a:rPr lang="en-GB" sz="1200" dirty="0" smtClean="0">
                          <a:latin typeface="Berlin Sans FB" panose="020E0602020502020306" pitchFamily="34" charset="0"/>
                        </a:rPr>
                        <a:t>Natural light is actually made up of all the colours of the rainbow which mixed together appear white. These colours are known as ‘The Visible Spectrum’ and as we have done, they can be separated with a prism. </a:t>
                      </a:r>
                      <a:endParaRPr lang="en-US" sz="1200" b="0" dirty="0" smtClean="0">
                        <a:latin typeface="Berlin Sans FB" panose="020E0602020502020306" pitchFamily="34" charset="0"/>
                      </a:endParaRPr>
                    </a:p>
                    <a:p>
                      <a:endParaRPr lang="en-US" sz="1200" b="0" dirty="0" smtClean="0">
                        <a:latin typeface="Berlin Sans FB" panose="020E0602020502020306" pitchFamily="34" charset="0"/>
                      </a:endParaRPr>
                    </a:p>
                    <a:p>
                      <a:pPr marL="0" marR="0" lvl="0" indent="0" algn="l" defTabSz="1280160" rtl="0" eaLnBrk="1" fontAlgn="auto" latinLnBrk="0" hangingPunct="1">
                        <a:lnSpc>
                          <a:spcPct val="100000"/>
                        </a:lnSpc>
                        <a:spcBef>
                          <a:spcPts val="0"/>
                        </a:spcBef>
                        <a:spcAft>
                          <a:spcPts val="0"/>
                        </a:spcAft>
                        <a:buClrTx/>
                        <a:buSzTx/>
                        <a:buFontTx/>
                        <a:buNone/>
                        <a:tabLst/>
                        <a:defRPr/>
                      </a:pPr>
                      <a:r>
                        <a:rPr lang="en-GB" sz="1200" dirty="0" smtClean="0">
                          <a:latin typeface="Berlin Sans FB" panose="020E0602020502020306" pitchFamily="34" charset="0"/>
                        </a:rPr>
                        <a:t>When a ray of white light shines on an object, the object absorbs some colours and reflects others. Every object reflects light in its own way, giving us the millions of different colours &amp; shades. </a:t>
                      </a:r>
                    </a:p>
                    <a:p>
                      <a:endParaRPr lang="en-US" sz="1200" b="0" dirty="0" smtClean="0">
                        <a:latin typeface="Berlin Sans FB" panose="020E0602020502020306" pitchFamily="34" charset="0"/>
                      </a:endParaRPr>
                    </a:p>
                    <a:p>
                      <a:r>
                        <a:rPr lang="en-US" sz="1200" dirty="0" smtClean="0">
                          <a:latin typeface="Berlin Sans FB" panose="020E0602020502020306" pitchFamily="34" charset="0"/>
                        </a:rPr>
                        <a:t>A filter works by only allowing certain </a:t>
                      </a:r>
                      <a:r>
                        <a:rPr lang="en-US" sz="1200" dirty="0" err="1" smtClean="0">
                          <a:latin typeface="Berlin Sans FB" panose="020E0602020502020306" pitchFamily="34" charset="0"/>
                        </a:rPr>
                        <a:t>colours</a:t>
                      </a:r>
                      <a:r>
                        <a:rPr lang="en-US" sz="1200" dirty="0" smtClean="0">
                          <a:latin typeface="Berlin Sans FB" panose="020E0602020502020306" pitchFamily="34" charset="0"/>
                        </a:rPr>
                        <a:t> through it.</a:t>
                      </a:r>
                    </a:p>
                    <a:p>
                      <a:endParaRPr lang="en-US" sz="1200" dirty="0" smtClean="0">
                        <a:latin typeface="Berlin Sans FB" panose="020E0602020502020306" pitchFamily="34" charset="0"/>
                      </a:endParaRPr>
                    </a:p>
                    <a:p>
                      <a:r>
                        <a:rPr lang="en-US" sz="1200" dirty="0" err="1" smtClean="0">
                          <a:latin typeface="Berlin Sans FB" panose="020E0602020502020306" pitchFamily="34" charset="0"/>
                        </a:rPr>
                        <a:t>Coloured</a:t>
                      </a:r>
                      <a:r>
                        <a:rPr lang="en-US" sz="1200" dirty="0" smtClean="0">
                          <a:latin typeface="Berlin Sans FB" panose="020E0602020502020306" pitchFamily="34" charset="0"/>
                        </a:rPr>
                        <a:t> filters absorb light and transmit the light they don’t absorb. </a:t>
                      </a:r>
                    </a:p>
                    <a:p>
                      <a:endParaRPr lang="en-US" b="0" dirty="0" smtClean="0">
                        <a:latin typeface="Berlin Sans FB" panose="020E0602020502020306" pitchFamily="34" charset="0"/>
                      </a:endParaRPr>
                    </a:p>
                    <a:p>
                      <a:endParaRPr lang="en-GB" b="0" dirty="0">
                        <a:latin typeface="Berlin Sans FB" panose="020E0602020502020306" pitchFamily="34" charset="0"/>
                      </a:endParaRPr>
                    </a:p>
                  </a:txBody>
                  <a:tcPr/>
                </a:tc>
              </a:tr>
            </a:tbl>
          </a:graphicData>
        </a:graphic>
      </p:graphicFrame>
      <p:sp>
        <p:nvSpPr>
          <p:cNvPr id="13" name="TextBox 12"/>
          <p:cNvSpPr txBox="1"/>
          <p:nvPr/>
        </p:nvSpPr>
        <p:spPr>
          <a:xfrm>
            <a:off x="3304118" y="3185960"/>
            <a:ext cx="1383636" cy="830997"/>
          </a:xfrm>
          <a:prstGeom prst="rect">
            <a:avLst/>
          </a:prstGeom>
          <a:solidFill>
            <a:schemeClr val="accent2">
              <a:lumMod val="20000"/>
              <a:lumOff val="80000"/>
            </a:schemeClr>
          </a:solidFill>
        </p:spPr>
        <p:txBody>
          <a:bodyPr wrap="square" rtlCol="0">
            <a:spAutoFit/>
          </a:bodyPr>
          <a:lstStyle/>
          <a:p>
            <a:pPr algn="ctr"/>
            <a:r>
              <a:rPr lang="en-US" sz="1200" dirty="0" smtClean="0">
                <a:latin typeface="Berlin Sans FB" panose="020E0602020502020306" pitchFamily="34" charset="0"/>
              </a:rPr>
              <a:t>Light rays travel from the light source in a straight line</a:t>
            </a:r>
            <a:endParaRPr lang="en-GB" sz="1200" dirty="0">
              <a:latin typeface="Berlin Sans FB" panose="020E0602020502020306" pitchFamily="34" charset="0"/>
            </a:endParaRPr>
          </a:p>
        </p:txBody>
      </p:sp>
      <p:sp>
        <p:nvSpPr>
          <p:cNvPr id="14" name="TextBox 13"/>
          <p:cNvSpPr txBox="1"/>
          <p:nvPr/>
        </p:nvSpPr>
        <p:spPr>
          <a:xfrm>
            <a:off x="8426617" y="3023138"/>
            <a:ext cx="1099475" cy="646331"/>
          </a:xfrm>
          <a:prstGeom prst="rect">
            <a:avLst/>
          </a:prstGeom>
          <a:solidFill>
            <a:schemeClr val="accent3">
              <a:lumMod val="20000"/>
              <a:lumOff val="80000"/>
            </a:schemeClr>
          </a:solidFill>
        </p:spPr>
        <p:txBody>
          <a:bodyPr wrap="square" rtlCol="0">
            <a:spAutoFit/>
          </a:bodyPr>
          <a:lstStyle/>
          <a:p>
            <a:pPr algn="ctr"/>
            <a:r>
              <a:rPr lang="en-US" sz="1200" dirty="0" smtClean="0">
                <a:latin typeface="Berlin Sans FB" panose="020E0602020502020306" pitchFamily="34" charset="0"/>
              </a:rPr>
              <a:t>Light from object travels into the eye</a:t>
            </a:r>
            <a:endParaRPr lang="en-GB" sz="1200" dirty="0">
              <a:latin typeface="Berlin Sans FB" panose="020E0602020502020306" pitchFamily="34" charset="0"/>
            </a:endParaRPr>
          </a:p>
        </p:txBody>
      </p:sp>
      <p:sp>
        <p:nvSpPr>
          <p:cNvPr id="15" name="TextBox 14"/>
          <p:cNvSpPr txBox="1"/>
          <p:nvPr/>
        </p:nvSpPr>
        <p:spPr>
          <a:xfrm>
            <a:off x="4963314" y="3483218"/>
            <a:ext cx="2991289" cy="646331"/>
          </a:xfrm>
          <a:prstGeom prst="rect">
            <a:avLst/>
          </a:prstGeom>
          <a:solidFill>
            <a:schemeClr val="accent1">
              <a:lumMod val="20000"/>
              <a:lumOff val="80000"/>
            </a:schemeClr>
          </a:solidFill>
        </p:spPr>
        <p:txBody>
          <a:bodyPr wrap="square" rtlCol="0">
            <a:spAutoFit/>
          </a:bodyPr>
          <a:lstStyle/>
          <a:p>
            <a:pPr algn="ctr"/>
            <a:r>
              <a:rPr lang="en-GB" altLang="en-US" sz="1200" dirty="0">
                <a:latin typeface="Berlin Sans FB" panose="020E0602020502020306" pitchFamily="34" charset="0"/>
              </a:rPr>
              <a:t>The ray of light is reflected off the </a:t>
            </a:r>
            <a:r>
              <a:rPr lang="en-GB" altLang="en-US" sz="1200" dirty="0" smtClean="0">
                <a:latin typeface="Berlin Sans FB" panose="020E0602020502020306" pitchFamily="34" charset="0"/>
              </a:rPr>
              <a:t>cat and </a:t>
            </a:r>
            <a:r>
              <a:rPr lang="en-GB" altLang="en-US" sz="1200" dirty="0">
                <a:latin typeface="Berlin Sans FB" panose="020E0602020502020306" pitchFamily="34" charset="0"/>
              </a:rPr>
              <a:t>travels in a straight line to the </a:t>
            </a:r>
            <a:r>
              <a:rPr lang="en-GB" altLang="en-US" sz="1200" dirty="0" smtClean="0">
                <a:latin typeface="Berlin Sans FB" panose="020E0602020502020306" pitchFamily="34" charset="0"/>
              </a:rPr>
              <a:t>eye, </a:t>
            </a:r>
            <a:r>
              <a:rPr lang="en-GB" altLang="en-US" sz="1200" dirty="0">
                <a:latin typeface="Berlin Sans FB" panose="020E0602020502020306" pitchFamily="34" charset="0"/>
              </a:rPr>
              <a:t>enabling </a:t>
            </a:r>
            <a:r>
              <a:rPr lang="en-GB" altLang="en-US" sz="1200" dirty="0" smtClean="0">
                <a:latin typeface="Berlin Sans FB" panose="020E0602020502020306" pitchFamily="34" charset="0"/>
              </a:rPr>
              <a:t>the person </a:t>
            </a:r>
            <a:r>
              <a:rPr lang="en-GB" altLang="en-US" sz="1200" dirty="0">
                <a:latin typeface="Berlin Sans FB" panose="020E0602020502020306" pitchFamily="34" charset="0"/>
              </a:rPr>
              <a:t>to see the </a:t>
            </a:r>
            <a:r>
              <a:rPr lang="en-GB" altLang="en-US" sz="1200" dirty="0" smtClean="0">
                <a:latin typeface="Berlin Sans FB" panose="020E0602020502020306" pitchFamily="34" charset="0"/>
              </a:rPr>
              <a:t>cat.</a:t>
            </a:r>
            <a:endParaRPr lang="en-GB" altLang="en-US" sz="1200" dirty="0">
              <a:latin typeface="Berlin Sans FB" panose="020E0602020502020306" pitchFamily="34" charset="0"/>
            </a:endParaRPr>
          </a:p>
        </p:txBody>
      </p:sp>
      <p:cxnSp>
        <p:nvCxnSpPr>
          <p:cNvPr id="16" name="Straight Arrow Connector 15"/>
          <p:cNvCxnSpPr/>
          <p:nvPr/>
        </p:nvCxnSpPr>
        <p:spPr>
          <a:xfrm>
            <a:off x="4963314" y="4296696"/>
            <a:ext cx="952856" cy="27397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900524" y="4016957"/>
            <a:ext cx="1526093" cy="55371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8" name="Picture 4" descr="Image result for cartoon ca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3495" y="4178995"/>
            <a:ext cx="620309" cy="7038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su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9750" y="3807078"/>
            <a:ext cx="804902" cy="80490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upload.wikimedia.org/wikipedia/commons/f/f5/Human_eye_diagram-sagittal_view-NE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26617" y="3707566"/>
            <a:ext cx="1162739" cy="108098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Image result for reflec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90037" y="5671923"/>
            <a:ext cx="1194130" cy="119413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Image result for reflection rough surfac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90037" y="7696401"/>
            <a:ext cx="1434200" cy="86976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2284773" y="5360411"/>
            <a:ext cx="2736304" cy="276999"/>
          </a:xfrm>
          <a:prstGeom prst="rect">
            <a:avLst/>
          </a:prstGeom>
          <a:noFill/>
        </p:spPr>
        <p:txBody>
          <a:bodyPr wrap="square" rtlCol="0">
            <a:spAutoFit/>
          </a:bodyPr>
          <a:lstStyle/>
          <a:p>
            <a:pPr algn="ctr"/>
            <a:r>
              <a:rPr lang="en-US" sz="1200" dirty="0" smtClean="0">
                <a:solidFill>
                  <a:srgbClr val="C00000"/>
                </a:solidFill>
                <a:latin typeface="Berlin Sans FB" panose="020E0602020502020306" pitchFamily="34" charset="0"/>
              </a:rPr>
              <a:t>Smooth, shiny surface</a:t>
            </a:r>
            <a:endParaRPr lang="en-GB" sz="1200" dirty="0">
              <a:solidFill>
                <a:srgbClr val="C00000"/>
              </a:solidFill>
              <a:latin typeface="Berlin Sans FB" panose="020E0602020502020306" pitchFamily="34" charset="0"/>
            </a:endParaRPr>
          </a:p>
        </p:txBody>
      </p:sp>
      <p:sp>
        <p:nvSpPr>
          <p:cNvPr id="25" name="TextBox 24"/>
          <p:cNvSpPr txBox="1"/>
          <p:nvPr/>
        </p:nvSpPr>
        <p:spPr>
          <a:xfrm>
            <a:off x="2310774" y="7274602"/>
            <a:ext cx="2736304" cy="276999"/>
          </a:xfrm>
          <a:prstGeom prst="rect">
            <a:avLst/>
          </a:prstGeom>
          <a:noFill/>
        </p:spPr>
        <p:txBody>
          <a:bodyPr wrap="square" rtlCol="0">
            <a:spAutoFit/>
          </a:bodyPr>
          <a:lstStyle/>
          <a:p>
            <a:pPr algn="ctr"/>
            <a:r>
              <a:rPr lang="en-US" sz="1200" dirty="0" smtClean="0">
                <a:solidFill>
                  <a:srgbClr val="C00000"/>
                </a:solidFill>
                <a:latin typeface="Berlin Sans FB" panose="020E0602020502020306" pitchFamily="34" charset="0"/>
              </a:rPr>
              <a:t>Rough, dull surface</a:t>
            </a:r>
            <a:endParaRPr lang="en-GB" sz="1200" dirty="0">
              <a:solidFill>
                <a:srgbClr val="C00000"/>
              </a:solidFill>
              <a:latin typeface="Berlin Sans FB" panose="020E0602020502020306" pitchFamily="34" charset="0"/>
            </a:endParaRPr>
          </a:p>
        </p:txBody>
      </p:sp>
      <p:pic>
        <p:nvPicPr>
          <p:cNvPr id="26" name="Picture 2" descr="https://upload.wikimedia.org/wikipedia/commons/thumb/b/b2/Ray_optics_diagram_incidence_reflection_and_refraction.svg/425px-Ray_optics_diagram_incidence_reflection_and_refraction.svg.png"/>
          <p:cNvPicPr>
            <a:picLocks noChangeAspect="1" noChangeArrowheads="1"/>
          </p:cNvPicPr>
          <p:nvPr/>
        </p:nvPicPr>
        <p:blipFill rotWithShape="1">
          <a:blip r:embed="rId8">
            <a:extLst>
              <a:ext uri="{28A0092B-C50C-407E-A947-70E740481C1C}">
                <a14:useLocalDpi xmlns:a14="http://schemas.microsoft.com/office/drawing/2010/main" val="0"/>
              </a:ext>
            </a:extLst>
          </a:blip>
          <a:srcRect b="18850"/>
          <a:stretch/>
        </p:blipFill>
        <p:spPr bwMode="auto">
          <a:xfrm>
            <a:off x="403813" y="7934140"/>
            <a:ext cx="2217553" cy="1139014"/>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p:cNvCxnSpPr/>
          <p:nvPr/>
        </p:nvCxnSpPr>
        <p:spPr>
          <a:xfrm>
            <a:off x="928827" y="8766220"/>
            <a:ext cx="432287" cy="116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1643847" y="8766220"/>
            <a:ext cx="426253" cy="1162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463" y="8543751"/>
            <a:ext cx="1189061" cy="400110"/>
          </a:xfrm>
          <a:prstGeom prst="rect">
            <a:avLst/>
          </a:prstGeom>
          <a:noFill/>
        </p:spPr>
        <p:txBody>
          <a:bodyPr wrap="square" rtlCol="0">
            <a:spAutoFit/>
          </a:bodyPr>
          <a:lstStyle/>
          <a:p>
            <a:pPr algn="ctr"/>
            <a:r>
              <a:rPr lang="en-US" sz="1000" b="1" dirty="0" smtClean="0">
                <a:solidFill>
                  <a:srgbClr val="FF0000"/>
                </a:solidFill>
                <a:latin typeface="Berlin Sans FB" panose="020E0602020502020306" pitchFamily="34" charset="0"/>
              </a:rPr>
              <a:t>Angle of incidence</a:t>
            </a:r>
            <a:endParaRPr lang="en-GB" sz="1000" b="1" dirty="0">
              <a:solidFill>
                <a:srgbClr val="FF0000"/>
              </a:solidFill>
              <a:latin typeface="Berlin Sans FB" panose="020E0602020502020306" pitchFamily="34" charset="0"/>
            </a:endParaRPr>
          </a:p>
        </p:txBody>
      </p:sp>
      <p:sp>
        <p:nvSpPr>
          <p:cNvPr id="33" name="TextBox 32"/>
          <p:cNvSpPr txBox="1"/>
          <p:nvPr/>
        </p:nvSpPr>
        <p:spPr>
          <a:xfrm>
            <a:off x="1748464" y="8566165"/>
            <a:ext cx="1189061" cy="400110"/>
          </a:xfrm>
          <a:prstGeom prst="rect">
            <a:avLst/>
          </a:prstGeom>
          <a:noFill/>
        </p:spPr>
        <p:txBody>
          <a:bodyPr wrap="square" rtlCol="0">
            <a:spAutoFit/>
          </a:bodyPr>
          <a:lstStyle/>
          <a:p>
            <a:pPr algn="ctr"/>
            <a:r>
              <a:rPr lang="en-US" sz="1000" b="1" dirty="0" smtClean="0">
                <a:solidFill>
                  <a:srgbClr val="FF0000"/>
                </a:solidFill>
                <a:latin typeface="Berlin Sans FB" panose="020E0602020502020306" pitchFamily="34" charset="0"/>
              </a:rPr>
              <a:t>Angle of reflection</a:t>
            </a:r>
            <a:endParaRPr lang="en-GB" sz="1000" b="1" dirty="0">
              <a:solidFill>
                <a:srgbClr val="FF0000"/>
              </a:solidFill>
              <a:latin typeface="Berlin Sans FB" panose="020E0602020502020306" pitchFamily="34" charset="0"/>
            </a:endParaRPr>
          </a:p>
        </p:txBody>
      </p:sp>
      <p:cxnSp>
        <p:nvCxnSpPr>
          <p:cNvPr id="38" name="Straight Arrow Connector 37"/>
          <p:cNvCxnSpPr/>
          <p:nvPr/>
        </p:nvCxnSpPr>
        <p:spPr>
          <a:xfrm>
            <a:off x="1205524" y="5927618"/>
            <a:ext cx="1105250"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p:nvPicPr>
        <p:blipFill>
          <a:blip r:embed="rId9">
            <a:clrChange>
              <a:clrFrom>
                <a:srgbClr val="000000"/>
              </a:clrFrom>
              <a:clrTo>
                <a:srgbClr val="000000">
                  <a:alpha val="0"/>
                </a:srgbClr>
              </a:clrTo>
            </a:clrChange>
          </a:blip>
          <a:stretch>
            <a:fillRect/>
          </a:stretch>
        </p:blipFill>
        <p:spPr>
          <a:xfrm>
            <a:off x="4963314" y="7798816"/>
            <a:ext cx="942831" cy="1333500"/>
          </a:xfrm>
          <a:prstGeom prst="rect">
            <a:avLst/>
          </a:prstGeom>
        </p:spPr>
      </p:pic>
      <p:pic>
        <p:nvPicPr>
          <p:cNvPr id="1026" name="Picture 2" descr="Image result for refracti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26555" y="7955268"/>
            <a:ext cx="1838325" cy="1221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 name="Picture 6" descr="Image result for dispersion of white light"/>
          <p:cNvPicPr>
            <a:picLocks noChangeAspect="1" noChangeArrowheads="1" noCrop="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222378" y="8275422"/>
            <a:ext cx="1308794" cy="981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2" name="Picture 2"/>
          <p:cNvPicPr>
            <a:picLocks noChangeAspect="1" noChangeArrowheads="1"/>
          </p:cNvPicPr>
          <p:nvPr/>
        </p:nvPicPr>
        <p:blipFill>
          <a:blip r:embed="rId12" cstate="print"/>
          <a:srcRect/>
          <a:stretch>
            <a:fillRect/>
          </a:stretch>
        </p:blipFill>
        <p:spPr bwMode="auto">
          <a:xfrm>
            <a:off x="10752633" y="8263618"/>
            <a:ext cx="1050533" cy="960375"/>
          </a:xfrm>
          <a:prstGeom prst="rect">
            <a:avLst/>
          </a:prstGeom>
          <a:ln>
            <a:noFill/>
          </a:ln>
          <a:effectLst>
            <a:outerShdw blurRad="292100" dist="139700" dir="2700000" algn="tl" rotWithShape="0">
              <a:srgbClr val="333333">
                <a:alpha val="65000"/>
              </a:srgbClr>
            </a:outerShdw>
          </a:effectLst>
        </p:spPr>
      </p:pic>
      <p:pic>
        <p:nvPicPr>
          <p:cNvPr id="43" name="Picture 42"/>
          <p:cNvPicPr>
            <a:picLocks noChangeAspect="1"/>
          </p:cNvPicPr>
          <p:nvPr/>
        </p:nvPicPr>
        <p:blipFill>
          <a:blip r:embed="rId13"/>
          <a:stretch>
            <a:fillRect/>
          </a:stretch>
        </p:blipFill>
        <p:spPr>
          <a:xfrm>
            <a:off x="10531172" y="3451614"/>
            <a:ext cx="1604208" cy="1067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077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Colour</a:t>
            </a:r>
            <a:endParaRPr lang="en-GB" dirty="0"/>
          </a:p>
        </p:txBody>
      </p:sp>
      <p:sp>
        <p:nvSpPr>
          <p:cNvPr id="3" name="Content Placeholder 2"/>
          <p:cNvSpPr>
            <a:spLocks noGrp="1"/>
          </p:cNvSpPr>
          <p:nvPr>
            <p:ph idx="1"/>
          </p:nvPr>
        </p:nvSpPr>
        <p:spPr>
          <a:solidFill>
            <a:schemeClr val="accent3">
              <a:lumMod val="20000"/>
              <a:lumOff val="80000"/>
            </a:schemeClr>
          </a:solidFill>
        </p:spPr>
        <p:txBody>
          <a:bodyPr>
            <a:normAutofit fontScale="92500" lnSpcReduction="20000"/>
          </a:bodyPr>
          <a:lstStyle/>
          <a:p>
            <a:pPr marL="0" indent="0">
              <a:lnSpc>
                <a:spcPct val="110000"/>
              </a:lnSpc>
              <a:buNone/>
              <a:defRPr/>
            </a:pPr>
            <a:r>
              <a:rPr lang="en-US" dirty="0" smtClean="0"/>
              <a:t>As we now know, </a:t>
            </a:r>
            <a:r>
              <a:rPr lang="en-GB" dirty="0" smtClean="0"/>
              <a:t>white </a:t>
            </a:r>
            <a:r>
              <a:rPr lang="en-GB" dirty="0"/>
              <a:t>light is actually made up of all the colours of the </a:t>
            </a:r>
            <a:r>
              <a:rPr lang="en-GB" dirty="0" smtClean="0"/>
              <a:t>rainbow and this </a:t>
            </a:r>
            <a:r>
              <a:rPr lang="en-GB" dirty="0"/>
              <a:t>is called the ‘visible spectrum</a:t>
            </a:r>
            <a:r>
              <a:rPr lang="en-GB" dirty="0" smtClean="0"/>
              <a:t>’.</a:t>
            </a:r>
          </a:p>
          <a:p>
            <a:pPr marL="0" indent="0">
              <a:lnSpc>
                <a:spcPct val="110000"/>
              </a:lnSpc>
              <a:buNone/>
              <a:defRPr/>
            </a:pPr>
            <a:endParaRPr lang="en-US" dirty="0"/>
          </a:p>
          <a:p>
            <a:pPr marL="0" indent="0" algn="ctr">
              <a:lnSpc>
                <a:spcPct val="110000"/>
              </a:lnSpc>
              <a:buNone/>
              <a:defRPr/>
            </a:pPr>
            <a:r>
              <a:rPr lang="en-US" b="1" dirty="0" smtClean="0"/>
              <a:t>But how do we see the colour of objects?</a:t>
            </a:r>
          </a:p>
          <a:p>
            <a:pPr marL="0" indent="0" algn="ctr">
              <a:lnSpc>
                <a:spcPct val="110000"/>
              </a:lnSpc>
              <a:buNone/>
              <a:defRPr/>
            </a:pPr>
            <a:endParaRPr lang="en-US" dirty="0"/>
          </a:p>
          <a:p>
            <a:pPr marL="0" indent="0" algn="ctr">
              <a:lnSpc>
                <a:spcPct val="110000"/>
              </a:lnSpc>
              <a:buNone/>
              <a:defRPr/>
            </a:pPr>
            <a:r>
              <a:rPr lang="en-GB" dirty="0" smtClean="0"/>
              <a:t>When </a:t>
            </a:r>
            <a:r>
              <a:rPr lang="en-GB" dirty="0"/>
              <a:t>a ray of white light shines on an object, the object absorbs some colours and reflects others</a:t>
            </a:r>
            <a:r>
              <a:rPr lang="en-GB" dirty="0" smtClean="0"/>
              <a:t>.</a:t>
            </a:r>
            <a:r>
              <a:rPr lang="en-GB" dirty="0"/>
              <a:t> Every object reflects light in its own way, giving us the millions of different colours &amp; shades. </a:t>
            </a:r>
          </a:p>
        </p:txBody>
      </p:sp>
    </p:spTree>
    <p:extLst>
      <p:ext uri="{BB962C8B-B14F-4D97-AF65-F5344CB8AC3E}">
        <p14:creationId xmlns:p14="http://schemas.microsoft.com/office/powerpoint/2010/main" val="32196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54452" y="6081352"/>
            <a:ext cx="3252424" cy="3252424"/>
          </a:xfrm>
          <a:prstGeom prst="rect">
            <a:avLst/>
          </a:prstGeom>
        </p:spPr>
      </p:pic>
      <p:sp>
        <p:nvSpPr>
          <p:cNvPr id="2" name="Title 1"/>
          <p:cNvSpPr>
            <a:spLocks noGrp="1"/>
          </p:cNvSpPr>
          <p:nvPr>
            <p:ph type="title"/>
          </p:nvPr>
        </p:nvSpPr>
        <p:spPr/>
        <p:txBody>
          <a:bodyPr/>
          <a:lstStyle/>
          <a:p>
            <a:pPr algn="ctr"/>
            <a:r>
              <a:rPr lang="en-US" dirty="0" err="1" smtClean="0"/>
              <a:t>Colours</a:t>
            </a:r>
            <a:endParaRPr lang="en-GB" dirty="0"/>
          </a:p>
        </p:txBody>
      </p:sp>
      <p:sp>
        <p:nvSpPr>
          <p:cNvPr id="3" name="Content Placeholder 2"/>
          <p:cNvSpPr>
            <a:spLocks noGrp="1"/>
          </p:cNvSpPr>
          <p:nvPr>
            <p:ph idx="1"/>
          </p:nvPr>
        </p:nvSpPr>
        <p:spPr>
          <a:xfrm>
            <a:off x="640080" y="2485268"/>
            <a:ext cx="4752608" cy="2416144"/>
          </a:xfrm>
          <a:solidFill>
            <a:schemeClr val="accent2">
              <a:lumMod val="20000"/>
              <a:lumOff val="80000"/>
            </a:schemeClr>
          </a:solidFill>
        </p:spPr>
        <p:txBody>
          <a:bodyPr>
            <a:normAutofit/>
          </a:bodyPr>
          <a:lstStyle/>
          <a:p>
            <a:pPr marL="166421" indent="0" algn="ctr">
              <a:buNone/>
            </a:pPr>
            <a:r>
              <a:rPr lang="en-GB" altLang="en-US" dirty="0"/>
              <a:t>Blue objects absorb all colours of light but blue, which they reflect.</a:t>
            </a:r>
          </a:p>
          <a:p>
            <a:pPr marL="166421" indent="0" algn="ctr">
              <a:buNone/>
            </a:pPr>
            <a:endParaRPr lang="en-GB" dirty="0"/>
          </a:p>
        </p:txBody>
      </p:sp>
      <p:sp>
        <p:nvSpPr>
          <p:cNvPr id="5" name="Content Placeholder 2"/>
          <p:cNvSpPr txBox="1">
            <a:spLocks/>
          </p:cNvSpPr>
          <p:nvPr/>
        </p:nvSpPr>
        <p:spPr>
          <a:xfrm>
            <a:off x="7406963" y="2485268"/>
            <a:ext cx="4752608" cy="2416144"/>
          </a:xfrm>
          <a:prstGeom prst="rect">
            <a:avLst/>
          </a:prstGeom>
          <a:solidFill>
            <a:schemeClr val="accent6">
              <a:lumMod val="20000"/>
              <a:lumOff val="80000"/>
            </a:schemeClr>
          </a:solidFill>
        </p:spPr>
        <p:txBody>
          <a:bodyPr vert="horz" lIns="76810" tIns="128016" rIns="128016" bIns="64008"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a:lnSpc>
                <a:spcPct val="110000"/>
              </a:lnSpc>
              <a:buNone/>
            </a:pPr>
            <a:r>
              <a:rPr lang="en-GB" altLang="en-US" dirty="0"/>
              <a:t>Red objects absorb all colours of light but red, which they reflect.</a:t>
            </a:r>
          </a:p>
          <a:p>
            <a:pPr marL="166421" indent="0" algn="ctr">
              <a:buNone/>
            </a:pPr>
            <a:endParaRPr lang="en-GB" dirty="0"/>
          </a:p>
        </p:txBody>
      </p:sp>
      <p:sp>
        <p:nvSpPr>
          <p:cNvPr id="6" name="Content Placeholder 2"/>
          <p:cNvSpPr txBox="1">
            <a:spLocks/>
          </p:cNvSpPr>
          <p:nvPr/>
        </p:nvSpPr>
        <p:spPr>
          <a:xfrm>
            <a:off x="640080" y="5909522"/>
            <a:ext cx="4752608" cy="2416144"/>
          </a:xfrm>
          <a:prstGeom prst="rect">
            <a:avLst/>
          </a:prstGeom>
          <a:solidFill>
            <a:schemeClr val="bg1"/>
          </a:solidFill>
          <a:ln>
            <a:solidFill>
              <a:schemeClr val="tx1"/>
            </a:solidFill>
          </a:ln>
        </p:spPr>
        <p:txBody>
          <a:bodyPr vert="horz" lIns="76810" tIns="128016" rIns="128016" bIns="64008"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66421" indent="0" algn="ctr">
              <a:buNone/>
            </a:pPr>
            <a:r>
              <a:rPr lang="en-GB" altLang="en-US" dirty="0"/>
              <a:t>White objects reflect all the colours of </a:t>
            </a:r>
            <a:r>
              <a:rPr lang="en-GB" altLang="en-US" dirty="0" smtClean="0"/>
              <a:t>light.</a:t>
            </a:r>
            <a:endParaRPr lang="en-GB" dirty="0"/>
          </a:p>
        </p:txBody>
      </p:sp>
      <p:sp>
        <p:nvSpPr>
          <p:cNvPr id="7" name="Content Placeholder 2"/>
          <p:cNvSpPr txBox="1">
            <a:spLocks/>
          </p:cNvSpPr>
          <p:nvPr/>
        </p:nvSpPr>
        <p:spPr>
          <a:xfrm>
            <a:off x="7006931" y="5909522"/>
            <a:ext cx="4752608" cy="2416144"/>
          </a:xfrm>
          <a:prstGeom prst="rect">
            <a:avLst/>
          </a:prstGeom>
          <a:solidFill>
            <a:schemeClr val="tx1"/>
          </a:solidFill>
        </p:spPr>
        <p:txBody>
          <a:bodyPr vert="horz" lIns="76810" tIns="128016" rIns="128016" bIns="64008" rtlCol="0">
            <a:normAutofit/>
          </a:bodyPr>
          <a:lst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a:lstStyle>
          <a:p>
            <a:pPr marL="166421" indent="0" algn="ctr">
              <a:buNone/>
            </a:pPr>
            <a:r>
              <a:rPr lang="en-GB" altLang="en-US" dirty="0">
                <a:solidFill>
                  <a:schemeClr val="bg1"/>
                </a:solidFill>
              </a:rPr>
              <a:t>Black objects absorb all the colours of </a:t>
            </a:r>
            <a:r>
              <a:rPr lang="en-GB" altLang="en-US" dirty="0" smtClean="0">
                <a:solidFill>
                  <a:schemeClr val="bg1"/>
                </a:solidFill>
              </a:rPr>
              <a:t>light.</a:t>
            </a:r>
            <a:endParaRPr lang="en-GB" dirty="0">
              <a:solidFill>
                <a:schemeClr val="bg1"/>
              </a:solidFill>
            </a:endParaRPr>
          </a:p>
        </p:txBody>
      </p:sp>
      <p:pic>
        <p:nvPicPr>
          <p:cNvPr id="6146" name="Picture 2" descr="Image result for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3120" y="3072871"/>
            <a:ext cx="1680225" cy="21309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black obje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65737" y="7508956"/>
            <a:ext cx="1820909" cy="2092245"/>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Image result for red object"/>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90522" y="4080756"/>
            <a:ext cx="1432992" cy="1334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715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 y="2485268"/>
            <a:ext cx="7877755" cy="6952648"/>
          </a:xfrm>
        </p:spPr>
        <p:txBody>
          <a:bodyPr>
            <a:normAutofit/>
          </a:bodyPr>
          <a:lstStyle/>
          <a:p>
            <a:r>
              <a:rPr lang="en-US" dirty="0" smtClean="0"/>
              <a:t>A filter works by only allowing certain </a:t>
            </a:r>
            <a:r>
              <a:rPr lang="en-US" dirty="0" err="1" smtClean="0"/>
              <a:t>colours</a:t>
            </a:r>
            <a:r>
              <a:rPr lang="en-US" dirty="0" smtClean="0"/>
              <a:t> through it.</a:t>
            </a:r>
          </a:p>
          <a:p>
            <a:endParaRPr lang="en-US" dirty="0" smtClean="0"/>
          </a:p>
          <a:p>
            <a:r>
              <a:rPr lang="en-US" dirty="0" err="1" smtClean="0"/>
              <a:t>Coloured</a:t>
            </a:r>
            <a:r>
              <a:rPr lang="en-US" dirty="0" smtClean="0"/>
              <a:t> </a:t>
            </a:r>
            <a:r>
              <a:rPr lang="en-US" dirty="0"/>
              <a:t>filters absorb light and transmit the light </a:t>
            </a:r>
            <a:r>
              <a:rPr lang="en-US" dirty="0" smtClean="0"/>
              <a:t>they </a:t>
            </a:r>
            <a:r>
              <a:rPr lang="en-US" dirty="0"/>
              <a:t>don’t absorb. </a:t>
            </a:r>
            <a:endParaRPr lang="en-US" dirty="0" smtClean="0"/>
          </a:p>
          <a:p>
            <a:endParaRPr lang="en-US" dirty="0" smtClean="0"/>
          </a:p>
          <a:p>
            <a:r>
              <a:rPr lang="en-GB" altLang="en-US" dirty="0" smtClean="0"/>
              <a:t>For </a:t>
            </a:r>
            <a:r>
              <a:rPr lang="en-GB" altLang="en-US" dirty="0"/>
              <a:t>example, a green filter allows green light through, but absorbs the other colours</a:t>
            </a:r>
            <a:r>
              <a:rPr lang="en-GB" altLang="en-US" dirty="0" smtClean="0"/>
              <a:t>.</a:t>
            </a:r>
          </a:p>
          <a:p>
            <a:pPr>
              <a:buNone/>
            </a:pPr>
            <a:r>
              <a:rPr lang="en-US" dirty="0" smtClean="0"/>
              <a:t> </a:t>
            </a:r>
            <a:endParaRPr lang="en-US" dirty="0"/>
          </a:p>
          <a:p>
            <a:endParaRPr lang="en-GB" altLang="en-US" dirty="0"/>
          </a:p>
          <a:p>
            <a:endParaRPr lang="en-GB" dirty="0"/>
          </a:p>
        </p:txBody>
      </p:sp>
      <p:pic>
        <p:nvPicPr>
          <p:cNvPr id="7170" name="Picture 2" descr="Image result for colour filter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155" t="3163" r="11199" b="8285"/>
          <a:stretch/>
        </p:blipFill>
        <p:spPr bwMode="auto">
          <a:xfrm>
            <a:off x="8733939" y="3490054"/>
            <a:ext cx="3427581" cy="28227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algn="ctr"/>
            <a:r>
              <a:rPr lang="en-US" dirty="0" smtClean="0"/>
              <a:t>Filters</a:t>
            </a:r>
            <a:endParaRPr lang="en-GB" dirty="0"/>
          </a:p>
        </p:txBody>
      </p:sp>
    </p:spTree>
    <p:extLst>
      <p:ext uri="{BB962C8B-B14F-4D97-AF65-F5344CB8AC3E}">
        <p14:creationId xmlns:p14="http://schemas.microsoft.com/office/powerpoint/2010/main" val="244846913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TotalTime>
  <Words>628</Words>
  <Application>Microsoft Office PowerPoint</Application>
  <PresentationFormat>A3 Paper (297x420 mm)</PresentationFormat>
  <Paragraphs>79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Light</vt:lpstr>
      <vt:lpstr>Colour</vt:lpstr>
      <vt:lpstr>Colours</vt:lpstr>
      <vt:lpstr>Filters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Light</dc:title>
  <dc:creator>frances knowles</dc:creator>
  <cp:lastModifiedBy>MissCoates</cp:lastModifiedBy>
  <cp:revision>8</cp:revision>
  <dcterms:created xsi:type="dcterms:W3CDTF">2019-09-01T07:45:14Z</dcterms:created>
  <dcterms:modified xsi:type="dcterms:W3CDTF">2020-03-24T13:47:46Z</dcterms:modified>
</cp:coreProperties>
</file>