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313" r:id="rId5"/>
    <p:sldId id="314" r:id="rId6"/>
    <p:sldId id="315" r:id="rId7"/>
    <p:sldId id="316" r:id="rId8"/>
    <p:sldId id="300" r:id="rId9"/>
    <p:sldId id="301" r:id="rId10"/>
    <p:sldId id="309" r:id="rId11"/>
    <p:sldId id="271" r:id="rId12"/>
    <p:sldId id="272" r:id="rId13"/>
    <p:sldId id="310" r:id="rId14"/>
    <p:sldId id="311" r:id="rId15"/>
    <p:sldId id="312" r:id="rId16"/>
    <p:sldId id="296" r:id="rId17"/>
    <p:sldId id="293" r:id="rId18"/>
    <p:sldId id="302" r:id="rId19"/>
    <p:sldId id="303" r:id="rId20"/>
    <p:sldId id="304" r:id="rId21"/>
    <p:sldId id="305" r:id="rId22"/>
    <p:sldId id="306" r:id="rId23"/>
    <p:sldId id="307" r:id="rId24"/>
    <p:sldId id="308" r:id="rId25"/>
    <p:sldId id="31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varScale="1">
        <p:scale>
          <a:sx n="74" d="100"/>
          <a:sy n="74" d="100"/>
        </p:scale>
        <p:origin x="5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3/18/2020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3/18/2020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3/18/2020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3/18/2020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3/18/2020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3/18/2020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3/18/2020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3/18/2020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d3LPrhI0v-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smtClean="0">
                <a:latin typeface="+mn-lt"/>
              </a:rPr>
              <a:t>Monday 2</a:t>
            </a:r>
            <a:r>
              <a:rPr lang="en-GB" sz="4000" baseline="30000" dirty="0" smtClean="0">
                <a:latin typeface="+mn-lt"/>
              </a:rPr>
              <a:t>3rd</a:t>
            </a:r>
            <a:r>
              <a:rPr lang="en-GB" sz="4000" dirty="0" smtClean="0">
                <a:latin typeface="+mn-lt"/>
              </a:rPr>
              <a:t> March</a:t>
            </a:r>
            <a:br>
              <a:rPr lang="en-GB" sz="4000" dirty="0" smtClean="0">
                <a:latin typeface="+mn-lt"/>
              </a:rPr>
            </a:br>
            <a:r>
              <a:rPr lang="en-GB" sz="1600" dirty="0" smtClean="0">
                <a:latin typeface="+mn-lt"/>
              </a:rPr>
              <a:t>Schedule</a:t>
            </a:r>
            <a:br>
              <a:rPr lang="en-GB" sz="1600" dirty="0" smtClean="0">
                <a:latin typeface="+mn-lt"/>
              </a:rPr>
            </a:br>
            <a:r>
              <a:rPr lang="en-GB" sz="1600" dirty="0">
                <a:latin typeface="+mn-lt"/>
              </a:rPr>
              <a:t/>
            </a:r>
            <a:br>
              <a:rPr lang="en-GB" sz="1600" dirty="0">
                <a:latin typeface="+mn-lt"/>
              </a:rPr>
            </a:br>
            <a:r>
              <a:rPr lang="en-GB" sz="1600" dirty="0" smtClean="0">
                <a:latin typeface="+mn-lt"/>
              </a:rPr>
              <a:t>Monday morning motivation </a:t>
            </a:r>
            <a:r>
              <a:rPr lang="en-GB" sz="1600" dirty="0" smtClean="0">
                <a:latin typeface="+mn-lt"/>
                <a:sym typeface="Wingdings" panose="05000000000000000000" pitchFamily="2" charset="2"/>
              </a:rPr>
              <a:t></a:t>
            </a:r>
            <a:r>
              <a:rPr lang="en-GB" sz="1600" dirty="0" smtClean="0">
                <a:latin typeface="+mn-lt"/>
              </a:rPr>
              <a:t>:PE lesson with the body coach (via </a:t>
            </a:r>
            <a:r>
              <a:rPr lang="en-GB" sz="1600" dirty="0" err="1" smtClean="0">
                <a:latin typeface="+mn-lt"/>
              </a:rPr>
              <a:t>youtube</a:t>
            </a:r>
            <a:r>
              <a:rPr lang="en-GB" sz="1600" dirty="0" smtClean="0">
                <a:latin typeface="+mn-lt"/>
              </a:rPr>
              <a:t>)</a:t>
            </a:r>
            <a:r>
              <a:rPr lang="en-GB" sz="1600" dirty="0" smtClean="0">
                <a:latin typeface="Algerian" panose="04020705040A02060702" pitchFamily="82" charset="0"/>
              </a:rPr>
              <a:t/>
            </a:r>
            <a:br>
              <a:rPr lang="en-GB" sz="1600" dirty="0" smtClean="0">
                <a:latin typeface="Algerian" panose="04020705040A02060702" pitchFamily="82" charset="0"/>
              </a:rPr>
            </a:br>
            <a:r>
              <a:rPr lang="en-GB" sz="1600" dirty="0" smtClean="0">
                <a:latin typeface="Algerian" panose="04020705040A02060702" pitchFamily="82" charset="0"/>
              </a:rPr>
              <a:t/>
            </a:r>
            <a:br>
              <a:rPr lang="en-GB" sz="1600" dirty="0" smtClean="0">
                <a:latin typeface="Algerian" panose="04020705040A02060702" pitchFamily="82" charset="0"/>
              </a:rPr>
            </a:br>
            <a:r>
              <a:rPr lang="en-GB" sz="1600" b="1" dirty="0" smtClean="0">
                <a:latin typeface="Arial Rounded MT Bold" panose="020F0704030504030204" pitchFamily="34" charset="0"/>
              </a:rPr>
              <a:t>MATHS: Can you solve a maths maven mystery?</a:t>
            </a:r>
            <a:r>
              <a:rPr lang="en-GB" sz="1600" dirty="0" smtClean="0">
                <a:latin typeface="Arial Rounded MT Bold" panose="020F0704030504030204" pitchFamily="34" charset="0"/>
              </a:rPr>
              <a:t/>
            </a:r>
            <a:br>
              <a:rPr lang="en-GB" sz="1600" dirty="0" smtClean="0">
                <a:latin typeface="Arial Rounded MT Bold" panose="020F0704030504030204" pitchFamily="34" charset="0"/>
              </a:rPr>
            </a:br>
            <a:r>
              <a:rPr lang="en-GB" sz="1600" dirty="0" smtClean="0">
                <a:latin typeface="Arial Rounded MT Bold" panose="020F0704030504030204" pitchFamily="34" charset="0"/>
              </a:rPr>
              <a:t/>
            </a:r>
            <a:br>
              <a:rPr lang="en-GB" sz="1600" dirty="0" smtClean="0">
                <a:latin typeface="Arial Rounded MT Bold" panose="020F0704030504030204" pitchFamily="34" charset="0"/>
              </a:rPr>
            </a:br>
            <a:r>
              <a:rPr lang="en-GB" sz="1600" dirty="0" smtClean="0">
                <a:latin typeface="+mn-lt"/>
              </a:rPr>
              <a:t>Arithmetic: Multiplying a 3-digit number by a single digit number</a:t>
            </a:r>
            <a:r>
              <a:rPr lang="en-GB" sz="1600" dirty="0" smtClean="0">
                <a:latin typeface="Arial Rounded MT Bold" panose="020F0704030504030204" pitchFamily="34" charset="0"/>
              </a:rPr>
              <a:t>.</a:t>
            </a:r>
            <a:br>
              <a:rPr lang="en-GB" sz="1600" dirty="0" smtClean="0">
                <a:latin typeface="Arial Rounded MT Bold" panose="020F0704030504030204" pitchFamily="34" charset="0"/>
              </a:rPr>
            </a:br>
            <a:r>
              <a:rPr lang="en-GB" sz="1600" dirty="0" smtClean="0">
                <a:latin typeface="Arial Rounded MT Bold" panose="020F0704030504030204" pitchFamily="34" charset="0"/>
              </a:rPr>
              <a:t/>
            </a:r>
            <a:br>
              <a:rPr lang="en-GB" sz="1600" dirty="0" smtClean="0">
                <a:latin typeface="Arial Rounded MT Bold" panose="020F0704030504030204" pitchFamily="34" charset="0"/>
              </a:rPr>
            </a:br>
            <a:r>
              <a:rPr lang="en-GB" sz="1600" dirty="0" smtClean="0">
                <a:latin typeface="Curlz MT" panose="04040404050702020202" pitchFamily="82" charset="0"/>
              </a:rPr>
              <a:t>brain break!</a:t>
            </a:r>
            <a:br>
              <a:rPr lang="en-GB" sz="1600" dirty="0" smtClean="0">
                <a:latin typeface="Curlz MT" panose="04040404050702020202" pitchFamily="82" charset="0"/>
              </a:rPr>
            </a:br>
            <a:r>
              <a:rPr lang="en-GB" sz="1600" b="1" dirty="0">
                <a:latin typeface="Arial Rounded MT Bold" panose="020F0704030504030204" pitchFamily="34" charset="0"/>
              </a:rPr>
              <a:t/>
            </a:r>
            <a:br>
              <a:rPr lang="en-GB" sz="1600" b="1" dirty="0">
                <a:latin typeface="Arial Rounded MT Bold" panose="020F0704030504030204" pitchFamily="34" charset="0"/>
              </a:rPr>
            </a:br>
            <a:r>
              <a:rPr lang="en-GB" sz="1600" b="1" dirty="0" smtClean="0">
                <a:latin typeface="Arial Rounded MT Bold" panose="020F0704030504030204" pitchFamily="34" charset="0"/>
              </a:rPr>
              <a:t>ENGLISH: To Write up our persuasive leaflets</a:t>
            </a:r>
            <a:br>
              <a:rPr lang="en-GB" sz="1600" b="1" dirty="0" smtClean="0">
                <a:latin typeface="Arial Rounded MT Bold" panose="020F0704030504030204" pitchFamily="34" charset="0"/>
              </a:rPr>
            </a:br>
            <a:r>
              <a:rPr lang="en-GB" sz="1600" b="1" dirty="0" smtClean="0">
                <a:latin typeface="Arial Rounded MT Bold" panose="020F0704030504030204" pitchFamily="34" charset="0"/>
              </a:rPr>
              <a:t/>
            </a:r>
            <a:br>
              <a:rPr lang="en-GB" sz="1600" b="1" dirty="0" smtClean="0">
                <a:latin typeface="Arial Rounded MT Bold" panose="020F0704030504030204" pitchFamily="34" charset="0"/>
              </a:rPr>
            </a:br>
            <a:r>
              <a:rPr lang="en-GB" sz="1600" dirty="0" smtClean="0">
                <a:latin typeface="+mn-lt"/>
              </a:rPr>
              <a:t>Spelling: The ‘f’, ‘l’, ‘s’, ‘z’, ‘k’ sounds at the end of words. </a:t>
            </a:r>
            <a:r>
              <a:rPr lang="en-GB" sz="1600" dirty="0" smtClean="0">
                <a:latin typeface="Bradley Hand ITC" panose="03070402050302030203" pitchFamily="66" charset="0"/>
              </a:rPr>
              <a:t/>
            </a:r>
            <a:br>
              <a:rPr lang="en-GB" sz="1600" dirty="0" smtClean="0">
                <a:latin typeface="Bradley Hand ITC" panose="03070402050302030203" pitchFamily="66" charset="0"/>
              </a:rPr>
            </a:br>
            <a:r>
              <a:rPr lang="en-GB" sz="1600" dirty="0">
                <a:latin typeface="Bradley Hand ITC" panose="03070402050302030203" pitchFamily="66" charset="0"/>
              </a:rPr>
              <a:t/>
            </a:r>
            <a:br>
              <a:rPr lang="en-GB" sz="1600" dirty="0">
                <a:latin typeface="Bradley Hand ITC" panose="03070402050302030203" pitchFamily="66" charset="0"/>
              </a:rPr>
            </a:br>
            <a:r>
              <a:rPr lang="en-GB" sz="1600" dirty="0" smtClean="0">
                <a:latin typeface="Curlz MT" panose="04040404050702020202" pitchFamily="82" charset="0"/>
              </a:rPr>
              <a:t>Brain break!</a:t>
            </a:r>
            <a:br>
              <a:rPr lang="en-GB" sz="1600" dirty="0" smtClean="0">
                <a:latin typeface="Curlz MT" panose="04040404050702020202" pitchFamily="82" charset="0"/>
              </a:rPr>
            </a:br>
            <a:r>
              <a:rPr lang="en-GB" sz="1600" b="1" dirty="0" smtClean="0">
                <a:latin typeface="+mn-lt"/>
              </a:rPr>
              <a:t/>
            </a:r>
            <a:br>
              <a:rPr lang="en-GB" sz="1600" b="1" dirty="0" smtClean="0">
                <a:latin typeface="+mn-lt"/>
              </a:rPr>
            </a:br>
            <a:r>
              <a:rPr lang="en-GB" sz="1400" b="1" dirty="0" err="1" smtClean="0">
                <a:latin typeface="+mn-lt"/>
              </a:rPr>
              <a:t>PSHE:How</a:t>
            </a:r>
            <a:r>
              <a:rPr lang="en-GB" sz="1400" b="1" dirty="0">
                <a:latin typeface="+mn-lt"/>
              </a:rPr>
              <a:t> </a:t>
            </a:r>
            <a:r>
              <a:rPr lang="en-GB" sz="1400" b="1" dirty="0" smtClean="0">
                <a:latin typeface="+mn-lt"/>
              </a:rPr>
              <a:t>Does our kindness affect others?</a:t>
            </a:r>
            <a:r>
              <a:rPr lang="en-GB" sz="1400" b="1" dirty="0" smtClean="0">
                <a:latin typeface="Comic Sans MS" panose="030F0702030302020204" pitchFamily="66" charset="0"/>
              </a:rPr>
              <a:t/>
            </a:r>
            <a:br>
              <a:rPr lang="en-GB" sz="1400" b="1" dirty="0" smtClean="0">
                <a:latin typeface="Comic Sans MS" panose="030F0702030302020204" pitchFamily="66" charset="0"/>
              </a:rPr>
            </a:br>
            <a:r>
              <a:rPr lang="en-GB" sz="1400" b="1" dirty="0" smtClean="0">
                <a:latin typeface="Comic Sans MS" panose="030F0702030302020204" pitchFamily="66" charset="0"/>
              </a:rPr>
              <a:t/>
            </a:r>
            <a:br>
              <a:rPr lang="en-GB" sz="1400" b="1" dirty="0" smtClean="0">
                <a:latin typeface="Comic Sans MS" panose="030F0702030302020204" pitchFamily="66" charset="0"/>
              </a:rPr>
            </a:br>
            <a:r>
              <a:rPr lang="en-GB" sz="1400" b="1" dirty="0" err="1" smtClean="0">
                <a:latin typeface="Comic Sans MS" panose="030F0702030302020204" pitchFamily="66" charset="0"/>
              </a:rPr>
              <a:t>Computing:Staying</a:t>
            </a:r>
            <a:r>
              <a:rPr lang="en-GB" sz="1400" b="1" dirty="0" smtClean="0">
                <a:latin typeface="Comic Sans MS" panose="030F0702030302020204" pitchFamily="66" charset="0"/>
              </a:rPr>
              <a:t> safe online </a:t>
            </a:r>
            <a:br>
              <a:rPr lang="en-GB" sz="1400" b="1" dirty="0" smtClean="0">
                <a:latin typeface="Comic Sans MS" panose="030F0702030302020204" pitchFamily="66" charset="0"/>
              </a:rPr>
            </a:br>
            <a:r>
              <a:rPr lang="en-GB" sz="1400" b="1" dirty="0" smtClean="0">
                <a:latin typeface="Comic Sans MS" panose="030F0702030302020204" pitchFamily="66" charset="0"/>
              </a:rPr>
              <a:t/>
            </a:r>
            <a:br>
              <a:rPr lang="en-GB" sz="1400" b="1" dirty="0" smtClean="0">
                <a:latin typeface="Comic Sans MS" panose="030F0702030302020204" pitchFamily="66" charset="0"/>
              </a:rPr>
            </a:br>
            <a:r>
              <a:rPr lang="en-GB" sz="1400" b="1" dirty="0">
                <a:latin typeface="Comic Sans MS" panose="030F0702030302020204" pitchFamily="66" charset="0"/>
              </a:rPr>
              <a:t/>
            </a:r>
            <a:br>
              <a:rPr lang="en-GB" sz="1400" b="1" dirty="0">
                <a:latin typeface="Comic Sans MS" panose="030F0702030302020204" pitchFamily="66" charset="0"/>
              </a:rPr>
            </a:br>
            <a:endParaRPr lang="en-GB" sz="1400" b="1" dirty="0">
              <a:latin typeface="Bradley Hand ITC" panose="03070402050302030203" pitchFamily="66" charset="0"/>
            </a:endParaRPr>
          </a:p>
        </p:txBody>
      </p:sp>
    </p:spTree>
    <p:extLst>
      <p:ext uri="{BB962C8B-B14F-4D97-AF65-F5344CB8AC3E}">
        <p14:creationId xmlns:p14="http://schemas.microsoft.com/office/powerpoint/2010/main" val="3256724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Arithmetic extension: </a:t>
            </a:r>
            <a:endParaRPr lang="en-GB" dirty="0"/>
          </a:p>
        </p:txBody>
      </p:sp>
      <p:sp>
        <p:nvSpPr>
          <p:cNvPr id="3" name="Content Placeholder 2"/>
          <p:cNvSpPr>
            <a:spLocks noGrp="1"/>
          </p:cNvSpPr>
          <p:nvPr>
            <p:ph idx="1"/>
          </p:nvPr>
        </p:nvSpPr>
        <p:spPr>
          <a:xfrm>
            <a:off x="1251678" y="1526148"/>
            <a:ext cx="10178322" cy="3593591"/>
          </a:xfrm>
        </p:spPr>
        <p:txBody>
          <a:bodyPr>
            <a:normAutofit/>
          </a:bodyPr>
          <a:lstStyle/>
          <a:p>
            <a:r>
              <a:rPr lang="en-GB" sz="2800" dirty="0" smtClean="0"/>
              <a:t>Fill in the </a:t>
            </a:r>
            <a:r>
              <a:rPr lang="en-GB" sz="2800" dirty="0" smtClean="0">
                <a:solidFill>
                  <a:srgbClr val="FF3399"/>
                </a:solidFill>
              </a:rPr>
              <a:t>?</a:t>
            </a:r>
            <a:r>
              <a:rPr lang="en-GB" sz="2800" dirty="0" smtClean="0"/>
              <a:t> in the multiplication grid. </a:t>
            </a:r>
          </a:p>
          <a:p>
            <a:pPr marL="0" indent="0">
              <a:buNone/>
            </a:pPr>
            <a:endParaRPr lang="en-GB" sz="2800" dirty="0"/>
          </a:p>
        </p:txBody>
      </p:sp>
      <p:cxnSp>
        <p:nvCxnSpPr>
          <p:cNvPr id="4" name="Straight Connector 3"/>
          <p:cNvCxnSpPr/>
          <p:nvPr/>
        </p:nvCxnSpPr>
        <p:spPr>
          <a:xfrm flipV="1">
            <a:off x="6999104" y="3490755"/>
            <a:ext cx="3614110" cy="12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571222" y="4221341"/>
            <a:ext cx="3614110" cy="12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2302099" y="2884868"/>
            <a:ext cx="16098" cy="1349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365398" y="2884868"/>
            <a:ext cx="12879" cy="1349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33502" y="2930458"/>
            <a:ext cx="12879" cy="134935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36906" y="2893840"/>
            <a:ext cx="1047201" cy="369332"/>
          </a:xfrm>
          <a:prstGeom prst="rect">
            <a:avLst/>
          </a:prstGeom>
          <a:noFill/>
        </p:spPr>
        <p:txBody>
          <a:bodyPr wrap="square" rtlCol="0">
            <a:spAutoFit/>
          </a:bodyPr>
          <a:lstStyle/>
          <a:p>
            <a:r>
              <a:rPr lang="en-GB" dirty="0" smtClean="0"/>
              <a:t>600</a:t>
            </a:r>
            <a:endParaRPr lang="en-GB" dirty="0"/>
          </a:p>
        </p:txBody>
      </p:sp>
      <p:sp>
        <p:nvSpPr>
          <p:cNvPr id="15" name="TextBox 14"/>
          <p:cNvSpPr txBox="1"/>
          <p:nvPr/>
        </p:nvSpPr>
        <p:spPr>
          <a:xfrm>
            <a:off x="4531308" y="2919240"/>
            <a:ext cx="1047201" cy="369332"/>
          </a:xfrm>
          <a:prstGeom prst="rect">
            <a:avLst/>
          </a:prstGeom>
          <a:noFill/>
        </p:spPr>
        <p:txBody>
          <a:bodyPr wrap="square" rtlCol="0">
            <a:spAutoFit/>
          </a:bodyPr>
          <a:lstStyle/>
          <a:p>
            <a:r>
              <a:rPr lang="en-GB" dirty="0"/>
              <a:t>3</a:t>
            </a:r>
          </a:p>
        </p:txBody>
      </p:sp>
      <p:sp>
        <p:nvSpPr>
          <p:cNvPr id="16" name="TextBox 15"/>
          <p:cNvSpPr txBox="1"/>
          <p:nvPr/>
        </p:nvSpPr>
        <p:spPr>
          <a:xfrm>
            <a:off x="2478762" y="3596879"/>
            <a:ext cx="1047201" cy="369332"/>
          </a:xfrm>
          <a:prstGeom prst="rect">
            <a:avLst/>
          </a:prstGeom>
          <a:noFill/>
        </p:spPr>
        <p:txBody>
          <a:bodyPr wrap="square" rtlCol="0">
            <a:spAutoFit/>
          </a:bodyPr>
          <a:lstStyle/>
          <a:p>
            <a:r>
              <a:rPr lang="en-GB" dirty="0" smtClean="0"/>
              <a:t>4800</a:t>
            </a:r>
            <a:endParaRPr lang="en-GB" dirty="0"/>
          </a:p>
        </p:txBody>
      </p:sp>
      <p:sp>
        <p:nvSpPr>
          <p:cNvPr id="17" name="TextBox 16"/>
          <p:cNvSpPr txBox="1"/>
          <p:nvPr/>
        </p:nvSpPr>
        <p:spPr>
          <a:xfrm>
            <a:off x="1735242" y="2815688"/>
            <a:ext cx="1047201" cy="461665"/>
          </a:xfrm>
          <a:prstGeom prst="rect">
            <a:avLst/>
          </a:prstGeom>
          <a:noFill/>
        </p:spPr>
        <p:txBody>
          <a:bodyPr wrap="square" rtlCol="0">
            <a:spAutoFit/>
          </a:bodyPr>
          <a:lstStyle/>
          <a:p>
            <a:r>
              <a:rPr lang="en-GB" sz="2400" dirty="0"/>
              <a:t>x</a:t>
            </a:r>
          </a:p>
        </p:txBody>
      </p:sp>
      <p:sp>
        <p:nvSpPr>
          <p:cNvPr id="18" name="TextBox 17"/>
          <p:cNvSpPr txBox="1"/>
          <p:nvPr/>
        </p:nvSpPr>
        <p:spPr>
          <a:xfrm>
            <a:off x="3585317" y="3590952"/>
            <a:ext cx="1047201" cy="369332"/>
          </a:xfrm>
          <a:prstGeom prst="rect">
            <a:avLst/>
          </a:prstGeom>
          <a:noFill/>
        </p:spPr>
        <p:txBody>
          <a:bodyPr wrap="square" rtlCol="0">
            <a:spAutoFit/>
          </a:bodyPr>
          <a:lstStyle/>
          <a:p>
            <a:r>
              <a:rPr lang="en-GB" dirty="0" smtClean="0"/>
              <a:t>320</a:t>
            </a:r>
            <a:endParaRPr lang="en-GB" dirty="0"/>
          </a:p>
        </p:txBody>
      </p:sp>
      <p:sp>
        <p:nvSpPr>
          <p:cNvPr id="19" name="TextBox 18"/>
          <p:cNvSpPr txBox="1"/>
          <p:nvPr/>
        </p:nvSpPr>
        <p:spPr>
          <a:xfrm>
            <a:off x="3343837" y="2906426"/>
            <a:ext cx="1047201" cy="369332"/>
          </a:xfrm>
          <a:prstGeom prst="rect">
            <a:avLst/>
          </a:prstGeom>
          <a:noFill/>
        </p:spPr>
        <p:txBody>
          <a:bodyPr wrap="square" rtlCol="0">
            <a:spAutoFit/>
          </a:bodyPr>
          <a:lstStyle/>
          <a:p>
            <a:pPr algn="ctr"/>
            <a:r>
              <a:rPr lang="en-GB" dirty="0">
                <a:solidFill>
                  <a:srgbClr val="FF3399"/>
                </a:solidFill>
              </a:rPr>
              <a:t>?</a:t>
            </a:r>
          </a:p>
        </p:txBody>
      </p:sp>
      <p:sp>
        <p:nvSpPr>
          <p:cNvPr id="20" name="TextBox 19"/>
          <p:cNvSpPr txBox="1"/>
          <p:nvPr/>
        </p:nvSpPr>
        <p:spPr>
          <a:xfrm>
            <a:off x="1370504" y="3605296"/>
            <a:ext cx="1047201" cy="369332"/>
          </a:xfrm>
          <a:prstGeom prst="rect">
            <a:avLst/>
          </a:prstGeom>
          <a:noFill/>
        </p:spPr>
        <p:txBody>
          <a:bodyPr wrap="square" rtlCol="0">
            <a:spAutoFit/>
          </a:bodyPr>
          <a:lstStyle/>
          <a:p>
            <a:pPr algn="ctr"/>
            <a:r>
              <a:rPr lang="en-GB" dirty="0">
                <a:solidFill>
                  <a:srgbClr val="FF3399"/>
                </a:solidFill>
              </a:rPr>
              <a:t>?</a:t>
            </a:r>
          </a:p>
        </p:txBody>
      </p:sp>
      <p:pic>
        <p:nvPicPr>
          <p:cNvPr id="21" name="Picture 20"/>
          <p:cNvPicPr>
            <a:picLocks noChangeAspect="1"/>
          </p:cNvPicPr>
          <p:nvPr/>
        </p:nvPicPr>
        <p:blipFill>
          <a:blip r:embed="rId2"/>
          <a:stretch>
            <a:fillRect/>
          </a:stretch>
        </p:blipFill>
        <p:spPr>
          <a:xfrm>
            <a:off x="4339171" y="3552733"/>
            <a:ext cx="1042506" cy="499915"/>
          </a:xfrm>
          <a:prstGeom prst="rect">
            <a:avLst/>
          </a:prstGeom>
        </p:spPr>
      </p:pic>
      <p:cxnSp>
        <p:nvCxnSpPr>
          <p:cNvPr id="22" name="Straight Connector 21"/>
          <p:cNvCxnSpPr/>
          <p:nvPr/>
        </p:nvCxnSpPr>
        <p:spPr>
          <a:xfrm>
            <a:off x="9712905" y="2853574"/>
            <a:ext cx="12879" cy="1349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812598" y="2871988"/>
            <a:ext cx="12879" cy="1349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814342" y="2930458"/>
            <a:ext cx="7617" cy="1303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723622" y="3475343"/>
            <a:ext cx="3614110" cy="12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011983" y="4214901"/>
            <a:ext cx="3614110" cy="12879"/>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11983" y="2930458"/>
            <a:ext cx="802359" cy="369332"/>
          </a:xfrm>
          <a:prstGeom prst="rect">
            <a:avLst/>
          </a:prstGeom>
          <a:noFill/>
        </p:spPr>
        <p:txBody>
          <a:bodyPr wrap="square" rtlCol="0">
            <a:spAutoFit/>
          </a:bodyPr>
          <a:lstStyle/>
          <a:p>
            <a:pPr algn="ctr"/>
            <a:r>
              <a:rPr lang="en-GB" dirty="0" smtClean="0"/>
              <a:t>x</a:t>
            </a:r>
            <a:endParaRPr lang="en-GB" dirty="0"/>
          </a:p>
        </p:txBody>
      </p:sp>
      <p:sp>
        <p:nvSpPr>
          <p:cNvPr id="32" name="TextBox 31"/>
          <p:cNvSpPr txBox="1"/>
          <p:nvPr/>
        </p:nvSpPr>
        <p:spPr>
          <a:xfrm>
            <a:off x="6943837" y="3641725"/>
            <a:ext cx="802359" cy="369332"/>
          </a:xfrm>
          <a:prstGeom prst="rect">
            <a:avLst/>
          </a:prstGeom>
          <a:noFill/>
        </p:spPr>
        <p:txBody>
          <a:bodyPr wrap="square" rtlCol="0">
            <a:spAutoFit/>
          </a:bodyPr>
          <a:lstStyle/>
          <a:p>
            <a:pPr algn="ctr"/>
            <a:r>
              <a:rPr lang="en-GB" dirty="0"/>
              <a:t>4</a:t>
            </a:r>
          </a:p>
        </p:txBody>
      </p:sp>
      <p:sp>
        <p:nvSpPr>
          <p:cNvPr id="33" name="TextBox 32"/>
          <p:cNvSpPr txBox="1"/>
          <p:nvPr/>
        </p:nvSpPr>
        <p:spPr>
          <a:xfrm>
            <a:off x="7882488" y="2930458"/>
            <a:ext cx="802359" cy="369332"/>
          </a:xfrm>
          <a:prstGeom prst="rect">
            <a:avLst/>
          </a:prstGeom>
          <a:noFill/>
        </p:spPr>
        <p:txBody>
          <a:bodyPr wrap="square" rtlCol="0">
            <a:spAutoFit/>
          </a:bodyPr>
          <a:lstStyle/>
          <a:p>
            <a:pPr algn="ctr"/>
            <a:r>
              <a:rPr lang="en-GB" dirty="0" smtClean="0"/>
              <a:t>800</a:t>
            </a:r>
            <a:endParaRPr lang="en-GB" dirty="0"/>
          </a:p>
        </p:txBody>
      </p:sp>
      <p:sp>
        <p:nvSpPr>
          <p:cNvPr id="34" name="TextBox 33"/>
          <p:cNvSpPr txBox="1"/>
          <p:nvPr/>
        </p:nvSpPr>
        <p:spPr>
          <a:xfrm>
            <a:off x="7901067" y="3650026"/>
            <a:ext cx="802359" cy="369332"/>
          </a:xfrm>
          <a:prstGeom prst="rect">
            <a:avLst/>
          </a:prstGeom>
          <a:noFill/>
        </p:spPr>
        <p:txBody>
          <a:bodyPr wrap="square" rtlCol="0">
            <a:spAutoFit/>
          </a:bodyPr>
          <a:lstStyle/>
          <a:p>
            <a:pPr algn="ctr"/>
            <a:r>
              <a:rPr lang="en-GB" dirty="0">
                <a:solidFill>
                  <a:srgbClr val="FF3399"/>
                </a:solidFill>
              </a:rPr>
              <a:t>?</a:t>
            </a:r>
            <a:endParaRPr lang="en-GB" dirty="0">
              <a:solidFill>
                <a:srgbClr val="FF3399"/>
              </a:solidFill>
            </a:endParaRPr>
          </a:p>
        </p:txBody>
      </p:sp>
      <p:sp>
        <p:nvSpPr>
          <p:cNvPr id="35" name="TextBox 34"/>
          <p:cNvSpPr txBox="1"/>
          <p:nvPr/>
        </p:nvSpPr>
        <p:spPr>
          <a:xfrm>
            <a:off x="8865885" y="2932989"/>
            <a:ext cx="802359" cy="369332"/>
          </a:xfrm>
          <a:prstGeom prst="rect">
            <a:avLst/>
          </a:prstGeom>
          <a:noFill/>
        </p:spPr>
        <p:txBody>
          <a:bodyPr wrap="square" rtlCol="0">
            <a:spAutoFit/>
          </a:bodyPr>
          <a:lstStyle/>
          <a:p>
            <a:pPr algn="ctr"/>
            <a:r>
              <a:rPr lang="en-GB" dirty="0">
                <a:solidFill>
                  <a:srgbClr val="FF3399"/>
                </a:solidFill>
              </a:rPr>
              <a:t>?</a:t>
            </a:r>
            <a:endParaRPr lang="en-GB" dirty="0">
              <a:solidFill>
                <a:srgbClr val="FF3399"/>
              </a:solidFill>
            </a:endParaRPr>
          </a:p>
        </p:txBody>
      </p:sp>
      <p:sp>
        <p:nvSpPr>
          <p:cNvPr id="36" name="TextBox 35"/>
          <p:cNvSpPr txBox="1"/>
          <p:nvPr/>
        </p:nvSpPr>
        <p:spPr>
          <a:xfrm>
            <a:off x="8899323" y="3677002"/>
            <a:ext cx="802359" cy="369332"/>
          </a:xfrm>
          <a:prstGeom prst="rect">
            <a:avLst/>
          </a:prstGeom>
          <a:noFill/>
        </p:spPr>
        <p:txBody>
          <a:bodyPr wrap="square" rtlCol="0">
            <a:spAutoFit/>
          </a:bodyPr>
          <a:lstStyle/>
          <a:p>
            <a:pPr algn="ctr"/>
            <a:r>
              <a:rPr lang="en-GB" dirty="0" smtClean="0"/>
              <a:t>240</a:t>
            </a:r>
            <a:endParaRPr lang="en-GB" dirty="0"/>
          </a:p>
        </p:txBody>
      </p:sp>
      <p:sp>
        <p:nvSpPr>
          <p:cNvPr id="37" name="TextBox 36"/>
          <p:cNvSpPr txBox="1"/>
          <p:nvPr/>
        </p:nvSpPr>
        <p:spPr>
          <a:xfrm>
            <a:off x="9816116" y="3692068"/>
            <a:ext cx="802359" cy="369332"/>
          </a:xfrm>
          <a:prstGeom prst="rect">
            <a:avLst/>
          </a:prstGeom>
          <a:noFill/>
        </p:spPr>
        <p:txBody>
          <a:bodyPr wrap="square" rtlCol="0">
            <a:spAutoFit/>
          </a:bodyPr>
          <a:lstStyle/>
          <a:p>
            <a:pPr algn="ctr"/>
            <a:r>
              <a:rPr lang="en-GB" dirty="0" smtClean="0"/>
              <a:t>20</a:t>
            </a:r>
            <a:endParaRPr lang="en-GB" dirty="0"/>
          </a:p>
        </p:txBody>
      </p:sp>
      <p:sp>
        <p:nvSpPr>
          <p:cNvPr id="38" name="TextBox 37"/>
          <p:cNvSpPr txBox="1"/>
          <p:nvPr/>
        </p:nvSpPr>
        <p:spPr>
          <a:xfrm>
            <a:off x="9880702" y="2915096"/>
            <a:ext cx="802359" cy="369332"/>
          </a:xfrm>
          <a:prstGeom prst="rect">
            <a:avLst/>
          </a:prstGeom>
          <a:noFill/>
        </p:spPr>
        <p:txBody>
          <a:bodyPr wrap="square" rtlCol="0">
            <a:spAutoFit/>
          </a:bodyPr>
          <a:lstStyle/>
          <a:p>
            <a:pPr algn="ctr"/>
            <a:r>
              <a:rPr lang="en-GB" dirty="0" smtClean="0">
                <a:solidFill>
                  <a:srgbClr val="FF3399"/>
                </a:solidFill>
              </a:rPr>
              <a:t>?</a:t>
            </a:r>
            <a:endParaRPr lang="en-GB" dirty="0">
              <a:solidFill>
                <a:srgbClr val="FF3399"/>
              </a:solidFill>
            </a:endParaRPr>
          </a:p>
        </p:txBody>
      </p:sp>
    </p:spTree>
    <p:extLst>
      <p:ext uri="{BB962C8B-B14F-4D97-AF65-F5344CB8AC3E}">
        <p14:creationId xmlns:p14="http://schemas.microsoft.com/office/powerpoint/2010/main" val="807724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English: </a:t>
            </a:r>
            <a:endParaRPr lang="en-GB" dirty="0"/>
          </a:p>
        </p:txBody>
      </p:sp>
      <p:sp>
        <p:nvSpPr>
          <p:cNvPr id="3" name="Content Placeholder 2"/>
          <p:cNvSpPr>
            <a:spLocks noGrp="1"/>
          </p:cNvSpPr>
          <p:nvPr>
            <p:ph idx="1"/>
          </p:nvPr>
        </p:nvSpPr>
        <p:spPr>
          <a:xfrm>
            <a:off x="1251678" y="1448874"/>
            <a:ext cx="10178322" cy="4745865"/>
          </a:xfrm>
        </p:spPr>
        <p:txBody>
          <a:bodyPr>
            <a:normAutofit fontScale="92500"/>
          </a:bodyPr>
          <a:lstStyle/>
          <a:p>
            <a:r>
              <a:rPr lang="en-GB" sz="2800" dirty="0" smtClean="0"/>
              <a:t>Now that you have planned and designed your leaflet, it is time to write it! Think about how you can persuade the Vikings to come to your chosen country next. Remember to include persuasive devices from the next slide. Use your research to include facts and figures about the country such as population, rivers, physical features like lakes, rivers or mountains and whether the country is more urban or rural. </a:t>
            </a:r>
          </a:p>
          <a:p>
            <a:endParaRPr lang="en-GB" sz="2800" dirty="0"/>
          </a:p>
          <a:p>
            <a:r>
              <a:rPr lang="en-GB" sz="2800" dirty="0" smtClean="0"/>
              <a:t>Think about how these facts will affect the Vikings – for example if the country is an island then it will be easier for the Vikings to sail to. </a:t>
            </a:r>
          </a:p>
        </p:txBody>
      </p:sp>
    </p:spTree>
    <p:extLst>
      <p:ext uri="{BB962C8B-B14F-4D97-AF65-F5344CB8AC3E}">
        <p14:creationId xmlns:p14="http://schemas.microsoft.com/office/powerpoint/2010/main" val="3832774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633" y="89687"/>
            <a:ext cx="10178322" cy="1492132"/>
          </a:xfrm>
        </p:spPr>
        <p:txBody>
          <a:bodyPr>
            <a:normAutofit/>
          </a:bodyPr>
          <a:lstStyle/>
          <a:p>
            <a:r>
              <a:rPr lang="en-GB" sz="4400" dirty="0" smtClean="0"/>
              <a:t>What makes a persuasive argument?</a:t>
            </a:r>
            <a:endParaRPr lang="en-GB" sz="4400" dirty="0"/>
          </a:p>
        </p:txBody>
      </p:sp>
      <p:pic>
        <p:nvPicPr>
          <p:cNvPr id="4" name="Picture 3"/>
          <p:cNvPicPr>
            <a:picLocks noChangeAspect="1"/>
          </p:cNvPicPr>
          <p:nvPr/>
        </p:nvPicPr>
        <p:blipFill>
          <a:blip r:embed="rId2"/>
          <a:stretch>
            <a:fillRect/>
          </a:stretch>
        </p:blipFill>
        <p:spPr>
          <a:xfrm>
            <a:off x="3262818" y="4182505"/>
            <a:ext cx="6143531" cy="2510137"/>
          </a:xfrm>
          <a:prstGeom prst="rect">
            <a:avLst/>
          </a:prstGeom>
        </p:spPr>
      </p:pic>
      <p:pic>
        <p:nvPicPr>
          <p:cNvPr id="5" name="Picture 4"/>
          <p:cNvPicPr>
            <a:picLocks noChangeAspect="1"/>
          </p:cNvPicPr>
          <p:nvPr/>
        </p:nvPicPr>
        <p:blipFill>
          <a:blip r:embed="rId3"/>
          <a:stretch>
            <a:fillRect/>
          </a:stretch>
        </p:blipFill>
        <p:spPr>
          <a:xfrm>
            <a:off x="8191970" y="853809"/>
            <a:ext cx="2428758" cy="3192861"/>
          </a:xfrm>
          <a:prstGeom prst="rect">
            <a:avLst/>
          </a:prstGeom>
        </p:spPr>
      </p:pic>
      <p:pic>
        <p:nvPicPr>
          <p:cNvPr id="6" name="Picture 5"/>
          <p:cNvPicPr>
            <a:picLocks noChangeAspect="1"/>
          </p:cNvPicPr>
          <p:nvPr/>
        </p:nvPicPr>
        <p:blipFill>
          <a:blip r:embed="rId4"/>
          <a:stretch>
            <a:fillRect/>
          </a:stretch>
        </p:blipFill>
        <p:spPr>
          <a:xfrm>
            <a:off x="2280443" y="835753"/>
            <a:ext cx="2371725" cy="3228975"/>
          </a:xfrm>
          <a:prstGeom prst="rect">
            <a:avLst/>
          </a:prstGeom>
        </p:spPr>
      </p:pic>
      <p:pic>
        <p:nvPicPr>
          <p:cNvPr id="7" name="Picture 6"/>
          <p:cNvPicPr>
            <a:picLocks noChangeAspect="1"/>
          </p:cNvPicPr>
          <p:nvPr/>
        </p:nvPicPr>
        <p:blipFill>
          <a:blip r:embed="rId5"/>
          <a:stretch>
            <a:fillRect/>
          </a:stretch>
        </p:blipFill>
        <p:spPr>
          <a:xfrm>
            <a:off x="5112393" y="810655"/>
            <a:ext cx="2419350" cy="3371850"/>
          </a:xfrm>
          <a:prstGeom prst="rect">
            <a:avLst/>
          </a:prstGeom>
        </p:spPr>
      </p:pic>
    </p:spTree>
    <p:extLst>
      <p:ext uri="{BB962C8B-B14F-4D97-AF65-F5344CB8AC3E}">
        <p14:creationId xmlns:p14="http://schemas.microsoft.com/office/powerpoint/2010/main" val="1274688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9591" y="1030311"/>
            <a:ext cx="9862208" cy="5731097"/>
          </a:xfrm>
          <a:prstGeom prst="rect">
            <a:avLst/>
          </a:prstGeom>
        </p:spPr>
      </p:pic>
      <p:sp>
        <p:nvSpPr>
          <p:cNvPr id="5" name="TextBox 4"/>
          <p:cNvSpPr txBox="1"/>
          <p:nvPr/>
        </p:nvSpPr>
        <p:spPr>
          <a:xfrm>
            <a:off x="1275008" y="0"/>
            <a:ext cx="6542468" cy="769441"/>
          </a:xfrm>
          <a:prstGeom prst="rect">
            <a:avLst/>
          </a:prstGeom>
          <a:noFill/>
        </p:spPr>
        <p:txBody>
          <a:bodyPr wrap="square" rtlCol="0">
            <a:spAutoFit/>
          </a:bodyPr>
          <a:lstStyle/>
          <a:p>
            <a:r>
              <a:rPr lang="en-GB" sz="4400" b="1" u="sng" dirty="0" smtClean="0"/>
              <a:t>Spelling</a:t>
            </a:r>
            <a:endParaRPr lang="en-GB" sz="4400" b="1" u="sng" dirty="0"/>
          </a:p>
        </p:txBody>
      </p:sp>
    </p:spTree>
    <p:extLst>
      <p:ext uri="{BB962C8B-B14F-4D97-AF65-F5344CB8AC3E}">
        <p14:creationId xmlns:p14="http://schemas.microsoft.com/office/powerpoint/2010/main" val="2995297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7467" y="396495"/>
            <a:ext cx="11090125" cy="6120215"/>
          </a:xfrm>
          <a:prstGeom prst="rect">
            <a:avLst/>
          </a:prstGeom>
        </p:spPr>
      </p:pic>
    </p:spTree>
    <p:extLst>
      <p:ext uri="{BB962C8B-B14F-4D97-AF65-F5344CB8AC3E}">
        <p14:creationId xmlns:p14="http://schemas.microsoft.com/office/powerpoint/2010/main" val="1042168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161" y="189426"/>
            <a:ext cx="10381916" cy="6507655"/>
          </a:xfrm>
          <a:prstGeom prst="rect">
            <a:avLst/>
          </a:prstGeom>
        </p:spPr>
      </p:pic>
    </p:spTree>
    <p:extLst>
      <p:ext uri="{BB962C8B-B14F-4D97-AF65-F5344CB8AC3E}">
        <p14:creationId xmlns:p14="http://schemas.microsoft.com/office/powerpoint/2010/main" val="2844000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8050" y="2327095"/>
            <a:ext cx="10178322" cy="1492132"/>
          </a:xfrm>
        </p:spPr>
        <p:txBody>
          <a:bodyPr>
            <a:normAutofit/>
          </a:bodyPr>
          <a:lstStyle/>
          <a:p>
            <a:r>
              <a:rPr lang="en-GB" sz="8000" dirty="0" smtClean="0">
                <a:latin typeface="Curlz MT" panose="04040404050702020202" pitchFamily="82" charset="0"/>
              </a:rPr>
              <a:t>Brain break!</a:t>
            </a:r>
            <a:endParaRPr lang="en-GB" sz="8000" dirty="0">
              <a:latin typeface="Curlz MT" panose="04040404050702020202" pitchFamily="82" charset="0"/>
            </a:endParaRPr>
          </a:p>
        </p:txBody>
      </p:sp>
    </p:spTree>
    <p:extLst>
      <p:ext uri="{BB962C8B-B14F-4D97-AF65-F5344CB8AC3E}">
        <p14:creationId xmlns:p14="http://schemas.microsoft.com/office/powerpoint/2010/main" val="3006710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PSHE: To explore how kindness makes the world go around. </a:t>
            </a:r>
            <a:endParaRPr lang="en-GB" sz="3600" dirty="0"/>
          </a:p>
        </p:txBody>
      </p:sp>
      <p:sp>
        <p:nvSpPr>
          <p:cNvPr id="3" name="Content Placeholder 2"/>
          <p:cNvSpPr>
            <a:spLocks noGrp="1"/>
          </p:cNvSpPr>
          <p:nvPr>
            <p:ph idx="1"/>
          </p:nvPr>
        </p:nvSpPr>
        <p:spPr>
          <a:xfrm>
            <a:off x="1509256" y="2106337"/>
            <a:ext cx="10178322" cy="3779308"/>
          </a:xfrm>
        </p:spPr>
        <p:txBody>
          <a:bodyPr>
            <a:noAutofit/>
          </a:bodyPr>
          <a:lstStyle/>
          <a:p>
            <a:r>
              <a:rPr lang="en-GB" sz="2800" dirty="0" smtClean="0"/>
              <a:t>As you look through the following pictures think about these questions: </a:t>
            </a:r>
          </a:p>
          <a:p>
            <a:r>
              <a:rPr lang="en-GB" sz="2800" dirty="0" smtClean="0"/>
              <a:t>What is the act of kindness? </a:t>
            </a:r>
          </a:p>
          <a:p>
            <a:r>
              <a:rPr lang="en-GB" sz="2800" dirty="0" smtClean="0"/>
              <a:t>How do you think the people in the photograph feel?</a:t>
            </a:r>
          </a:p>
          <a:p>
            <a:r>
              <a:rPr lang="en-GB" sz="2800" dirty="0" smtClean="0"/>
              <a:t>What is the effect of the act of kindness on others?</a:t>
            </a:r>
            <a:endParaRPr lang="en-GB" sz="2800" dirty="0"/>
          </a:p>
        </p:txBody>
      </p:sp>
    </p:spTree>
    <p:extLst>
      <p:ext uri="{BB962C8B-B14F-4D97-AF65-F5344CB8AC3E}">
        <p14:creationId xmlns:p14="http://schemas.microsoft.com/office/powerpoint/2010/main" val="430902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Picturing kindness</a:t>
            </a:r>
            <a:endParaRPr lang="en-GB" dirty="0"/>
          </a:p>
        </p:txBody>
      </p:sp>
      <p:sp>
        <p:nvSpPr>
          <p:cNvPr id="4" name="Content Placeholder 2"/>
          <p:cNvSpPr>
            <a:spLocks noGrp="1"/>
          </p:cNvSpPr>
          <p:nvPr>
            <p:ph idx="1"/>
          </p:nvPr>
        </p:nvSpPr>
        <p:spPr>
          <a:xfrm>
            <a:off x="1251678" y="2093458"/>
            <a:ext cx="4556693" cy="2530057"/>
          </a:xfrm>
        </p:spPr>
        <p:txBody>
          <a:bodyPr>
            <a:noAutofit/>
          </a:bodyPr>
          <a:lstStyle/>
          <a:p>
            <a:r>
              <a:rPr lang="en-GB" sz="2800" dirty="0" smtClean="0"/>
              <a:t>What is the act of kindness? </a:t>
            </a:r>
          </a:p>
          <a:p>
            <a:r>
              <a:rPr lang="en-GB" sz="2800" dirty="0" smtClean="0"/>
              <a:t>How do you think the people in the photograph feel?</a:t>
            </a:r>
          </a:p>
          <a:p>
            <a:r>
              <a:rPr lang="en-GB" sz="2800" dirty="0" smtClean="0"/>
              <a:t>What is the effect of the act of kindness on others?</a:t>
            </a:r>
            <a:endParaRPr lang="en-GB" sz="2800" dirty="0"/>
          </a:p>
        </p:txBody>
      </p:sp>
      <p:pic>
        <p:nvPicPr>
          <p:cNvPr id="5" name="Picture 4"/>
          <p:cNvPicPr>
            <a:picLocks noChangeAspect="1"/>
          </p:cNvPicPr>
          <p:nvPr/>
        </p:nvPicPr>
        <p:blipFill>
          <a:blip r:embed="rId2"/>
          <a:stretch>
            <a:fillRect/>
          </a:stretch>
        </p:blipFill>
        <p:spPr>
          <a:xfrm>
            <a:off x="6001353" y="2170207"/>
            <a:ext cx="5525239" cy="3269574"/>
          </a:xfrm>
          <a:prstGeom prst="rect">
            <a:avLst/>
          </a:prstGeom>
        </p:spPr>
      </p:pic>
    </p:spTree>
    <p:extLst>
      <p:ext uri="{BB962C8B-B14F-4D97-AF65-F5344CB8AC3E}">
        <p14:creationId xmlns:p14="http://schemas.microsoft.com/office/powerpoint/2010/main" val="2253355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Picturing kindness</a:t>
            </a:r>
            <a:endParaRPr lang="en-GB" dirty="0"/>
          </a:p>
        </p:txBody>
      </p:sp>
      <p:sp>
        <p:nvSpPr>
          <p:cNvPr id="4" name="Content Placeholder 2"/>
          <p:cNvSpPr>
            <a:spLocks noGrp="1"/>
          </p:cNvSpPr>
          <p:nvPr>
            <p:ph idx="1"/>
          </p:nvPr>
        </p:nvSpPr>
        <p:spPr>
          <a:xfrm>
            <a:off x="1251678" y="2093458"/>
            <a:ext cx="4556693" cy="2530057"/>
          </a:xfrm>
        </p:spPr>
        <p:txBody>
          <a:bodyPr>
            <a:noAutofit/>
          </a:bodyPr>
          <a:lstStyle/>
          <a:p>
            <a:r>
              <a:rPr lang="en-GB" sz="2800" dirty="0" smtClean="0"/>
              <a:t>What is the act of kindness? </a:t>
            </a:r>
          </a:p>
          <a:p>
            <a:r>
              <a:rPr lang="en-GB" sz="2800" dirty="0" smtClean="0"/>
              <a:t>How do you think the people in the photograph feel?</a:t>
            </a:r>
          </a:p>
          <a:p>
            <a:r>
              <a:rPr lang="en-GB" sz="2800" dirty="0" smtClean="0"/>
              <a:t>What is the effect of the act of kindness on others?</a:t>
            </a:r>
            <a:endParaRPr lang="en-GB" sz="2800" dirty="0"/>
          </a:p>
        </p:txBody>
      </p:sp>
      <p:pic>
        <p:nvPicPr>
          <p:cNvPr id="5" name="Picture 4"/>
          <p:cNvPicPr>
            <a:picLocks noChangeAspect="1"/>
          </p:cNvPicPr>
          <p:nvPr/>
        </p:nvPicPr>
        <p:blipFill>
          <a:blip r:embed="rId2"/>
          <a:stretch>
            <a:fillRect/>
          </a:stretch>
        </p:blipFill>
        <p:spPr>
          <a:xfrm>
            <a:off x="5933538" y="2093458"/>
            <a:ext cx="5905180" cy="2998966"/>
          </a:xfrm>
          <a:prstGeom prst="rect">
            <a:avLst/>
          </a:prstGeom>
        </p:spPr>
      </p:pic>
    </p:spTree>
    <p:extLst>
      <p:ext uri="{BB962C8B-B14F-4D97-AF65-F5344CB8AC3E}">
        <p14:creationId xmlns:p14="http://schemas.microsoft.com/office/powerpoint/2010/main" val="1504716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fontScale="90000"/>
          </a:bodyPr>
          <a:lstStyle/>
          <a:p>
            <a:r>
              <a:rPr lang="en-GB" dirty="0" smtClean="0"/>
              <a:t>Morning Warm up!</a:t>
            </a:r>
            <a:br>
              <a:rPr lang="en-GB" dirty="0" smtClean="0"/>
            </a:br>
            <a:r>
              <a:rPr lang="en-GB" dirty="0"/>
              <a:t/>
            </a:r>
            <a:br>
              <a:rPr lang="en-GB" dirty="0"/>
            </a:br>
            <a:r>
              <a:rPr lang="en-GB" dirty="0" smtClean="0"/>
              <a:t> </a:t>
            </a:r>
            <a:br>
              <a:rPr lang="en-GB" dirty="0" smtClean="0"/>
            </a:br>
            <a:r>
              <a:rPr lang="en-GB" dirty="0"/>
              <a:t/>
            </a:r>
            <a:br>
              <a:rPr lang="en-GB" dirty="0"/>
            </a:br>
            <a:endParaRPr lang="en-GB" dirty="0"/>
          </a:p>
        </p:txBody>
      </p:sp>
      <p:sp>
        <p:nvSpPr>
          <p:cNvPr id="18" name="Rectangle 17"/>
          <p:cNvSpPr/>
          <p:nvPr/>
        </p:nvSpPr>
        <p:spPr>
          <a:xfrm>
            <a:off x="2129276" y="3785247"/>
            <a:ext cx="7426847" cy="800219"/>
          </a:xfrm>
          <a:prstGeom prst="rect">
            <a:avLst/>
          </a:prstGeom>
        </p:spPr>
        <p:txBody>
          <a:bodyPr wrap="square">
            <a:spAutoFit/>
          </a:bodyPr>
          <a:lstStyle/>
          <a:p>
            <a:r>
              <a:rPr lang="en-GB" sz="2800" dirty="0">
                <a:hlinkClick r:id="rId2"/>
              </a:rPr>
              <a:t>https://</a:t>
            </a:r>
            <a:r>
              <a:rPr lang="en-GB" sz="2800" dirty="0" smtClean="0">
                <a:hlinkClick r:id="rId2"/>
              </a:rPr>
              <a:t>www.youtube.com/watch?v=d3LPrhI0v-w</a:t>
            </a:r>
            <a:endParaRPr lang="en-GB" sz="2800" dirty="0" smtClean="0"/>
          </a:p>
          <a:p>
            <a:endParaRPr lang="en-GB" dirty="0"/>
          </a:p>
        </p:txBody>
      </p:sp>
      <p:sp>
        <p:nvSpPr>
          <p:cNvPr id="20" name="TextBox 19"/>
          <p:cNvSpPr txBox="1"/>
          <p:nvPr/>
        </p:nvSpPr>
        <p:spPr>
          <a:xfrm>
            <a:off x="1459746" y="1874517"/>
            <a:ext cx="9762186" cy="1569660"/>
          </a:xfrm>
          <a:prstGeom prst="rect">
            <a:avLst/>
          </a:prstGeom>
          <a:noFill/>
        </p:spPr>
        <p:txBody>
          <a:bodyPr wrap="square" rtlCol="0">
            <a:spAutoFit/>
          </a:bodyPr>
          <a:lstStyle/>
          <a:p>
            <a:r>
              <a:rPr lang="en-GB" sz="2400" dirty="0" smtClean="0"/>
              <a:t>Please type the link below into your internet browser to find a fun warm up with Joe the Body Coach. This should help to wake up your brain ready for learning! There will also be some 30 minute PE lessons on The Body Coach </a:t>
            </a:r>
            <a:r>
              <a:rPr lang="en-GB" sz="2400" dirty="0" err="1" smtClean="0"/>
              <a:t>youtube</a:t>
            </a:r>
            <a:r>
              <a:rPr lang="en-GB" sz="2400" dirty="0" smtClean="0"/>
              <a:t> channel from today. </a:t>
            </a:r>
            <a:endParaRPr lang="en-GB" sz="2400" dirty="0"/>
          </a:p>
        </p:txBody>
      </p:sp>
    </p:spTree>
    <p:extLst>
      <p:ext uri="{BB962C8B-B14F-4D97-AF65-F5344CB8AC3E}">
        <p14:creationId xmlns:p14="http://schemas.microsoft.com/office/powerpoint/2010/main" val="2491764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Picturing kindness</a:t>
            </a:r>
            <a:endParaRPr lang="en-GB" dirty="0"/>
          </a:p>
        </p:txBody>
      </p:sp>
      <p:sp>
        <p:nvSpPr>
          <p:cNvPr id="4" name="Content Placeholder 2"/>
          <p:cNvSpPr>
            <a:spLocks noGrp="1"/>
          </p:cNvSpPr>
          <p:nvPr>
            <p:ph idx="1"/>
          </p:nvPr>
        </p:nvSpPr>
        <p:spPr>
          <a:xfrm>
            <a:off x="1251678" y="2093458"/>
            <a:ext cx="4556693" cy="2530057"/>
          </a:xfrm>
        </p:spPr>
        <p:txBody>
          <a:bodyPr>
            <a:noAutofit/>
          </a:bodyPr>
          <a:lstStyle/>
          <a:p>
            <a:r>
              <a:rPr lang="en-GB" sz="2800" dirty="0" smtClean="0"/>
              <a:t>What is the act of kindness? </a:t>
            </a:r>
          </a:p>
          <a:p>
            <a:r>
              <a:rPr lang="en-GB" sz="2800" dirty="0" smtClean="0"/>
              <a:t>How do you think the people in the photograph feel?</a:t>
            </a:r>
          </a:p>
          <a:p>
            <a:r>
              <a:rPr lang="en-GB" sz="2800" dirty="0" smtClean="0"/>
              <a:t>What is the effect of the act of kindness on others?</a:t>
            </a:r>
            <a:endParaRPr lang="en-GB" sz="2800" dirty="0"/>
          </a:p>
        </p:txBody>
      </p:sp>
      <p:pic>
        <p:nvPicPr>
          <p:cNvPr id="6" name="Picture 5" descr="Image result for man caring for chil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0839" y="1977549"/>
            <a:ext cx="5221712" cy="3299368"/>
          </a:xfrm>
          <a:prstGeom prst="rect">
            <a:avLst/>
          </a:prstGeom>
          <a:noFill/>
          <a:ln>
            <a:noFill/>
          </a:ln>
        </p:spPr>
      </p:pic>
    </p:spTree>
    <p:extLst>
      <p:ext uri="{BB962C8B-B14F-4D97-AF65-F5344CB8AC3E}">
        <p14:creationId xmlns:p14="http://schemas.microsoft.com/office/powerpoint/2010/main" val="3031868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Picturing kindness</a:t>
            </a:r>
            <a:endParaRPr lang="en-GB" dirty="0"/>
          </a:p>
        </p:txBody>
      </p:sp>
      <p:sp>
        <p:nvSpPr>
          <p:cNvPr id="4" name="Content Placeholder 2"/>
          <p:cNvSpPr>
            <a:spLocks noGrp="1"/>
          </p:cNvSpPr>
          <p:nvPr>
            <p:ph idx="1"/>
          </p:nvPr>
        </p:nvSpPr>
        <p:spPr>
          <a:xfrm>
            <a:off x="1251678" y="2093458"/>
            <a:ext cx="4556693" cy="2530057"/>
          </a:xfrm>
        </p:spPr>
        <p:txBody>
          <a:bodyPr>
            <a:noAutofit/>
          </a:bodyPr>
          <a:lstStyle/>
          <a:p>
            <a:r>
              <a:rPr lang="en-GB" sz="2800" dirty="0" smtClean="0"/>
              <a:t>What is the act of kindness? </a:t>
            </a:r>
          </a:p>
          <a:p>
            <a:r>
              <a:rPr lang="en-GB" sz="2800" dirty="0" smtClean="0"/>
              <a:t>How do you think the people in the photograph feel?</a:t>
            </a:r>
          </a:p>
          <a:p>
            <a:r>
              <a:rPr lang="en-GB" sz="2800" dirty="0" smtClean="0"/>
              <a:t>What is the effect of the act of kindness on others?</a:t>
            </a:r>
            <a:endParaRPr lang="en-GB" sz="2800" dirty="0"/>
          </a:p>
        </p:txBody>
      </p:sp>
      <p:pic>
        <p:nvPicPr>
          <p:cNvPr id="3" name="Picture 2"/>
          <p:cNvPicPr>
            <a:picLocks noChangeAspect="1"/>
          </p:cNvPicPr>
          <p:nvPr/>
        </p:nvPicPr>
        <p:blipFill>
          <a:blip r:embed="rId2"/>
          <a:stretch>
            <a:fillRect/>
          </a:stretch>
        </p:blipFill>
        <p:spPr>
          <a:xfrm>
            <a:off x="5968284" y="1990255"/>
            <a:ext cx="5638800" cy="3495675"/>
          </a:xfrm>
          <a:prstGeom prst="rect">
            <a:avLst/>
          </a:prstGeom>
        </p:spPr>
      </p:pic>
    </p:spTree>
    <p:extLst>
      <p:ext uri="{BB962C8B-B14F-4D97-AF65-F5344CB8AC3E}">
        <p14:creationId xmlns:p14="http://schemas.microsoft.com/office/powerpoint/2010/main" val="2614436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Stories of kindness</a:t>
            </a:r>
            <a:endParaRPr lang="en-GB" dirty="0"/>
          </a:p>
        </p:txBody>
      </p:sp>
      <p:sp>
        <p:nvSpPr>
          <p:cNvPr id="3" name="Content Placeholder 2"/>
          <p:cNvSpPr>
            <a:spLocks noGrp="1"/>
          </p:cNvSpPr>
          <p:nvPr>
            <p:ph idx="1"/>
          </p:nvPr>
        </p:nvSpPr>
        <p:spPr>
          <a:xfrm>
            <a:off x="1251678" y="1372241"/>
            <a:ext cx="10178322" cy="4005075"/>
          </a:xfrm>
        </p:spPr>
        <p:txBody>
          <a:bodyPr>
            <a:normAutofit/>
          </a:bodyPr>
          <a:lstStyle/>
          <a:p>
            <a:r>
              <a:rPr lang="en-GB" sz="2400" dirty="0" smtClean="0"/>
              <a:t>Next we are going to read a story called ‘Warm Glow’. After we read there will be some questions about the story.  </a:t>
            </a:r>
            <a:endParaRPr lang="en-GB" sz="2400" dirty="0"/>
          </a:p>
        </p:txBody>
      </p:sp>
      <p:sp>
        <p:nvSpPr>
          <p:cNvPr id="4" name="Rectangle 3"/>
          <p:cNvSpPr/>
          <p:nvPr/>
        </p:nvSpPr>
        <p:spPr>
          <a:xfrm>
            <a:off x="1071233" y="2986475"/>
            <a:ext cx="10796788" cy="3272563"/>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Little Carl was grumpy. He was </a:t>
            </a:r>
            <a:r>
              <a:rPr lang="en-GB" dirty="0" err="1">
                <a:latin typeface="Calibri" panose="020F0502020204030204" pitchFamily="34" charset="0"/>
                <a:ea typeface="Calibri" panose="020F0502020204030204" pitchFamily="34" charset="0"/>
                <a:cs typeface="Times New Roman" panose="02020603050405020304" pitchFamily="18" charset="0"/>
              </a:rPr>
              <a:t>mumbly</a:t>
            </a:r>
            <a:r>
              <a:rPr lang="en-GB" dirty="0">
                <a:latin typeface="Calibri" panose="020F0502020204030204" pitchFamily="34" charset="0"/>
                <a:ea typeface="Calibri" panose="020F0502020204030204" pitchFamily="34" charset="0"/>
                <a:cs typeface="Times New Roman" panose="02020603050405020304" pitchFamily="18" charset="0"/>
              </a:rPr>
              <a:t> and grumbly; he was whingy and whiny, and Dad was losing patience.</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Dad asked Carl’s big sister, Ellie, to play with him for a while, just while he finished making tea.</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‘What’s in it for me?’ demanded Ellie.</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‘Um, I suppose you could have a biscuit,’ offered Dad.</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Ellie sat with Carl for a bit and helped him build a tower with his bricks. But soon she was bored. Carl seemed to be happy enough stuffing wooden blocks into his mouth, so Ellie got out her phone to check her messages.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When Jack, Ellie’s younger brother, came down, he took one look at Carl, then found his teething ring on the sofa and gave it to him. After a couple of games of ‘bee-</a:t>
            </a:r>
            <a:r>
              <a:rPr lang="en-GB" dirty="0" err="1">
                <a:latin typeface="Calibri" panose="020F0502020204030204" pitchFamily="34" charset="0"/>
                <a:ea typeface="Calibri" panose="020F0502020204030204" pitchFamily="34" charset="0"/>
                <a:cs typeface="Times New Roman" panose="02020603050405020304" pitchFamily="18" charset="0"/>
              </a:rPr>
              <a:t>bo</a:t>
            </a:r>
            <a:r>
              <a:rPr lang="en-GB" dirty="0">
                <a:latin typeface="Calibri" panose="020F0502020204030204" pitchFamily="34" charset="0"/>
                <a:ea typeface="Calibri" panose="020F0502020204030204" pitchFamily="34" charset="0"/>
                <a:cs typeface="Times New Roman" panose="02020603050405020304" pitchFamily="18" charset="0"/>
              </a:rPr>
              <a:t>’, Carl was chewing and gurgling happily, so Jack went into the kitchen and began to lay the table, ready for tea</a:t>
            </a:r>
            <a:r>
              <a:rPr lang="en-GB" dirty="0" smtClean="0">
                <a:latin typeface="Calibri" panose="020F0502020204030204" pitchFamily="34" charset="0"/>
                <a:ea typeface="Calibri" panose="020F0502020204030204" pitchFamily="34" charset="0"/>
                <a:cs typeface="Times New Roman" panose="02020603050405020304" pitchFamily="18"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767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0011" y="560231"/>
            <a:ext cx="10178322" cy="3593591"/>
          </a:xfrm>
        </p:spPr>
        <p:txBody>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Just for a moment, the lines melted away from Dad’s face and he beamed at his boy. Then he reached down the biscuit tin from the shelf and headed out of the kitchen. A deal was a deal.</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Ellie had just about managed to stuff her phone back into her pocket and start babbling at Carl when Dad came in.</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‘Thank you love, that was a great help. Here you are,’ Dad added, handing Ellie the opened tin. She chose her favourite and stuffed it into her mouth. Surprisingly, it didn’t taste as good as she was expecting. Tea, however, was unusually pleasant. Dad cooed at Carl while he bounced him on his knee and sang him the songs that had given them all a warm glow when they were little.</a:t>
            </a:r>
          </a:p>
          <a:p>
            <a:pPr marL="0" indent="0">
              <a:buNone/>
            </a:pPr>
            <a:endParaRPr lang="en-GB" dirty="0"/>
          </a:p>
        </p:txBody>
      </p:sp>
      <p:sp>
        <p:nvSpPr>
          <p:cNvPr id="4" name="Rectangle 3"/>
          <p:cNvSpPr/>
          <p:nvPr/>
        </p:nvSpPr>
        <p:spPr>
          <a:xfrm>
            <a:off x="2262390" y="3850363"/>
            <a:ext cx="6096000" cy="3078856"/>
          </a:xfrm>
          <a:prstGeom prst="rect">
            <a:avLst/>
          </a:prstGeom>
        </p:spPr>
        <p:txBody>
          <a:bodyPr>
            <a:spAutoFit/>
          </a:bodyPr>
          <a:lstStyle/>
          <a:p>
            <a:pPr algn="ctr">
              <a:lnSpc>
                <a:spcPct val="107000"/>
              </a:lnSpc>
              <a:spcAft>
                <a:spcPts val="800"/>
              </a:spcAft>
            </a:pPr>
            <a:r>
              <a:rPr lang="en-GB" sz="3600" b="1" dirty="0">
                <a:latin typeface="Calibri" panose="020F0502020204030204" pitchFamily="34" charset="0"/>
                <a:ea typeface="Calibri" panose="020F0502020204030204" pitchFamily="34" charset="0"/>
                <a:cs typeface="Times New Roman" panose="02020603050405020304" pitchFamily="18" charset="0"/>
              </a:rPr>
              <a:t>Warm Glow: Questions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How did Jack’s kindness affect Dad</a:t>
            </a:r>
            <a:r>
              <a:rPr lang="en-GB"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2. How </a:t>
            </a:r>
            <a:r>
              <a:rPr lang="en-GB" dirty="0">
                <a:latin typeface="Calibri" panose="020F0502020204030204" pitchFamily="34" charset="0"/>
                <a:ea typeface="Calibri" panose="020F0502020204030204" pitchFamily="34" charset="0"/>
                <a:cs typeface="Times New Roman" panose="02020603050405020304" pitchFamily="18" charset="0"/>
              </a:rPr>
              <a:t>did Jack’s kindness affect Jack?</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3. How </a:t>
            </a:r>
            <a:r>
              <a:rPr lang="en-GB" dirty="0">
                <a:latin typeface="Calibri" panose="020F0502020204030204" pitchFamily="34" charset="0"/>
                <a:ea typeface="Calibri" panose="020F0502020204030204" pitchFamily="34" charset="0"/>
                <a:cs typeface="Times New Roman" panose="02020603050405020304" pitchFamily="18" charset="0"/>
              </a:rPr>
              <a:t>did Ellie’s actions affect her?</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6792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Computing: Staying safe online</a:t>
            </a:r>
            <a:br>
              <a:rPr lang="en-GB" dirty="0" smtClean="0"/>
            </a:br>
            <a:endParaRPr lang="en-GB" dirty="0"/>
          </a:p>
        </p:txBody>
      </p:sp>
      <p:sp>
        <p:nvSpPr>
          <p:cNvPr id="3" name="Content Placeholder 2"/>
          <p:cNvSpPr>
            <a:spLocks noGrp="1"/>
          </p:cNvSpPr>
          <p:nvPr>
            <p:ph idx="1"/>
          </p:nvPr>
        </p:nvSpPr>
        <p:spPr>
          <a:xfrm>
            <a:off x="1251678" y="1239095"/>
            <a:ext cx="10178322" cy="3593591"/>
          </a:xfrm>
        </p:spPr>
        <p:txBody>
          <a:bodyPr>
            <a:normAutofit/>
          </a:bodyPr>
          <a:lstStyle/>
          <a:p>
            <a:r>
              <a:rPr lang="en-GB" sz="2400" i="1" dirty="0" smtClean="0">
                <a:solidFill>
                  <a:srgbClr val="00B0F0"/>
                </a:solidFill>
              </a:rPr>
              <a:t>Match the scenarios to the correct actions to make sure you are staying safe on the internet. Some scenarios may require more than one action to sort them out.  Find the action cards on the next slide. </a:t>
            </a:r>
            <a:endParaRPr lang="en-GB" sz="2400" i="1" dirty="0">
              <a:solidFill>
                <a:srgbClr val="00B0F0"/>
              </a:solidFill>
            </a:endParaRPr>
          </a:p>
        </p:txBody>
      </p:sp>
      <p:pic>
        <p:nvPicPr>
          <p:cNvPr id="4" name="Picture 3"/>
          <p:cNvPicPr>
            <a:picLocks noChangeAspect="1"/>
          </p:cNvPicPr>
          <p:nvPr/>
        </p:nvPicPr>
        <p:blipFill rotWithShape="1">
          <a:blip r:embed="rId2"/>
          <a:srcRect r="-731" b="60119"/>
          <a:stretch/>
        </p:blipFill>
        <p:spPr>
          <a:xfrm>
            <a:off x="114737" y="2612941"/>
            <a:ext cx="3371837" cy="2924496"/>
          </a:xfrm>
          <a:prstGeom prst="rect">
            <a:avLst/>
          </a:prstGeom>
        </p:spPr>
      </p:pic>
      <p:pic>
        <p:nvPicPr>
          <p:cNvPr id="5" name="Picture 4"/>
          <p:cNvPicPr>
            <a:picLocks noChangeAspect="1"/>
          </p:cNvPicPr>
          <p:nvPr/>
        </p:nvPicPr>
        <p:blipFill>
          <a:blip r:embed="rId3"/>
          <a:stretch>
            <a:fillRect/>
          </a:stretch>
        </p:blipFill>
        <p:spPr>
          <a:xfrm>
            <a:off x="3839085" y="2590504"/>
            <a:ext cx="3598047" cy="2351199"/>
          </a:xfrm>
          <a:prstGeom prst="rect">
            <a:avLst/>
          </a:prstGeom>
        </p:spPr>
      </p:pic>
      <p:pic>
        <p:nvPicPr>
          <p:cNvPr id="6" name="Picture 5"/>
          <p:cNvPicPr>
            <a:picLocks noChangeAspect="1"/>
          </p:cNvPicPr>
          <p:nvPr/>
        </p:nvPicPr>
        <p:blipFill>
          <a:blip r:embed="rId4"/>
          <a:stretch>
            <a:fillRect/>
          </a:stretch>
        </p:blipFill>
        <p:spPr>
          <a:xfrm>
            <a:off x="8247392" y="2910614"/>
            <a:ext cx="3210037" cy="1450690"/>
          </a:xfrm>
          <a:prstGeom prst="rect">
            <a:avLst/>
          </a:prstGeom>
        </p:spPr>
      </p:pic>
      <p:pic>
        <p:nvPicPr>
          <p:cNvPr id="7" name="Picture 6"/>
          <p:cNvPicPr>
            <a:picLocks noChangeAspect="1"/>
          </p:cNvPicPr>
          <p:nvPr/>
        </p:nvPicPr>
        <p:blipFill>
          <a:blip r:embed="rId5"/>
          <a:stretch>
            <a:fillRect/>
          </a:stretch>
        </p:blipFill>
        <p:spPr>
          <a:xfrm>
            <a:off x="8247392" y="4552614"/>
            <a:ext cx="3087310" cy="1689573"/>
          </a:xfrm>
          <a:prstGeom prst="rect">
            <a:avLst/>
          </a:prstGeom>
        </p:spPr>
      </p:pic>
      <p:pic>
        <p:nvPicPr>
          <p:cNvPr id="8" name="Picture 7"/>
          <p:cNvPicPr>
            <a:picLocks noChangeAspect="1"/>
          </p:cNvPicPr>
          <p:nvPr/>
        </p:nvPicPr>
        <p:blipFill>
          <a:blip r:embed="rId6"/>
          <a:stretch>
            <a:fillRect/>
          </a:stretch>
        </p:blipFill>
        <p:spPr>
          <a:xfrm>
            <a:off x="3697782" y="5050721"/>
            <a:ext cx="3265784" cy="1807279"/>
          </a:xfrm>
          <a:prstGeom prst="rect">
            <a:avLst/>
          </a:prstGeom>
        </p:spPr>
      </p:pic>
    </p:spTree>
    <p:extLst>
      <p:ext uri="{BB962C8B-B14F-4D97-AF65-F5344CB8AC3E}">
        <p14:creationId xmlns:p14="http://schemas.microsoft.com/office/powerpoint/2010/main" val="2210912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Action cards</a:t>
            </a:r>
            <a:endParaRPr lang="en-GB" u="sng" dirty="0"/>
          </a:p>
        </p:txBody>
      </p:sp>
      <p:pic>
        <p:nvPicPr>
          <p:cNvPr id="4" name="Picture 3"/>
          <p:cNvPicPr>
            <a:picLocks noChangeAspect="1"/>
          </p:cNvPicPr>
          <p:nvPr/>
        </p:nvPicPr>
        <p:blipFill>
          <a:blip r:embed="rId2"/>
          <a:stretch>
            <a:fillRect/>
          </a:stretch>
        </p:blipFill>
        <p:spPr>
          <a:xfrm>
            <a:off x="5859625" y="92064"/>
            <a:ext cx="5570375" cy="3182231"/>
          </a:xfrm>
          <a:prstGeom prst="rect">
            <a:avLst/>
          </a:prstGeom>
        </p:spPr>
      </p:pic>
      <p:pic>
        <p:nvPicPr>
          <p:cNvPr id="5" name="Picture 4"/>
          <p:cNvPicPr>
            <a:picLocks noChangeAspect="1"/>
          </p:cNvPicPr>
          <p:nvPr/>
        </p:nvPicPr>
        <p:blipFill>
          <a:blip r:embed="rId3"/>
          <a:stretch>
            <a:fillRect/>
          </a:stretch>
        </p:blipFill>
        <p:spPr>
          <a:xfrm>
            <a:off x="5859625" y="3274295"/>
            <a:ext cx="5602740" cy="3210892"/>
          </a:xfrm>
          <a:prstGeom prst="rect">
            <a:avLst/>
          </a:prstGeom>
        </p:spPr>
      </p:pic>
      <p:sp>
        <p:nvSpPr>
          <p:cNvPr id="6" name="TextBox 5"/>
          <p:cNvSpPr txBox="1"/>
          <p:nvPr/>
        </p:nvSpPr>
        <p:spPr>
          <a:xfrm>
            <a:off x="1251678" y="1643190"/>
            <a:ext cx="4172755" cy="3539430"/>
          </a:xfrm>
          <a:prstGeom prst="rect">
            <a:avLst/>
          </a:prstGeom>
          <a:noFill/>
        </p:spPr>
        <p:txBody>
          <a:bodyPr wrap="square" rtlCol="0">
            <a:spAutoFit/>
          </a:bodyPr>
          <a:lstStyle/>
          <a:p>
            <a:r>
              <a:rPr lang="en-GB" sz="2800" i="1" dirty="0" smtClean="0">
                <a:solidFill>
                  <a:srgbClr val="00B0F0"/>
                </a:solidFill>
              </a:rPr>
              <a:t>Were there any situations where you were unsure about what to do? Why was this? </a:t>
            </a:r>
          </a:p>
          <a:p>
            <a:endParaRPr lang="en-GB" sz="2800" i="1" dirty="0">
              <a:solidFill>
                <a:srgbClr val="00B0F0"/>
              </a:solidFill>
            </a:endParaRPr>
          </a:p>
          <a:p>
            <a:r>
              <a:rPr lang="en-GB" sz="2800" i="1" dirty="0" smtClean="0">
                <a:solidFill>
                  <a:srgbClr val="00B0F0"/>
                </a:solidFill>
              </a:rPr>
              <a:t>Task 2: Design a poster using the action cards suggesting things people can do to stay safe and happy online. </a:t>
            </a:r>
            <a:endParaRPr lang="en-GB" sz="2800" i="1" dirty="0">
              <a:solidFill>
                <a:srgbClr val="00B0F0"/>
              </a:solidFill>
            </a:endParaRPr>
          </a:p>
        </p:txBody>
      </p:sp>
    </p:spTree>
    <p:extLst>
      <p:ext uri="{BB962C8B-B14F-4D97-AF65-F5344CB8AC3E}">
        <p14:creationId xmlns:p14="http://schemas.microsoft.com/office/powerpoint/2010/main" val="2925556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STARTER:</a:t>
            </a:r>
            <a:endParaRPr lang="en-GB" dirty="0"/>
          </a:p>
        </p:txBody>
      </p:sp>
      <p:pic>
        <p:nvPicPr>
          <p:cNvPr id="4" name="Picture 3"/>
          <p:cNvPicPr>
            <a:picLocks noChangeAspect="1"/>
          </p:cNvPicPr>
          <p:nvPr/>
        </p:nvPicPr>
        <p:blipFill>
          <a:blip r:embed="rId2"/>
          <a:stretch>
            <a:fillRect/>
          </a:stretch>
        </p:blipFill>
        <p:spPr>
          <a:xfrm>
            <a:off x="8685324" y="230544"/>
            <a:ext cx="2510908" cy="2126289"/>
          </a:xfrm>
          <a:prstGeom prst="rect">
            <a:avLst/>
          </a:prstGeom>
        </p:spPr>
      </p:pic>
      <p:pic>
        <p:nvPicPr>
          <p:cNvPr id="41" name="Picture 40"/>
          <p:cNvPicPr>
            <a:picLocks noChangeAspect="1"/>
          </p:cNvPicPr>
          <p:nvPr/>
        </p:nvPicPr>
        <p:blipFill>
          <a:blip r:embed="rId3"/>
          <a:stretch>
            <a:fillRect/>
          </a:stretch>
        </p:blipFill>
        <p:spPr>
          <a:xfrm>
            <a:off x="1251678" y="1530909"/>
            <a:ext cx="7199878" cy="4730408"/>
          </a:xfrm>
          <a:prstGeom prst="rect">
            <a:avLst/>
          </a:prstGeom>
        </p:spPr>
      </p:pic>
    </p:spTree>
    <p:extLst>
      <p:ext uri="{BB962C8B-B14F-4D97-AF65-F5344CB8AC3E}">
        <p14:creationId xmlns:p14="http://schemas.microsoft.com/office/powerpoint/2010/main" val="2868729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t>Maths Mystery Challenge!</a:t>
            </a:r>
            <a:endParaRPr lang="en-GB" sz="4800" dirty="0"/>
          </a:p>
        </p:txBody>
      </p:sp>
      <p:pic>
        <p:nvPicPr>
          <p:cNvPr id="4" name="Picture 3"/>
          <p:cNvPicPr>
            <a:picLocks noChangeAspect="1"/>
          </p:cNvPicPr>
          <p:nvPr/>
        </p:nvPicPr>
        <p:blipFill>
          <a:blip r:embed="rId2"/>
          <a:stretch>
            <a:fillRect/>
          </a:stretch>
        </p:blipFill>
        <p:spPr>
          <a:xfrm>
            <a:off x="1714433" y="1441293"/>
            <a:ext cx="9224141" cy="4920870"/>
          </a:xfrm>
          <a:prstGeom prst="rect">
            <a:avLst/>
          </a:prstGeom>
        </p:spPr>
      </p:pic>
    </p:spTree>
    <p:extLst>
      <p:ext uri="{BB962C8B-B14F-4D97-AF65-F5344CB8AC3E}">
        <p14:creationId xmlns:p14="http://schemas.microsoft.com/office/powerpoint/2010/main" val="562893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1670" y="0"/>
            <a:ext cx="5581650" cy="3590925"/>
          </a:xfrm>
          <a:prstGeom prst="rect">
            <a:avLst/>
          </a:prstGeom>
        </p:spPr>
      </p:pic>
      <p:pic>
        <p:nvPicPr>
          <p:cNvPr id="6" name="Picture 5"/>
          <p:cNvPicPr>
            <a:picLocks noChangeAspect="1"/>
          </p:cNvPicPr>
          <p:nvPr/>
        </p:nvPicPr>
        <p:blipFill>
          <a:blip r:embed="rId3"/>
          <a:stretch>
            <a:fillRect/>
          </a:stretch>
        </p:blipFill>
        <p:spPr>
          <a:xfrm>
            <a:off x="6175017" y="1915933"/>
            <a:ext cx="5276850" cy="4829175"/>
          </a:xfrm>
          <a:prstGeom prst="rect">
            <a:avLst/>
          </a:prstGeom>
        </p:spPr>
      </p:pic>
    </p:spTree>
    <p:extLst>
      <p:ext uri="{BB962C8B-B14F-4D97-AF65-F5344CB8AC3E}">
        <p14:creationId xmlns:p14="http://schemas.microsoft.com/office/powerpoint/2010/main" val="1931553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02907" y="243692"/>
            <a:ext cx="5276850" cy="3743325"/>
          </a:xfrm>
          <a:prstGeom prst="rect">
            <a:avLst/>
          </a:prstGeom>
        </p:spPr>
      </p:pic>
      <p:pic>
        <p:nvPicPr>
          <p:cNvPr id="6" name="Picture 5"/>
          <p:cNvPicPr>
            <a:picLocks noChangeAspect="1"/>
          </p:cNvPicPr>
          <p:nvPr/>
        </p:nvPicPr>
        <p:blipFill>
          <a:blip r:embed="rId3"/>
          <a:stretch>
            <a:fillRect/>
          </a:stretch>
        </p:blipFill>
        <p:spPr>
          <a:xfrm>
            <a:off x="3402907" y="4085017"/>
            <a:ext cx="5305425" cy="2628900"/>
          </a:xfrm>
          <a:prstGeom prst="rect">
            <a:avLst/>
          </a:prstGeom>
        </p:spPr>
      </p:pic>
    </p:spTree>
    <p:extLst>
      <p:ext uri="{BB962C8B-B14F-4D97-AF65-F5344CB8AC3E}">
        <p14:creationId xmlns:p14="http://schemas.microsoft.com/office/powerpoint/2010/main" val="201071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63501" y="133484"/>
            <a:ext cx="10934700" cy="4324350"/>
          </a:xfrm>
          <a:prstGeom prst="rect">
            <a:avLst/>
          </a:prstGeom>
        </p:spPr>
      </p:pic>
      <p:pic>
        <p:nvPicPr>
          <p:cNvPr id="5" name="Picture 4"/>
          <p:cNvPicPr>
            <a:picLocks noChangeAspect="1"/>
          </p:cNvPicPr>
          <p:nvPr/>
        </p:nvPicPr>
        <p:blipFill>
          <a:blip r:embed="rId3"/>
          <a:stretch>
            <a:fillRect/>
          </a:stretch>
        </p:blipFill>
        <p:spPr>
          <a:xfrm>
            <a:off x="1381996" y="4675568"/>
            <a:ext cx="9324975" cy="1447800"/>
          </a:xfrm>
          <a:prstGeom prst="rect">
            <a:avLst/>
          </a:prstGeom>
        </p:spPr>
      </p:pic>
    </p:spTree>
    <p:extLst>
      <p:ext uri="{BB962C8B-B14F-4D97-AF65-F5344CB8AC3E}">
        <p14:creationId xmlns:p14="http://schemas.microsoft.com/office/powerpoint/2010/main" val="1836550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Arithmetic: Multiplying a 3-digit number by a single digit number.</a:t>
            </a:r>
            <a:endParaRPr lang="en-GB" dirty="0"/>
          </a:p>
        </p:txBody>
      </p:sp>
      <p:sp>
        <p:nvSpPr>
          <p:cNvPr id="3" name="Content Placeholder 2"/>
          <p:cNvSpPr>
            <a:spLocks noGrp="1"/>
          </p:cNvSpPr>
          <p:nvPr>
            <p:ph idx="1"/>
          </p:nvPr>
        </p:nvSpPr>
        <p:spPr>
          <a:xfrm>
            <a:off x="1251678" y="2092624"/>
            <a:ext cx="10178322" cy="3593591"/>
          </a:xfrm>
        </p:spPr>
        <p:txBody>
          <a:bodyPr>
            <a:normAutofit/>
          </a:bodyPr>
          <a:lstStyle/>
          <a:p>
            <a:r>
              <a:rPr lang="en-GB" sz="2800" dirty="0" smtClean="0"/>
              <a:t>Method 1: Grid method         458 x 4 </a:t>
            </a:r>
          </a:p>
          <a:p>
            <a:pPr marL="0" indent="0">
              <a:buNone/>
            </a:pPr>
            <a:endParaRPr lang="en-GB" sz="2800" dirty="0" smtClean="0"/>
          </a:p>
        </p:txBody>
      </p:sp>
      <p:cxnSp>
        <p:nvCxnSpPr>
          <p:cNvPr id="5" name="Straight Connector 4"/>
          <p:cNvCxnSpPr/>
          <p:nvPr/>
        </p:nvCxnSpPr>
        <p:spPr>
          <a:xfrm>
            <a:off x="2318198" y="3208805"/>
            <a:ext cx="12879" cy="245986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307303" y="3256959"/>
            <a:ext cx="12879" cy="245986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01151" y="3256959"/>
            <a:ext cx="12879" cy="245986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180844" y="3888621"/>
            <a:ext cx="3614110" cy="12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164466" y="4831188"/>
            <a:ext cx="3614110" cy="12879"/>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64406" y="3158931"/>
            <a:ext cx="824248" cy="646331"/>
          </a:xfrm>
          <a:prstGeom prst="rect">
            <a:avLst/>
          </a:prstGeom>
          <a:noFill/>
        </p:spPr>
        <p:txBody>
          <a:bodyPr wrap="square" rtlCol="0">
            <a:spAutoFit/>
          </a:bodyPr>
          <a:lstStyle/>
          <a:p>
            <a:r>
              <a:rPr lang="en-GB" sz="3600" dirty="0" smtClean="0"/>
              <a:t>x</a:t>
            </a:r>
            <a:endParaRPr lang="en-GB" sz="3600" dirty="0"/>
          </a:p>
        </p:txBody>
      </p:sp>
      <p:sp>
        <p:nvSpPr>
          <p:cNvPr id="12" name="TextBox 11"/>
          <p:cNvSpPr txBox="1"/>
          <p:nvPr/>
        </p:nvSpPr>
        <p:spPr>
          <a:xfrm>
            <a:off x="2347303" y="3181072"/>
            <a:ext cx="1046795" cy="646331"/>
          </a:xfrm>
          <a:prstGeom prst="rect">
            <a:avLst/>
          </a:prstGeom>
          <a:noFill/>
        </p:spPr>
        <p:txBody>
          <a:bodyPr wrap="square" rtlCol="0">
            <a:spAutoFit/>
          </a:bodyPr>
          <a:lstStyle/>
          <a:p>
            <a:r>
              <a:rPr lang="en-GB" sz="3600" dirty="0" smtClean="0"/>
              <a:t>400</a:t>
            </a:r>
            <a:endParaRPr lang="en-GB" sz="3600" dirty="0"/>
          </a:p>
        </p:txBody>
      </p:sp>
      <p:sp>
        <p:nvSpPr>
          <p:cNvPr id="13" name="TextBox 12"/>
          <p:cNvSpPr txBox="1"/>
          <p:nvPr/>
        </p:nvSpPr>
        <p:spPr>
          <a:xfrm>
            <a:off x="3330775" y="3244047"/>
            <a:ext cx="824248" cy="646331"/>
          </a:xfrm>
          <a:prstGeom prst="rect">
            <a:avLst/>
          </a:prstGeom>
          <a:noFill/>
        </p:spPr>
        <p:txBody>
          <a:bodyPr wrap="square" rtlCol="0">
            <a:spAutoFit/>
          </a:bodyPr>
          <a:lstStyle/>
          <a:p>
            <a:r>
              <a:rPr lang="en-GB" sz="3600" dirty="0" smtClean="0"/>
              <a:t>50</a:t>
            </a:r>
            <a:endParaRPr lang="en-GB" sz="3600" dirty="0"/>
          </a:p>
        </p:txBody>
      </p:sp>
      <p:sp>
        <p:nvSpPr>
          <p:cNvPr id="14" name="TextBox 13"/>
          <p:cNvSpPr txBox="1"/>
          <p:nvPr/>
        </p:nvSpPr>
        <p:spPr>
          <a:xfrm>
            <a:off x="1764406" y="4115573"/>
            <a:ext cx="824248" cy="646331"/>
          </a:xfrm>
          <a:prstGeom prst="rect">
            <a:avLst/>
          </a:prstGeom>
          <a:noFill/>
        </p:spPr>
        <p:txBody>
          <a:bodyPr wrap="square" rtlCol="0">
            <a:spAutoFit/>
          </a:bodyPr>
          <a:lstStyle/>
          <a:p>
            <a:r>
              <a:rPr lang="en-GB" sz="3600" dirty="0"/>
              <a:t>4</a:t>
            </a:r>
          </a:p>
        </p:txBody>
      </p:sp>
      <p:sp>
        <p:nvSpPr>
          <p:cNvPr id="15" name="TextBox 14"/>
          <p:cNvSpPr txBox="1"/>
          <p:nvPr/>
        </p:nvSpPr>
        <p:spPr>
          <a:xfrm>
            <a:off x="4192025" y="3255169"/>
            <a:ext cx="824248" cy="646331"/>
          </a:xfrm>
          <a:prstGeom prst="rect">
            <a:avLst/>
          </a:prstGeom>
          <a:noFill/>
        </p:spPr>
        <p:txBody>
          <a:bodyPr wrap="square" rtlCol="0">
            <a:spAutoFit/>
          </a:bodyPr>
          <a:lstStyle/>
          <a:p>
            <a:r>
              <a:rPr lang="en-GB" sz="3600" dirty="0" smtClean="0"/>
              <a:t>8</a:t>
            </a:r>
            <a:endParaRPr lang="en-GB" sz="3600" dirty="0"/>
          </a:p>
        </p:txBody>
      </p:sp>
      <p:sp>
        <p:nvSpPr>
          <p:cNvPr id="16" name="TextBox 15"/>
          <p:cNvSpPr txBox="1"/>
          <p:nvPr/>
        </p:nvSpPr>
        <p:spPr>
          <a:xfrm>
            <a:off x="5779906" y="2558065"/>
            <a:ext cx="5434884" cy="3416320"/>
          </a:xfrm>
          <a:prstGeom prst="rect">
            <a:avLst/>
          </a:prstGeom>
          <a:noFill/>
        </p:spPr>
        <p:txBody>
          <a:bodyPr wrap="square" rtlCol="0">
            <a:spAutoFit/>
          </a:bodyPr>
          <a:lstStyle/>
          <a:p>
            <a:r>
              <a:rPr lang="en-GB" dirty="0" smtClean="0"/>
              <a:t>1.) Split your number on the top row into hundreds, tens and ones. Put your single-digit number underneath the x symbol. Set them up in your grid like the example to the left. </a:t>
            </a:r>
          </a:p>
          <a:p>
            <a:endParaRPr lang="en-GB" dirty="0"/>
          </a:p>
          <a:p>
            <a:r>
              <a:rPr lang="en-GB" dirty="0" smtClean="0"/>
              <a:t>2.) Start by multiplying </a:t>
            </a:r>
            <a:r>
              <a:rPr lang="en-GB" dirty="0" smtClean="0">
                <a:solidFill>
                  <a:srgbClr val="00B0F0"/>
                </a:solidFill>
              </a:rPr>
              <a:t>4 x </a:t>
            </a:r>
            <a:r>
              <a:rPr lang="en-GB" dirty="0">
                <a:solidFill>
                  <a:srgbClr val="00B0F0"/>
                </a:solidFill>
              </a:rPr>
              <a:t>8</a:t>
            </a:r>
            <a:r>
              <a:rPr lang="en-GB" dirty="0" smtClean="0">
                <a:solidFill>
                  <a:srgbClr val="00B0F0"/>
                </a:solidFill>
              </a:rPr>
              <a:t> = 32 </a:t>
            </a:r>
          </a:p>
          <a:p>
            <a:endParaRPr lang="en-GB" dirty="0"/>
          </a:p>
          <a:p>
            <a:r>
              <a:rPr lang="en-GB" dirty="0" smtClean="0"/>
              <a:t>3.) Then multiply </a:t>
            </a:r>
            <a:r>
              <a:rPr lang="en-GB" dirty="0" smtClean="0">
                <a:solidFill>
                  <a:srgbClr val="00B0F0"/>
                </a:solidFill>
              </a:rPr>
              <a:t>4 x 50 = 200</a:t>
            </a:r>
          </a:p>
          <a:p>
            <a:endParaRPr lang="en-GB" dirty="0"/>
          </a:p>
          <a:p>
            <a:r>
              <a:rPr lang="en-GB" dirty="0" smtClean="0"/>
              <a:t>4.) Now you need to multiply </a:t>
            </a:r>
            <a:r>
              <a:rPr lang="en-GB" dirty="0" smtClean="0">
                <a:solidFill>
                  <a:srgbClr val="00B0F0"/>
                </a:solidFill>
              </a:rPr>
              <a:t>4 x 400 = 1600</a:t>
            </a:r>
            <a:endParaRPr lang="en-GB" dirty="0"/>
          </a:p>
          <a:p>
            <a:endParaRPr lang="en-GB" dirty="0"/>
          </a:p>
          <a:p>
            <a:r>
              <a:rPr lang="en-GB" dirty="0"/>
              <a:t>5</a:t>
            </a:r>
            <a:r>
              <a:rPr lang="en-GB" dirty="0" smtClean="0"/>
              <a:t>.) Once you have done that, add up your totals. </a:t>
            </a:r>
            <a:endParaRPr lang="en-GB" dirty="0"/>
          </a:p>
        </p:txBody>
      </p:sp>
      <p:cxnSp>
        <p:nvCxnSpPr>
          <p:cNvPr id="18" name="Straight Arrow Connector 17"/>
          <p:cNvCxnSpPr/>
          <p:nvPr/>
        </p:nvCxnSpPr>
        <p:spPr>
          <a:xfrm flipV="1">
            <a:off x="2060620" y="3698663"/>
            <a:ext cx="528034" cy="53852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0" name="Straight Arrow Connector 19"/>
          <p:cNvCxnSpPr/>
          <p:nvPr/>
        </p:nvCxnSpPr>
        <p:spPr>
          <a:xfrm flipV="1">
            <a:off x="2150912" y="3616400"/>
            <a:ext cx="1312224" cy="79448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5" name="TextBox 24"/>
          <p:cNvSpPr txBox="1"/>
          <p:nvPr/>
        </p:nvSpPr>
        <p:spPr>
          <a:xfrm>
            <a:off x="1155774" y="5913167"/>
            <a:ext cx="4447434" cy="461665"/>
          </a:xfrm>
          <a:prstGeom prst="rect">
            <a:avLst/>
          </a:prstGeom>
          <a:noFill/>
        </p:spPr>
        <p:txBody>
          <a:bodyPr wrap="square" rtlCol="0">
            <a:spAutoFit/>
          </a:bodyPr>
          <a:lstStyle/>
          <a:p>
            <a:r>
              <a:rPr lang="en-GB" sz="2400" dirty="0" smtClean="0"/>
              <a:t>Total: 1600 + 200 +32 = 1832</a:t>
            </a:r>
            <a:endParaRPr lang="en-GB" sz="2400" dirty="0"/>
          </a:p>
        </p:txBody>
      </p:sp>
      <p:cxnSp>
        <p:nvCxnSpPr>
          <p:cNvPr id="28" name="Straight Arrow Connector 27"/>
          <p:cNvCxnSpPr/>
          <p:nvPr/>
        </p:nvCxnSpPr>
        <p:spPr>
          <a:xfrm flipV="1">
            <a:off x="2109919" y="3762088"/>
            <a:ext cx="2160440" cy="81277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088184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grid method to multiply these numbers: </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smtClean="0"/>
              <a:t>1.) 342 x 8                         8.) 129 x 3 </a:t>
            </a:r>
          </a:p>
          <a:p>
            <a:pPr marL="0" indent="0">
              <a:buNone/>
            </a:pPr>
            <a:r>
              <a:rPr lang="en-GB" sz="2400" dirty="0" smtClean="0"/>
              <a:t>2.) 552 x 4                         9.) 482 x 8 </a:t>
            </a:r>
          </a:p>
          <a:p>
            <a:pPr marL="0" indent="0">
              <a:buNone/>
            </a:pPr>
            <a:r>
              <a:rPr lang="en-GB" sz="2400" dirty="0" smtClean="0"/>
              <a:t>3.) 818 x 2                        10.) 224 x 4</a:t>
            </a:r>
          </a:p>
          <a:p>
            <a:pPr marL="0" indent="0">
              <a:buNone/>
            </a:pPr>
            <a:r>
              <a:rPr lang="en-GB" sz="2400" dirty="0" smtClean="0"/>
              <a:t>4.) 267 x 3 </a:t>
            </a:r>
          </a:p>
          <a:p>
            <a:pPr marL="0" indent="0">
              <a:buNone/>
            </a:pPr>
            <a:r>
              <a:rPr lang="en-GB" sz="2400" dirty="0" smtClean="0"/>
              <a:t>5.) 663 x 5 </a:t>
            </a:r>
          </a:p>
          <a:p>
            <a:pPr marL="0" indent="0">
              <a:buNone/>
            </a:pPr>
            <a:r>
              <a:rPr lang="en-GB" sz="2400" dirty="0" smtClean="0"/>
              <a:t>6.) 319 x 8</a:t>
            </a:r>
          </a:p>
          <a:p>
            <a:pPr marL="0" indent="0">
              <a:buNone/>
            </a:pPr>
            <a:r>
              <a:rPr lang="en-GB" sz="2400" dirty="0" smtClean="0"/>
              <a:t>7.) 512 x 4 </a:t>
            </a:r>
          </a:p>
        </p:txBody>
      </p:sp>
    </p:spTree>
    <p:extLst>
      <p:ext uri="{BB962C8B-B14F-4D97-AF65-F5344CB8AC3E}">
        <p14:creationId xmlns:p14="http://schemas.microsoft.com/office/powerpoint/2010/main" val="317696127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2885</TotalTime>
  <Words>1026</Words>
  <Application>Microsoft Office PowerPoint</Application>
  <PresentationFormat>Widescreen</PresentationFormat>
  <Paragraphs>100</Paragraphs>
  <Slides>25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Algerian</vt:lpstr>
      <vt:lpstr>Arial</vt:lpstr>
      <vt:lpstr>Arial Rounded MT Bold</vt:lpstr>
      <vt:lpstr>Bradley Hand ITC</vt:lpstr>
      <vt:lpstr>Calibri</vt:lpstr>
      <vt:lpstr>Comic Sans MS</vt:lpstr>
      <vt:lpstr>Curlz MT</vt:lpstr>
      <vt:lpstr>Gill Sans MT</vt:lpstr>
      <vt:lpstr>Impact</vt:lpstr>
      <vt:lpstr>Times New Roman</vt:lpstr>
      <vt:lpstr>Wingdings</vt:lpstr>
      <vt:lpstr>Badge</vt:lpstr>
      <vt:lpstr>Monday 23rd March Schedule  Monday morning motivation :PE lesson with the body coach (via youtube)  MATHS: Can you solve a maths maven mystery?  Arithmetic: Multiplying a 3-digit number by a single digit number.  brain break!  ENGLISH: To Write up our persuasive leaflets  Spelling: The ‘f’, ‘l’, ‘s’, ‘z’, ‘k’ sounds at the end of words.   Brain break!  PSHE:How Does our kindness affect others?  Computing:Staying safe online    </vt:lpstr>
      <vt:lpstr>Morning Warm up!     </vt:lpstr>
      <vt:lpstr>MATHS STARTER:</vt:lpstr>
      <vt:lpstr>Maths Mystery Challenge!</vt:lpstr>
      <vt:lpstr>PowerPoint Presentation</vt:lpstr>
      <vt:lpstr>PowerPoint Presentation</vt:lpstr>
      <vt:lpstr>PowerPoint Presentation</vt:lpstr>
      <vt:lpstr>Arithmetic: Multiplying a 3-digit number by a single digit number.</vt:lpstr>
      <vt:lpstr>Use grid method to multiply these numbers: </vt:lpstr>
      <vt:lpstr>Arithmetic extension: </vt:lpstr>
      <vt:lpstr>English: </vt:lpstr>
      <vt:lpstr>What makes a persuasive argument?</vt:lpstr>
      <vt:lpstr>PowerPoint Presentation</vt:lpstr>
      <vt:lpstr>PowerPoint Presentation</vt:lpstr>
      <vt:lpstr>PowerPoint Presentation</vt:lpstr>
      <vt:lpstr>Brain break!</vt:lpstr>
      <vt:lpstr>PSHE: To explore how kindness makes the world go around. </vt:lpstr>
      <vt:lpstr>Picturing kindness</vt:lpstr>
      <vt:lpstr>Picturing kindness</vt:lpstr>
      <vt:lpstr>Picturing kindness</vt:lpstr>
      <vt:lpstr>Picturing kindness</vt:lpstr>
      <vt:lpstr>Stories of kindness</vt:lpstr>
      <vt:lpstr>PowerPoint Presentation</vt:lpstr>
      <vt:lpstr>Computing: Staying safe online </vt:lpstr>
      <vt:lpstr>Action cards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 19th March Schedule  Quick morning work: Homophone hunt  MATHS: TO COLLECT DATA AND DRAW A PICTOGRAM  brain break!  ENGLISH: To write persuasively  Brain break!  SCIENCE: TO COLLECT DATA ABOUT PLANT AND ANIMAL LIFE IN THE GARDEN  Music: to listen and appreciate a piece of music</dc:title>
  <dc:creator>Mrs Godbold</dc:creator>
  <cp:lastModifiedBy>Mrs Godbold</cp:lastModifiedBy>
  <cp:revision>58</cp:revision>
  <dcterms:created xsi:type="dcterms:W3CDTF">2020-03-18T14:25:13Z</dcterms:created>
  <dcterms:modified xsi:type="dcterms:W3CDTF">2020-03-20T14:30:36Z</dcterms:modified>
</cp:coreProperties>
</file>