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342" r:id="rId3"/>
    <p:sldId id="343" r:id="rId4"/>
    <p:sldId id="344" r:id="rId5"/>
    <p:sldId id="345" r:id="rId6"/>
    <p:sldId id="346" r:id="rId7"/>
    <p:sldId id="347" r:id="rId8"/>
    <p:sldId id="348" r:id="rId9"/>
    <p:sldId id="349" r:id="rId10"/>
    <p:sldId id="350" r:id="rId11"/>
    <p:sldId id="351" r:id="rId12"/>
    <p:sldId id="328" r:id="rId13"/>
    <p:sldId id="329" r:id="rId14"/>
    <p:sldId id="352" r:id="rId15"/>
    <p:sldId id="281" r:id="rId16"/>
    <p:sldId id="332" r:id="rId17"/>
    <p:sldId id="333" r:id="rId18"/>
    <p:sldId id="353" r:id="rId19"/>
    <p:sldId id="341" r:id="rId20"/>
    <p:sldId id="354" r:id="rId21"/>
    <p:sldId id="355" r:id="rId22"/>
    <p:sldId id="3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AF63F-3145-41FB-A56C-355F869C738B}" type="datetimeFigureOut">
              <a:rPr lang="en-GB" smtClean="0"/>
              <a:t>20/03/2020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88E43-3AEE-4CC7-BCBE-4B1EB44CCD6D}" type="slidenum">
              <a:rPr lang="en-GB" smtClean="0"/>
              <a:t>‹#›</a:t>
            </a:fld>
            <a:endParaRPr lang="en-GB"/>
          </a:p>
        </p:txBody>
      </p:sp>
    </p:spTree>
    <p:extLst>
      <p:ext uri="{BB962C8B-B14F-4D97-AF65-F5344CB8AC3E}">
        <p14:creationId xmlns:p14="http://schemas.microsoft.com/office/powerpoint/2010/main" val="264174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64960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0002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85911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412175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81707-9AB1-4956-9DA4-4FA19DDAF82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424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81707-9AB1-4956-9DA4-4FA19DDAF824}"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7339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81707-9AB1-4956-9DA4-4FA19DDAF824}" type="datetimeFigureOut">
              <a:rPr lang="en-GB" smtClean="0"/>
              <a:t>20/03/2020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9670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81707-9AB1-4956-9DA4-4FA19DDAF824}" type="datetimeFigureOut">
              <a:rPr lang="en-GB" smtClean="0"/>
              <a:t>20/03/2020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94041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81707-9AB1-4956-9DA4-4FA19DDAF824}" type="datetimeFigureOut">
              <a:rPr lang="en-GB" smtClean="0"/>
              <a:t>20/03/2020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48710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377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1768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1707-9AB1-4956-9DA4-4FA19DDAF824}" type="datetimeFigureOut">
              <a:rPr lang="en-GB" smtClean="0"/>
              <a:t>20/03/2020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3345-1A7B-46C9-86D9-E5E26124B6C8}" type="slidenum">
              <a:rPr lang="en-GB" smtClean="0"/>
              <a:t>‹#›</a:t>
            </a:fld>
            <a:endParaRPr lang="en-GB"/>
          </a:p>
        </p:txBody>
      </p:sp>
    </p:spTree>
    <p:extLst>
      <p:ext uri="{BB962C8B-B14F-4D97-AF65-F5344CB8AC3E}">
        <p14:creationId xmlns:p14="http://schemas.microsoft.com/office/powerpoint/2010/main" val="73119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938" y="437880"/>
            <a:ext cx="10071650" cy="5878532"/>
          </a:xfrm>
          <a:prstGeom prst="rect">
            <a:avLst/>
          </a:prstGeom>
          <a:noFill/>
        </p:spPr>
        <p:txBody>
          <a:bodyPr wrap="square" rtlCol="0">
            <a:spAutoFit/>
          </a:bodyPr>
          <a:lstStyle/>
          <a:p>
            <a:pPr algn="ctr"/>
            <a:endParaRPr lang="en-GB" dirty="0">
              <a:latin typeface="Comic Sans MS" panose="030F0702030302020204" pitchFamily="66" charset="0"/>
            </a:endParaRPr>
          </a:p>
          <a:p>
            <a:pPr algn="ctr"/>
            <a:r>
              <a:rPr lang="en-GB" sz="2000" b="1" u="sng" dirty="0">
                <a:latin typeface="Comic Sans MS" panose="030F0702030302020204" pitchFamily="66" charset="0"/>
              </a:rPr>
              <a:t>Kestrels – </a:t>
            </a:r>
            <a:r>
              <a:rPr lang="en-GB" sz="2000" b="1" u="sng" dirty="0" smtClean="0">
                <a:latin typeface="Comic Sans MS" panose="030F0702030302020204" pitchFamily="66" charset="0"/>
              </a:rPr>
              <a:t>Monday 23</a:t>
            </a:r>
            <a:r>
              <a:rPr lang="en-GB" sz="2000" b="1" u="sng" baseline="30000" dirty="0" smtClean="0">
                <a:latin typeface="Comic Sans MS" panose="030F0702030302020204" pitchFamily="66" charset="0"/>
              </a:rPr>
              <a:t>rd</a:t>
            </a:r>
            <a:r>
              <a:rPr lang="en-GB" sz="2000" b="1" u="sng" dirty="0" smtClean="0">
                <a:latin typeface="Comic Sans MS" panose="030F0702030302020204" pitchFamily="66" charset="0"/>
              </a:rPr>
              <a:t> March </a:t>
            </a:r>
            <a:r>
              <a:rPr lang="en-GB" sz="2000" b="1" u="sng" dirty="0">
                <a:latin typeface="Comic Sans MS" panose="030F0702030302020204" pitchFamily="66" charset="0"/>
              </a:rPr>
              <a:t>2020</a:t>
            </a:r>
          </a:p>
          <a:p>
            <a:pPr algn="ctr"/>
            <a:endParaRPr lang="en-GB" sz="2000" b="1" u="sng" dirty="0">
              <a:latin typeface="Comic Sans MS" panose="030F0702030302020204" pitchFamily="66" charset="0"/>
            </a:endParaRPr>
          </a:p>
          <a:p>
            <a:pPr algn="ctr"/>
            <a:r>
              <a:rPr lang="en-GB" sz="2000" dirty="0">
                <a:latin typeface="Comic Sans MS" panose="030F0702030302020204" pitchFamily="66" charset="0"/>
              </a:rPr>
              <a:t>Maths- </a:t>
            </a:r>
            <a:r>
              <a:rPr lang="en-GB" sz="2000" dirty="0" smtClean="0">
                <a:latin typeface="Comic Sans MS" panose="030F0702030302020204" pitchFamily="66" charset="0"/>
              </a:rPr>
              <a:t>Converting units of measure- length (mm, cm, m, km).</a:t>
            </a:r>
            <a:endParaRPr lang="en-GB" sz="2000" dirty="0">
              <a:latin typeface="Comic Sans MS" panose="030F0702030302020204" pitchFamily="66" charset="0"/>
            </a:endParaRP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Arithmetic- Long division using the Knowledge Bank method (or your own method that works).</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Brain break!</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English- Editing the middle paragraphs for a news report.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Grammar, punctuation and spelling- use of commas, spelling: -sure, -</a:t>
            </a:r>
            <a:r>
              <a:rPr lang="en-GB" sz="2000" dirty="0" err="1">
                <a:latin typeface="Comic Sans MS" panose="030F0702030302020204" pitchFamily="66" charset="0"/>
              </a:rPr>
              <a:t>ture</a:t>
            </a:r>
            <a:r>
              <a:rPr lang="en-GB" sz="2000" dirty="0">
                <a:latin typeface="Comic Sans MS" panose="030F0702030302020204" pitchFamily="66" charset="0"/>
              </a:rPr>
              <a:t> endings.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Brain break!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Science- Dissolving. You are going to create a salt or sugar solution in hot, warm or cold water and see which dissolves more quickly. </a:t>
            </a:r>
          </a:p>
          <a:p>
            <a:pPr algn="ctr"/>
            <a:endParaRPr lang="en-GB" dirty="0">
              <a:latin typeface="Comic Sans MS" panose="030F0702030302020204" pitchFamily="66" charset="0"/>
            </a:endParaRPr>
          </a:p>
        </p:txBody>
      </p:sp>
    </p:spTree>
    <p:extLst>
      <p:ext uri="{BB962C8B-B14F-4D97-AF65-F5344CB8AC3E}">
        <p14:creationId xmlns:p14="http://schemas.microsoft.com/office/powerpoint/2010/main" val="342468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9069136"/>
              </p:ext>
            </p:extLst>
          </p:nvPr>
        </p:nvGraphicFramePr>
        <p:xfrm>
          <a:off x="1503966" y="2060618"/>
          <a:ext cx="9533229" cy="4572000"/>
        </p:xfrm>
        <a:graphic>
          <a:graphicData uri="http://schemas.openxmlformats.org/drawingml/2006/table">
            <a:tbl>
              <a:tblPr firstRow="1" bandRow="1">
                <a:tableStyleId>{5940675A-B579-460E-94D1-54222C63F5DA}</a:tableStyleId>
              </a:tblPr>
              <a:tblGrid>
                <a:gridCol w="3177743"/>
                <a:gridCol w="3177743"/>
                <a:gridCol w="3177743"/>
              </a:tblGrid>
              <a:tr h="446897">
                <a:tc>
                  <a:txBody>
                    <a:bodyPr/>
                    <a:lstStyle/>
                    <a:p>
                      <a:pPr algn="ctr"/>
                      <a:r>
                        <a:rPr lang="en-GB" sz="2400" b="1" dirty="0" smtClean="0">
                          <a:latin typeface="Comic Sans MS" panose="030F0702030302020204" pitchFamily="66" charset="0"/>
                        </a:rPr>
                        <a:t>Bronze</a:t>
                      </a:r>
                      <a:endParaRPr lang="en-GB" sz="2400" b="1" dirty="0">
                        <a:latin typeface="Comic Sans MS" panose="030F0702030302020204" pitchFamily="66" charset="0"/>
                      </a:endParaRPr>
                    </a:p>
                  </a:txBody>
                  <a:tcPr>
                    <a:solidFill>
                      <a:schemeClr val="accent2">
                        <a:lumMod val="75000"/>
                      </a:schemeClr>
                    </a:solidFill>
                  </a:tcPr>
                </a:tc>
                <a:tc>
                  <a:txBody>
                    <a:bodyPr/>
                    <a:lstStyle/>
                    <a:p>
                      <a:pPr algn="ctr"/>
                      <a:r>
                        <a:rPr lang="en-GB" sz="2400" b="1" dirty="0" smtClean="0">
                          <a:latin typeface="Comic Sans MS" panose="030F0702030302020204" pitchFamily="66" charset="0"/>
                        </a:rPr>
                        <a:t>Silver</a:t>
                      </a:r>
                      <a:endParaRPr lang="en-GB" sz="2400" b="1" dirty="0">
                        <a:latin typeface="Comic Sans MS" panose="030F0702030302020204" pitchFamily="66" charset="0"/>
                      </a:endParaRPr>
                    </a:p>
                  </a:txBody>
                  <a:tcPr>
                    <a:solidFill>
                      <a:schemeClr val="bg1">
                        <a:lumMod val="65000"/>
                      </a:schemeClr>
                    </a:solidFill>
                  </a:tcPr>
                </a:tc>
                <a:tc>
                  <a:txBody>
                    <a:bodyPr/>
                    <a:lstStyle/>
                    <a:p>
                      <a:pPr algn="ctr"/>
                      <a:r>
                        <a:rPr lang="en-GB" sz="2400" b="1" dirty="0" smtClean="0">
                          <a:latin typeface="Comic Sans MS" panose="030F0702030302020204" pitchFamily="66" charset="0"/>
                        </a:rPr>
                        <a:t>Gold</a:t>
                      </a:r>
                      <a:endParaRPr lang="en-GB" sz="2400" b="1" dirty="0">
                        <a:latin typeface="Comic Sans MS" panose="030F0702030302020204" pitchFamily="66" charset="0"/>
                      </a:endParaRPr>
                    </a:p>
                  </a:txBody>
                  <a:tcPr>
                    <a:solidFill>
                      <a:srgbClr val="FFFF00"/>
                    </a:solidFill>
                  </a:tcPr>
                </a:tc>
              </a:tr>
              <a:tr h="446897">
                <a:tc>
                  <a:txBody>
                    <a:bodyPr/>
                    <a:lstStyle/>
                    <a:p>
                      <a:pPr algn="ctr"/>
                      <a:r>
                        <a:rPr lang="en-GB" sz="2400" dirty="0" smtClean="0">
                          <a:latin typeface="Comic Sans MS" panose="030F0702030302020204" pitchFamily="66" charset="0"/>
                        </a:rPr>
                        <a:t>1mm= 0.1cm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1km = 10000mm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1.85km=</a:t>
                      </a:r>
                      <a:r>
                        <a:rPr lang="en-GB" sz="2400" baseline="0" dirty="0" smtClean="0">
                          <a:latin typeface="Comic Sans MS" panose="030F0702030302020204" pitchFamily="66" charset="0"/>
                        </a:rPr>
                        <a:t> 1850m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7mm=</a:t>
                      </a:r>
                      <a:r>
                        <a:rPr lang="en-GB" sz="2400" baseline="0" dirty="0" smtClean="0">
                          <a:latin typeface="Comic Sans MS" panose="030F0702030302020204" pitchFamily="66" charset="0"/>
                        </a:rPr>
                        <a:t> 0.007m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40m</a:t>
                      </a:r>
                      <a:r>
                        <a:rPr lang="en-GB" sz="2400" baseline="0" dirty="0" smtClean="0">
                          <a:latin typeface="Comic Sans MS" panose="030F0702030302020204" pitchFamily="66" charset="0"/>
                        </a:rPr>
                        <a:t> = 0.04km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3.2m= 320mm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5cm= 0.05m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60cm= 600mm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2.55m= 255cm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½ cm = 0.5mm</a:t>
                      </a:r>
                      <a:endParaRPr lang="en-GB" sz="24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Comic Sans MS" panose="030F0702030302020204" pitchFamily="66" charset="0"/>
                        </a:rPr>
                        <a:t>¾ m = 750cm</a:t>
                      </a:r>
                    </a:p>
                  </a:txBody>
                  <a:tcPr/>
                </a:tc>
                <a:tc>
                  <a:txBody>
                    <a:bodyPr/>
                    <a:lstStyle/>
                    <a:p>
                      <a:pPr algn="ctr"/>
                      <a:r>
                        <a:rPr lang="en-GB" sz="2400" dirty="0" smtClean="0">
                          <a:latin typeface="Comic Sans MS" panose="030F0702030302020204" pitchFamily="66" charset="0"/>
                        </a:rPr>
                        <a:t>2435m=</a:t>
                      </a:r>
                      <a:r>
                        <a:rPr lang="en-GB" sz="2400" baseline="0" dirty="0" smtClean="0">
                          <a:latin typeface="Comic Sans MS" panose="030F0702030302020204" pitchFamily="66" charset="0"/>
                        </a:rPr>
                        <a:t> 2.345km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100m =</a:t>
                      </a:r>
                      <a:r>
                        <a:rPr lang="en-GB" sz="2400" baseline="0" dirty="0" smtClean="0">
                          <a:latin typeface="Comic Sans MS" panose="030F0702030302020204" pitchFamily="66" charset="0"/>
                        </a:rPr>
                        <a:t> 0.1km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1500m = 15km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1.235 km= 123500cm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0.1m = 10mm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2.5m = 250mm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15mm= 1.05cm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0.4m= 40cm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3.5m = 350cm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2.34cm= 23.4mm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0.4km= 40m</a:t>
                      </a:r>
                      <a:endParaRPr lang="en-GB" sz="24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Comic Sans MS" panose="030F0702030302020204" pitchFamily="66" charset="0"/>
                        </a:rPr>
                        <a:t>10cm= 0.01km</a:t>
                      </a:r>
                    </a:p>
                  </a:txBody>
                  <a:tcPr/>
                </a:tc>
                <a:tc>
                  <a:txBody>
                    <a:bodyPr/>
                    <a:lstStyle/>
                    <a:p>
                      <a:pPr algn="ctr"/>
                      <a:r>
                        <a:rPr lang="en-GB" sz="2400" dirty="0" smtClean="0">
                          <a:latin typeface="Comic Sans MS" panose="030F0702030302020204" pitchFamily="66" charset="0"/>
                        </a:rPr>
                        <a:t>4.32cm= 0.0423m</a:t>
                      </a:r>
                      <a:endParaRPr lang="en-GB" sz="2400" dirty="0">
                        <a:latin typeface="Comic Sans MS" panose="030F0702030302020204" pitchFamily="66" charset="0"/>
                      </a:endParaRPr>
                    </a:p>
                  </a:txBody>
                  <a:tcPr/>
                </a:tc>
              </a:tr>
              <a:tr h="446897">
                <a:tc>
                  <a:txBody>
                    <a:bodyPr/>
                    <a:lstStyle/>
                    <a:p>
                      <a:pPr algn="ctr"/>
                      <a:r>
                        <a:rPr lang="en-GB" sz="2400" dirty="0" smtClean="0">
                          <a:latin typeface="Comic Sans MS" panose="030F0702030302020204" pitchFamily="66" charset="0"/>
                        </a:rPr>
                        <a:t>1km= 1100m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390mm= 39cm</a:t>
                      </a:r>
                      <a:endParaRPr lang="en-GB" sz="2400" dirty="0">
                        <a:latin typeface="Comic Sans MS" panose="030F0702030302020204" pitchFamily="66" charset="0"/>
                      </a:endParaRPr>
                    </a:p>
                  </a:txBody>
                  <a:tcPr/>
                </a:tc>
                <a:tc>
                  <a:txBody>
                    <a:bodyPr/>
                    <a:lstStyle/>
                    <a:p>
                      <a:pPr algn="ctr"/>
                      <a:r>
                        <a:rPr lang="en-GB" sz="2400" dirty="0" smtClean="0">
                          <a:latin typeface="Comic Sans MS" panose="030F0702030302020204" pitchFamily="66" charset="0"/>
                        </a:rPr>
                        <a:t>4/5m</a:t>
                      </a:r>
                      <a:r>
                        <a:rPr lang="en-GB" sz="2400" baseline="0" dirty="0" smtClean="0">
                          <a:latin typeface="Comic Sans MS" panose="030F0702030302020204" pitchFamily="66" charset="0"/>
                        </a:rPr>
                        <a:t> = 8000mm</a:t>
                      </a:r>
                      <a:endParaRPr lang="en-GB" sz="2400" dirty="0">
                        <a:latin typeface="Comic Sans MS" panose="030F0702030302020204" pitchFamily="66" charset="0"/>
                      </a:endParaRPr>
                    </a:p>
                  </a:txBody>
                  <a:tcPr/>
                </a:tc>
              </a:tr>
            </a:tbl>
          </a:graphicData>
        </a:graphic>
      </p:graphicFrame>
      <p:pic>
        <p:nvPicPr>
          <p:cNvPr id="3" name="Picture 2"/>
          <p:cNvPicPr>
            <a:picLocks noChangeAspect="1"/>
          </p:cNvPicPr>
          <p:nvPr/>
        </p:nvPicPr>
        <p:blipFill rotWithShape="1">
          <a:blip r:embed="rId2"/>
          <a:srcRect l="29789" t="36238" r="47394" b="41404"/>
          <a:stretch/>
        </p:blipFill>
        <p:spPr>
          <a:xfrm>
            <a:off x="180304" y="128789"/>
            <a:ext cx="3506519" cy="1931831"/>
          </a:xfrm>
          <a:prstGeom prst="rect">
            <a:avLst/>
          </a:prstGeom>
        </p:spPr>
      </p:pic>
      <p:sp>
        <p:nvSpPr>
          <p:cNvPr id="4" name="TextBox 3"/>
          <p:cNvSpPr txBox="1"/>
          <p:nvPr/>
        </p:nvSpPr>
        <p:spPr>
          <a:xfrm>
            <a:off x="3686822" y="128789"/>
            <a:ext cx="8505177" cy="1631216"/>
          </a:xfrm>
          <a:prstGeom prst="rect">
            <a:avLst/>
          </a:prstGeom>
          <a:noFill/>
        </p:spPr>
        <p:txBody>
          <a:bodyPr wrap="square" rtlCol="0">
            <a:spAutoFit/>
          </a:bodyPr>
          <a:lstStyle/>
          <a:p>
            <a:r>
              <a:rPr lang="en-GB" sz="2000" dirty="0" smtClean="0">
                <a:latin typeface="Comic Sans MS" panose="030F0702030302020204" pitchFamily="66" charset="0"/>
              </a:rPr>
              <a:t>I have completed some questions where I have converted units of length. </a:t>
            </a:r>
          </a:p>
          <a:p>
            <a:endParaRPr lang="en-GB" sz="2000" dirty="0">
              <a:latin typeface="Comic Sans MS" panose="030F0702030302020204" pitchFamily="66" charset="0"/>
            </a:endParaRPr>
          </a:p>
          <a:p>
            <a:r>
              <a:rPr lang="en-GB" sz="2000" dirty="0" smtClean="0">
                <a:latin typeface="Comic Sans MS" panose="030F0702030302020204" pitchFamily="66" charset="0"/>
              </a:rPr>
              <a:t>Please mark and correct my work, if I have made a mistake </a:t>
            </a:r>
            <a:r>
              <a:rPr lang="en-GB" sz="2000" b="1" dirty="0" smtClean="0">
                <a:latin typeface="Comic Sans MS" panose="030F0702030302020204" pitchFamily="66" charset="0"/>
              </a:rPr>
              <a:t>show me </a:t>
            </a:r>
            <a:r>
              <a:rPr lang="en-GB" sz="2000" dirty="0" smtClean="0">
                <a:latin typeface="Comic Sans MS" panose="030F0702030302020204" pitchFamily="66" charset="0"/>
              </a:rPr>
              <a:t>what I have done wrong. </a:t>
            </a:r>
            <a:endParaRPr lang="en-GB" sz="2000" dirty="0">
              <a:latin typeface="Comic Sans MS" panose="030F0702030302020204" pitchFamily="66" charset="0"/>
            </a:endParaRPr>
          </a:p>
        </p:txBody>
      </p:sp>
    </p:spTree>
    <p:extLst>
      <p:ext uri="{BB962C8B-B14F-4D97-AF65-F5344CB8AC3E}">
        <p14:creationId xmlns:p14="http://schemas.microsoft.com/office/powerpoint/2010/main" val="38471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5651250"/>
              </p:ext>
            </p:extLst>
          </p:nvPr>
        </p:nvGraphicFramePr>
        <p:xfrm>
          <a:off x="1478208" y="1931830"/>
          <a:ext cx="9533229" cy="4572000"/>
        </p:xfrm>
        <a:graphic>
          <a:graphicData uri="http://schemas.openxmlformats.org/drawingml/2006/table">
            <a:tbl>
              <a:tblPr firstRow="1" bandRow="1">
                <a:tableStyleId>{5940675A-B579-460E-94D1-54222C63F5DA}</a:tableStyleId>
              </a:tblPr>
              <a:tblGrid>
                <a:gridCol w="3177743"/>
                <a:gridCol w="3177743"/>
                <a:gridCol w="3177743"/>
              </a:tblGrid>
              <a:tr h="446897">
                <a:tc>
                  <a:txBody>
                    <a:bodyPr/>
                    <a:lstStyle/>
                    <a:p>
                      <a:pPr algn="ctr"/>
                      <a:r>
                        <a:rPr lang="en-GB" sz="2400" b="1" dirty="0" smtClean="0">
                          <a:latin typeface="Comic Sans MS" panose="030F0702030302020204" pitchFamily="66" charset="0"/>
                        </a:rPr>
                        <a:t>Bronze</a:t>
                      </a:r>
                      <a:endParaRPr lang="en-GB" sz="2400" b="1" dirty="0">
                        <a:latin typeface="Comic Sans MS" panose="030F0702030302020204" pitchFamily="66" charset="0"/>
                      </a:endParaRPr>
                    </a:p>
                  </a:txBody>
                  <a:tcPr>
                    <a:solidFill>
                      <a:schemeClr val="accent2">
                        <a:lumMod val="75000"/>
                      </a:schemeClr>
                    </a:solidFill>
                  </a:tcPr>
                </a:tc>
                <a:tc>
                  <a:txBody>
                    <a:bodyPr/>
                    <a:lstStyle/>
                    <a:p>
                      <a:pPr algn="ctr"/>
                      <a:r>
                        <a:rPr lang="en-GB" sz="2400" b="1" dirty="0" smtClean="0">
                          <a:latin typeface="Comic Sans MS" panose="030F0702030302020204" pitchFamily="66" charset="0"/>
                        </a:rPr>
                        <a:t>Silver</a:t>
                      </a:r>
                      <a:endParaRPr lang="en-GB" sz="2400" b="1" dirty="0">
                        <a:latin typeface="Comic Sans MS" panose="030F0702030302020204" pitchFamily="66" charset="0"/>
                      </a:endParaRPr>
                    </a:p>
                  </a:txBody>
                  <a:tcPr>
                    <a:solidFill>
                      <a:schemeClr val="bg1">
                        <a:lumMod val="65000"/>
                      </a:schemeClr>
                    </a:solidFill>
                  </a:tcPr>
                </a:tc>
                <a:tc>
                  <a:txBody>
                    <a:bodyPr/>
                    <a:lstStyle/>
                    <a:p>
                      <a:pPr algn="ctr"/>
                      <a:r>
                        <a:rPr lang="en-GB" sz="2400" b="1" dirty="0" smtClean="0">
                          <a:latin typeface="Comic Sans MS" panose="030F0702030302020204" pitchFamily="66" charset="0"/>
                        </a:rPr>
                        <a:t>Gold</a:t>
                      </a:r>
                      <a:endParaRPr lang="en-GB" sz="2400" b="1" dirty="0">
                        <a:latin typeface="Comic Sans MS" panose="030F0702030302020204" pitchFamily="66" charset="0"/>
                      </a:endParaRPr>
                    </a:p>
                  </a:txBody>
                  <a:tcPr>
                    <a:solidFill>
                      <a:srgbClr val="FFFF00"/>
                    </a:solidFill>
                  </a:tcPr>
                </a:tc>
              </a:tr>
              <a:tr h="446897">
                <a:tc>
                  <a:txBody>
                    <a:bodyPr/>
                    <a:lstStyle/>
                    <a:p>
                      <a:pPr algn="ctr"/>
                      <a:r>
                        <a:rPr lang="en-GB" sz="2400" dirty="0" smtClean="0">
                          <a:solidFill>
                            <a:srgbClr val="00B050"/>
                          </a:solidFill>
                          <a:latin typeface="Comic Sans MS" panose="030F0702030302020204" pitchFamily="66" charset="0"/>
                        </a:rPr>
                        <a:t>1mm= 0.1cm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FF0000"/>
                          </a:solidFill>
                          <a:latin typeface="Comic Sans MS" panose="030F0702030302020204" pitchFamily="66" charset="0"/>
                        </a:rPr>
                        <a:t>1km = 10000mm</a:t>
                      </a:r>
                      <a:endParaRPr lang="en-GB" sz="2400" dirty="0">
                        <a:solidFill>
                          <a:srgbClr val="FF000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1.85km=</a:t>
                      </a:r>
                      <a:r>
                        <a:rPr lang="en-GB" sz="2400" baseline="0" dirty="0" smtClean="0">
                          <a:solidFill>
                            <a:srgbClr val="00B050"/>
                          </a:solidFill>
                          <a:latin typeface="Comic Sans MS" panose="030F0702030302020204" pitchFamily="66" charset="0"/>
                        </a:rPr>
                        <a:t> 1850m</a:t>
                      </a:r>
                      <a:endParaRPr lang="en-GB" sz="2400" dirty="0">
                        <a:solidFill>
                          <a:srgbClr val="00B050"/>
                        </a:solidFill>
                        <a:latin typeface="Comic Sans MS" panose="030F0702030302020204" pitchFamily="66" charset="0"/>
                      </a:endParaRPr>
                    </a:p>
                  </a:txBody>
                  <a:tcPr/>
                </a:tc>
              </a:tr>
              <a:tr h="446897">
                <a:tc>
                  <a:txBody>
                    <a:bodyPr/>
                    <a:lstStyle/>
                    <a:p>
                      <a:pPr algn="ctr"/>
                      <a:r>
                        <a:rPr lang="en-GB" sz="2400" dirty="0" smtClean="0">
                          <a:solidFill>
                            <a:srgbClr val="00B050"/>
                          </a:solidFill>
                          <a:latin typeface="Comic Sans MS" panose="030F0702030302020204" pitchFamily="66" charset="0"/>
                        </a:rPr>
                        <a:t>7mm=</a:t>
                      </a:r>
                      <a:r>
                        <a:rPr lang="en-GB" sz="2400" baseline="0" dirty="0" smtClean="0">
                          <a:solidFill>
                            <a:srgbClr val="00B050"/>
                          </a:solidFill>
                          <a:latin typeface="Comic Sans MS" panose="030F0702030302020204" pitchFamily="66" charset="0"/>
                        </a:rPr>
                        <a:t> 0.007m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40m</a:t>
                      </a:r>
                      <a:r>
                        <a:rPr lang="en-GB" sz="2400" baseline="0" dirty="0" smtClean="0">
                          <a:solidFill>
                            <a:srgbClr val="00B050"/>
                          </a:solidFill>
                          <a:latin typeface="Comic Sans MS" panose="030F0702030302020204" pitchFamily="66" charset="0"/>
                        </a:rPr>
                        <a:t> = 0.04km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FF0000"/>
                          </a:solidFill>
                          <a:latin typeface="Comic Sans MS" panose="030F0702030302020204" pitchFamily="66" charset="0"/>
                        </a:rPr>
                        <a:t>3.2m= 320mm</a:t>
                      </a:r>
                      <a:endParaRPr lang="en-GB" sz="2400" dirty="0">
                        <a:solidFill>
                          <a:srgbClr val="FF0000"/>
                        </a:solidFill>
                        <a:latin typeface="Comic Sans MS" panose="030F0702030302020204" pitchFamily="66" charset="0"/>
                      </a:endParaRPr>
                    </a:p>
                  </a:txBody>
                  <a:tcPr/>
                </a:tc>
              </a:tr>
              <a:tr h="446897">
                <a:tc>
                  <a:txBody>
                    <a:bodyPr/>
                    <a:lstStyle/>
                    <a:p>
                      <a:pPr algn="ctr"/>
                      <a:r>
                        <a:rPr lang="en-GB" sz="2400" dirty="0" smtClean="0">
                          <a:solidFill>
                            <a:srgbClr val="00B050"/>
                          </a:solidFill>
                          <a:latin typeface="Comic Sans MS" panose="030F0702030302020204" pitchFamily="66" charset="0"/>
                        </a:rPr>
                        <a:t>5cm= 0.05m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60cm= 600mm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2.55m= 255cm</a:t>
                      </a:r>
                      <a:endParaRPr lang="en-GB" sz="2400" dirty="0">
                        <a:solidFill>
                          <a:srgbClr val="00B050"/>
                        </a:solidFill>
                        <a:latin typeface="Comic Sans MS" panose="030F0702030302020204" pitchFamily="66" charset="0"/>
                      </a:endParaRPr>
                    </a:p>
                  </a:txBody>
                  <a:tcPr/>
                </a:tc>
              </a:tr>
              <a:tr h="446897">
                <a:tc>
                  <a:txBody>
                    <a:bodyPr/>
                    <a:lstStyle/>
                    <a:p>
                      <a:pPr algn="ctr"/>
                      <a:r>
                        <a:rPr lang="en-GB" sz="2400" dirty="0" smtClean="0">
                          <a:solidFill>
                            <a:srgbClr val="FF0000"/>
                          </a:solidFill>
                          <a:latin typeface="Comic Sans MS" panose="030F0702030302020204" pitchFamily="66" charset="0"/>
                        </a:rPr>
                        <a:t>½ cm = 0.5mm</a:t>
                      </a:r>
                      <a:endParaRPr lang="en-GB" sz="2400" dirty="0">
                        <a:solidFill>
                          <a:srgbClr val="FF0000"/>
                        </a:solidFill>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0B050"/>
                          </a:solidFill>
                          <a:latin typeface="Comic Sans MS" panose="030F0702030302020204" pitchFamily="66" charset="0"/>
                        </a:rPr>
                        <a:t>¾ m = 750cm</a:t>
                      </a:r>
                    </a:p>
                  </a:txBody>
                  <a:tcPr/>
                </a:tc>
                <a:tc>
                  <a:txBody>
                    <a:bodyPr/>
                    <a:lstStyle/>
                    <a:p>
                      <a:pPr algn="ctr"/>
                      <a:r>
                        <a:rPr lang="en-GB" sz="2400" dirty="0" smtClean="0">
                          <a:solidFill>
                            <a:srgbClr val="FF0000"/>
                          </a:solidFill>
                          <a:latin typeface="Comic Sans MS" panose="030F0702030302020204" pitchFamily="66" charset="0"/>
                        </a:rPr>
                        <a:t>2435m=</a:t>
                      </a:r>
                      <a:r>
                        <a:rPr lang="en-GB" sz="2400" baseline="0" dirty="0" smtClean="0">
                          <a:solidFill>
                            <a:srgbClr val="FF0000"/>
                          </a:solidFill>
                          <a:latin typeface="Comic Sans MS" panose="030F0702030302020204" pitchFamily="66" charset="0"/>
                        </a:rPr>
                        <a:t> 2.345km</a:t>
                      </a:r>
                      <a:endParaRPr lang="en-GB" sz="2400" dirty="0">
                        <a:solidFill>
                          <a:srgbClr val="FF0000"/>
                        </a:solidFill>
                        <a:latin typeface="Comic Sans MS" panose="030F0702030302020204" pitchFamily="66" charset="0"/>
                      </a:endParaRPr>
                    </a:p>
                  </a:txBody>
                  <a:tcPr/>
                </a:tc>
              </a:tr>
              <a:tr h="446897">
                <a:tc>
                  <a:txBody>
                    <a:bodyPr/>
                    <a:lstStyle/>
                    <a:p>
                      <a:pPr algn="ctr"/>
                      <a:r>
                        <a:rPr lang="en-GB" sz="2400" dirty="0" smtClean="0">
                          <a:solidFill>
                            <a:srgbClr val="00B050"/>
                          </a:solidFill>
                          <a:latin typeface="Comic Sans MS" panose="030F0702030302020204" pitchFamily="66" charset="0"/>
                        </a:rPr>
                        <a:t>100m =</a:t>
                      </a:r>
                      <a:r>
                        <a:rPr lang="en-GB" sz="2400" baseline="0" dirty="0" smtClean="0">
                          <a:solidFill>
                            <a:srgbClr val="00B050"/>
                          </a:solidFill>
                          <a:latin typeface="Comic Sans MS" panose="030F0702030302020204" pitchFamily="66" charset="0"/>
                        </a:rPr>
                        <a:t> 0.1km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FF0000"/>
                          </a:solidFill>
                          <a:latin typeface="Comic Sans MS" panose="030F0702030302020204" pitchFamily="66" charset="0"/>
                        </a:rPr>
                        <a:t>1500m = 15km</a:t>
                      </a:r>
                      <a:endParaRPr lang="en-GB" sz="2400" dirty="0">
                        <a:solidFill>
                          <a:srgbClr val="FF000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1.235 km= 123500cm</a:t>
                      </a:r>
                      <a:endParaRPr lang="en-GB" sz="2400" dirty="0">
                        <a:solidFill>
                          <a:srgbClr val="00B050"/>
                        </a:solidFill>
                        <a:latin typeface="Comic Sans MS" panose="030F0702030302020204" pitchFamily="66" charset="0"/>
                      </a:endParaRPr>
                    </a:p>
                  </a:txBody>
                  <a:tcPr/>
                </a:tc>
              </a:tr>
              <a:tr h="446897">
                <a:tc>
                  <a:txBody>
                    <a:bodyPr/>
                    <a:lstStyle/>
                    <a:p>
                      <a:pPr algn="ctr"/>
                      <a:r>
                        <a:rPr lang="en-GB" sz="2400" dirty="0" smtClean="0">
                          <a:solidFill>
                            <a:srgbClr val="FF0000"/>
                          </a:solidFill>
                          <a:latin typeface="Comic Sans MS" panose="030F0702030302020204" pitchFamily="66" charset="0"/>
                        </a:rPr>
                        <a:t>0.1m = 10mm</a:t>
                      </a:r>
                      <a:endParaRPr lang="en-GB" sz="2400" dirty="0">
                        <a:solidFill>
                          <a:srgbClr val="FF0000"/>
                        </a:solidFill>
                        <a:latin typeface="Comic Sans MS" panose="030F0702030302020204" pitchFamily="66" charset="0"/>
                      </a:endParaRPr>
                    </a:p>
                  </a:txBody>
                  <a:tcPr/>
                </a:tc>
                <a:tc>
                  <a:txBody>
                    <a:bodyPr/>
                    <a:lstStyle/>
                    <a:p>
                      <a:pPr algn="ctr"/>
                      <a:r>
                        <a:rPr lang="en-GB" sz="2400" dirty="0" smtClean="0">
                          <a:solidFill>
                            <a:srgbClr val="FF0000"/>
                          </a:solidFill>
                          <a:latin typeface="Comic Sans MS" panose="030F0702030302020204" pitchFamily="66" charset="0"/>
                        </a:rPr>
                        <a:t>2.5m = 250mm</a:t>
                      </a:r>
                      <a:endParaRPr lang="en-GB" sz="2400" dirty="0">
                        <a:solidFill>
                          <a:srgbClr val="FF0000"/>
                        </a:solidFill>
                        <a:latin typeface="Comic Sans MS" panose="030F0702030302020204" pitchFamily="66" charset="0"/>
                      </a:endParaRPr>
                    </a:p>
                  </a:txBody>
                  <a:tcPr/>
                </a:tc>
                <a:tc>
                  <a:txBody>
                    <a:bodyPr/>
                    <a:lstStyle/>
                    <a:p>
                      <a:pPr algn="ctr"/>
                      <a:r>
                        <a:rPr lang="en-GB" sz="2400" dirty="0" smtClean="0">
                          <a:solidFill>
                            <a:srgbClr val="FF0000"/>
                          </a:solidFill>
                          <a:latin typeface="Comic Sans MS" panose="030F0702030302020204" pitchFamily="66" charset="0"/>
                        </a:rPr>
                        <a:t>15mm= 1.05cm</a:t>
                      </a:r>
                      <a:endParaRPr lang="en-GB" sz="2400" dirty="0">
                        <a:solidFill>
                          <a:srgbClr val="FF0000"/>
                        </a:solidFill>
                        <a:latin typeface="Comic Sans MS" panose="030F0702030302020204" pitchFamily="66" charset="0"/>
                      </a:endParaRPr>
                    </a:p>
                  </a:txBody>
                  <a:tcPr/>
                </a:tc>
              </a:tr>
              <a:tr h="446897">
                <a:tc>
                  <a:txBody>
                    <a:bodyPr/>
                    <a:lstStyle/>
                    <a:p>
                      <a:pPr algn="ctr"/>
                      <a:r>
                        <a:rPr lang="en-GB" sz="2400" dirty="0" smtClean="0">
                          <a:solidFill>
                            <a:srgbClr val="00B050"/>
                          </a:solidFill>
                          <a:latin typeface="Comic Sans MS" panose="030F0702030302020204" pitchFamily="66" charset="0"/>
                        </a:rPr>
                        <a:t>0.4m= 40cm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3.5m = 350cm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2.34cm= 23.4mm</a:t>
                      </a:r>
                      <a:endParaRPr lang="en-GB" sz="2400" dirty="0">
                        <a:solidFill>
                          <a:srgbClr val="00B050"/>
                        </a:solidFill>
                        <a:latin typeface="Comic Sans MS" panose="030F0702030302020204" pitchFamily="66" charset="0"/>
                      </a:endParaRPr>
                    </a:p>
                  </a:txBody>
                  <a:tcPr/>
                </a:tc>
              </a:tr>
              <a:tr h="446897">
                <a:tc>
                  <a:txBody>
                    <a:bodyPr/>
                    <a:lstStyle/>
                    <a:p>
                      <a:pPr algn="ctr"/>
                      <a:r>
                        <a:rPr lang="en-GB" sz="2400" dirty="0" smtClean="0">
                          <a:solidFill>
                            <a:srgbClr val="FF0000"/>
                          </a:solidFill>
                          <a:latin typeface="Comic Sans MS" panose="030F0702030302020204" pitchFamily="66" charset="0"/>
                        </a:rPr>
                        <a:t>0.4km= 40m</a:t>
                      </a:r>
                      <a:endParaRPr lang="en-GB" sz="2400" dirty="0">
                        <a:solidFill>
                          <a:srgbClr val="FF0000"/>
                        </a:solidFill>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latin typeface="Comic Sans MS" panose="030F0702030302020204" pitchFamily="66" charset="0"/>
                        </a:rPr>
                        <a:t>10cm= 0.01km</a:t>
                      </a:r>
                    </a:p>
                  </a:txBody>
                  <a:tcPr/>
                </a:tc>
                <a:tc>
                  <a:txBody>
                    <a:bodyPr/>
                    <a:lstStyle/>
                    <a:p>
                      <a:pPr algn="ctr"/>
                      <a:r>
                        <a:rPr lang="en-GB" sz="2400" dirty="0" smtClean="0">
                          <a:solidFill>
                            <a:srgbClr val="FF0000"/>
                          </a:solidFill>
                          <a:latin typeface="Comic Sans MS" panose="030F0702030302020204" pitchFamily="66" charset="0"/>
                        </a:rPr>
                        <a:t>4.32cm= 0.0423m</a:t>
                      </a:r>
                      <a:endParaRPr lang="en-GB" sz="2400" dirty="0">
                        <a:solidFill>
                          <a:srgbClr val="FF0000"/>
                        </a:solidFill>
                        <a:latin typeface="Comic Sans MS" panose="030F0702030302020204" pitchFamily="66" charset="0"/>
                      </a:endParaRPr>
                    </a:p>
                  </a:txBody>
                  <a:tcPr/>
                </a:tc>
              </a:tr>
              <a:tr h="446897">
                <a:tc>
                  <a:txBody>
                    <a:bodyPr/>
                    <a:lstStyle/>
                    <a:p>
                      <a:pPr algn="ctr"/>
                      <a:r>
                        <a:rPr lang="en-GB" sz="2400" dirty="0" smtClean="0">
                          <a:solidFill>
                            <a:srgbClr val="FF0000"/>
                          </a:solidFill>
                          <a:latin typeface="Comic Sans MS" panose="030F0702030302020204" pitchFamily="66" charset="0"/>
                        </a:rPr>
                        <a:t>1km= 1100m</a:t>
                      </a:r>
                      <a:endParaRPr lang="en-GB" sz="2400" dirty="0">
                        <a:solidFill>
                          <a:srgbClr val="FF000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390mm= 39cm</a:t>
                      </a:r>
                      <a:endParaRPr lang="en-GB" sz="2400" dirty="0">
                        <a:solidFill>
                          <a:srgbClr val="00B050"/>
                        </a:solidFill>
                        <a:latin typeface="Comic Sans MS" panose="030F0702030302020204" pitchFamily="66" charset="0"/>
                      </a:endParaRPr>
                    </a:p>
                  </a:txBody>
                  <a:tcPr/>
                </a:tc>
                <a:tc>
                  <a:txBody>
                    <a:bodyPr/>
                    <a:lstStyle/>
                    <a:p>
                      <a:pPr algn="ctr"/>
                      <a:r>
                        <a:rPr lang="en-GB" sz="2400" dirty="0" smtClean="0">
                          <a:solidFill>
                            <a:srgbClr val="00B050"/>
                          </a:solidFill>
                          <a:latin typeface="Comic Sans MS" panose="030F0702030302020204" pitchFamily="66" charset="0"/>
                        </a:rPr>
                        <a:t>4/5m</a:t>
                      </a:r>
                      <a:r>
                        <a:rPr lang="en-GB" sz="2400" baseline="0" dirty="0" smtClean="0">
                          <a:solidFill>
                            <a:srgbClr val="00B050"/>
                          </a:solidFill>
                          <a:latin typeface="Comic Sans MS" panose="030F0702030302020204" pitchFamily="66" charset="0"/>
                        </a:rPr>
                        <a:t> = 8000mm</a:t>
                      </a:r>
                      <a:endParaRPr lang="en-GB" sz="2400" dirty="0">
                        <a:solidFill>
                          <a:srgbClr val="00B050"/>
                        </a:solidFill>
                        <a:latin typeface="Comic Sans MS" panose="030F0702030302020204" pitchFamily="66" charset="0"/>
                      </a:endParaRPr>
                    </a:p>
                  </a:txBody>
                  <a:tcPr/>
                </a:tc>
              </a:tr>
            </a:tbl>
          </a:graphicData>
        </a:graphic>
      </p:graphicFrame>
      <p:pic>
        <p:nvPicPr>
          <p:cNvPr id="3" name="Picture 2"/>
          <p:cNvPicPr>
            <a:picLocks noChangeAspect="1"/>
          </p:cNvPicPr>
          <p:nvPr/>
        </p:nvPicPr>
        <p:blipFill rotWithShape="1">
          <a:blip r:embed="rId2"/>
          <a:srcRect l="29789" t="36238" r="47394" b="41404"/>
          <a:stretch/>
        </p:blipFill>
        <p:spPr>
          <a:xfrm>
            <a:off x="0" y="0"/>
            <a:ext cx="3506519" cy="1931831"/>
          </a:xfrm>
          <a:prstGeom prst="rect">
            <a:avLst/>
          </a:prstGeom>
        </p:spPr>
      </p:pic>
      <p:sp>
        <p:nvSpPr>
          <p:cNvPr id="4" name="TextBox 3"/>
          <p:cNvSpPr txBox="1"/>
          <p:nvPr/>
        </p:nvSpPr>
        <p:spPr>
          <a:xfrm>
            <a:off x="3506519" y="150307"/>
            <a:ext cx="8685481" cy="1631216"/>
          </a:xfrm>
          <a:prstGeom prst="rect">
            <a:avLst/>
          </a:prstGeom>
          <a:noFill/>
        </p:spPr>
        <p:txBody>
          <a:bodyPr wrap="square" rtlCol="0">
            <a:spAutoFit/>
          </a:bodyPr>
          <a:lstStyle/>
          <a:p>
            <a:r>
              <a:rPr lang="en-GB" sz="2000" dirty="0" smtClean="0">
                <a:latin typeface="Comic Sans MS" panose="030F0702030302020204" pitchFamily="66" charset="0"/>
              </a:rPr>
              <a:t>I have completed some questions where I have converted units of length. </a:t>
            </a:r>
          </a:p>
          <a:p>
            <a:endParaRPr lang="en-GB" sz="2000" dirty="0">
              <a:latin typeface="Comic Sans MS" panose="030F0702030302020204" pitchFamily="66" charset="0"/>
            </a:endParaRPr>
          </a:p>
          <a:p>
            <a:r>
              <a:rPr lang="en-GB" sz="2000" dirty="0" smtClean="0">
                <a:latin typeface="Comic Sans MS" panose="030F0702030302020204" pitchFamily="66" charset="0"/>
              </a:rPr>
              <a:t>Please mark and correct my work, if I have made a mistake </a:t>
            </a:r>
            <a:r>
              <a:rPr lang="en-GB" sz="2000" b="1" dirty="0" smtClean="0">
                <a:latin typeface="Comic Sans MS" panose="030F0702030302020204" pitchFamily="66" charset="0"/>
              </a:rPr>
              <a:t>show me </a:t>
            </a:r>
            <a:r>
              <a:rPr lang="en-GB" sz="2000" dirty="0" smtClean="0">
                <a:latin typeface="Comic Sans MS" panose="030F0702030302020204" pitchFamily="66" charset="0"/>
              </a:rPr>
              <a:t>what I have done wrong. </a:t>
            </a:r>
            <a:endParaRPr lang="en-GB" sz="2000" dirty="0">
              <a:latin typeface="Comic Sans MS" panose="030F0702030302020204" pitchFamily="66" charset="0"/>
            </a:endParaRPr>
          </a:p>
        </p:txBody>
      </p:sp>
    </p:spTree>
    <p:extLst>
      <p:ext uri="{BB962C8B-B14F-4D97-AF65-F5344CB8AC3E}">
        <p14:creationId xmlns:p14="http://schemas.microsoft.com/office/powerpoint/2010/main" val="312450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35" y="78175"/>
            <a:ext cx="4969630" cy="707886"/>
          </a:xfrm>
          <a:prstGeom prst="rect">
            <a:avLst/>
          </a:prstGeom>
          <a:noFill/>
        </p:spPr>
        <p:txBody>
          <a:bodyPr wrap="none" rtlCol="0">
            <a:spAutoFit/>
          </a:bodyPr>
          <a:lstStyle/>
          <a:p>
            <a:r>
              <a:rPr lang="en-GB" sz="4000" dirty="0" smtClean="0">
                <a:latin typeface="Comic Sans MS" panose="030F0702030302020204" pitchFamily="66" charset="0"/>
              </a:rPr>
              <a:t>Arithmetic: Method</a:t>
            </a:r>
            <a:endParaRPr lang="en-GB" sz="4000" dirty="0">
              <a:latin typeface="Comic Sans MS" panose="030F0702030302020204" pitchFamily="66" charset="0"/>
            </a:endParaRPr>
          </a:p>
        </p:txBody>
      </p:sp>
      <p:pic>
        <p:nvPicPr>
          <p:cNvPr id="2" name="Picture 1"/>
          <p:cNvPicPr>
            <a:picLocks noChangeAspect="1"/>
          </p:cNvPicPr>
          <p:nvPr/>
        </p:nvPicPr>
        <p:blipFill rotWithShape="1">
          <a:blip r:embed="rId2"/>
          <a:srcRect l="32852" t="10873" r="56373" b="84806"/>
          <a:stretch/>
        </p:blipFill>
        <p:spPr>
          <a:xfrm>
            <a:off x="351635" y="786061"/>
            <a:ext cx="3318837" cy="748368"/>
          </a:xfrm>
          <a:prstGeom prst="rect">
            <a:avLst/>
          </a:prstGeom>
        </p:spPr>
      </p:pic>
      <p:pic>
        <p:nvPicPr>
          <p:cNvPr id="4" name="Picture 3"/>
          <p:cNvPicPr>
            <a:picLocks noChangeAspect="1"/>
          </p:cNvPicPr>
          <p:nvPr/>
        </p:nvPicPr>
        <p:blipFill rotWithShape="1">
          <a:blip r:embed="rId3"/>
          <a:srcRect l="36338" t="21018" r="39261" b="15101"/>
          <a:stretch/>
        </p:blipFill>
        <p:spPr>
          <a:xfrm>
            <a:off x="6690271" y="58406"/>
            <a:ext cx="4617379" cy="6796143"/>
          </a:xfrm>
          <a:prstGeom prst="rect">
            <a:avLst/>
          </a:prstGeom>
        </p:spPr>
      </p:pic>
      <p:sp>
        <p:nvSpPr>
          <p:cNvPr id="7" name="TextBox 6"/>
          <p:cNvSpPr txBox="1"/>
          <p:nvPr/>
        </p:nvSpPr>
        <p:spPr>
          <a:xfrm rot="20812763">
            <a:off x="502274" y="1571091"/>
            <a:ext cx="5782614" cy="830997"/>
          </a:xfrm>
          <a:prstGeom prst="rect">
            <a:avLst/>
          </a:prstGeom>
          <a:noFill/>
        </p:spPr>
        <p:txBody>
          <a:bodyPr wrap="square" rtlCol="0">
            <a:spAutoFit/>
          </a:bodyPr>
          <a:lstStyle/>
          <a:p>
            <a:r>
              <a:rPr lang="en-GB" sz="2400" dirty="0" smtClean="0">
                <a:latin typeface="Comic Sans MS" panose="030F0702030302020204" pitchFamily="66" charset="0"/>
              </a:rPr>
              <a:t>This method is slower to write out in full than to actually do! </a:t>
            </a:r>
            <a:endParaRPr lang="en-GB" sz="2400" dirty="0">
              <a:latin typeface="Comic Sans MS" panose="030F0702030302020204" pitchFamily="66" charset="0"/>
            </a:endParaRPr>
          </a:p>
        </p:txBody>
      </p:sp>
      <p:sp>
        <p:nvSpPr>
          <p:cNvPr id="8" name="TextBox 7"/>
          <p:cNvSpPr txBox="1"/>
          <p:nvPr/>
        </p:nvSpPr>
        <p:spPr>
          <a:xfrm>
            <a:off x="941240" y="3456477"/>
            <a:ext cx="5782614" cy="1200329"/>
          </a:xfrm>
          <a:prstGeom prst="rect">
            <a:avLst/>
          </a:prstGeom>
          <a:noFill/>
        </p:spPr>
        <p:txBody>
          <a:bodyPr wrap="square" rtlCol="0">
            <a:spAutoFit/>
          </a:bodyPr>
          <a:lstStyle/>
          <a:p>
            <a:r>
              <a:rPr lang="en-GB" sz="2400" dirty="0" smtClean="0">
                <a:latin typeface="Comic Sans MS" panose="030F0702030302020204" pitchFamily="66" charset="0"/>
              </a:rPr>
              <a:t>This part should be done mostly mentally but with some short calculations/ jottings. </a:t>
            </a:r>
            <a:endParaRPr lang="en-GB" sz="2400" dirty="0">
              <a:latin typeface="Comic Sans MS" panose="030F0702030302020204" pitchFamily="66" charset="0"/>
            </a:endParaRPr>
          </a:p>
        </p:txBody>
      </p:sp>
      <p:sp>
        <p:nvSpPr>
          <p:cNvPr id="9" name="Left Arrow 8"/>
          <p:cNvSpPr/>
          <p:nvPr/>
        </p:nvSpPr>
        <p:spPr>
          <a:xfrm rot="9483454">
            <a:off x="5550794" y="3567448"/>
            <a:ext cx="1139477" cy="4891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22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11771171" cy="707886"/>
          </a:xfrm>
          <a:prstGeom prst="rect">
            <a:avLst/>
          </a:prstGeom>
          <a:noFill/>
        </p:spPr>
        <p:txBody>
          <a:bodyPr wrap="none" rtlCol="0">
            <a:spAutoFit/>
          </a:bodyPr>
          <a:lstStyle/>
          <a:p>
            <a:r>
              <a:rPr lang="en-GB" sz="4000" dirty="0" smtClean="0">
                <a:latin typeface="Comic Sans MS" panose="030F0702030302020204" pitchFamily="66" charset="0"/>
              </a:rPr>
              <a:t>Your go… </a:t>
            </a:r>
            <a:r>
              <a:rPr lang="en-GB" sz="2800" dirty="0" smtClean="0">
                <a:latin typeface="Comic Sans MS" panose="030F0702030302020204" pitchFamily="66" charset="0"/>
              </a:rPr>
              <a:t>(if you have another method which works, that’s great!)</a:t>
            </a:r>
            <a:endParaRPr lang="en-GB" sz="2800" dirty="0">
              <a:latin typeface="Comic Sans MS" panose="030F0702030302020204" pitchFamily="66" charset="0"/>
            </a:endParaRPr>
          </a:p>
        </p:txBody>
      </p:sp>
      <p:sp>
        <p:nvSpPr>
          <p:cNvPr id="7" name="TextBox 6"/>
          <p:cNvSpPr txBox="1"/>
          <p:nvPr/>
        </p:nvSpPr>
        <p:spPr>
          <a:xfrm>
            <a:off x="4678016" y="1312211"/>
            <a:ext cx="7286337" cy="5016758"/>
          </a:xfrm>
          <a:prstGeom prst="rect">
            <a:avLst/>
          </a:prstGeom>
          <a:noFill/>
        </p:spPr>
        <p:txBody>
          <a:bodyPr wrap="square" rtlCol="0">
            <a:spAutoFit/>
          </a:bodyPr>
          <a:lstStyle/>
          <a:p>
            <a:pPr marL="742950" indent="-742950">
              <a:buAutoNum type="arabicPeriod"/>
            </a:pPr>
            <a:r>
              <a:rPr lang="en-GB" sz="4000" dirty="0">
                <a:latin typeface="Comic Sans MS" panose="030F0702030302020204" pitchFamily="66" charset="0"/>
              </a:rPr>
              <a:t>2689 </a:t>
            </a:r>
            <a:r>
              <a:rPr lang="en-GB" sz="4000" dirty="0" smtClean="0">
                <a:latin typeface="Comic Sans MS" panose="030F0702030302020204" pitchFamily="66" charset="0"/>
              </a:rPr>
              <a:t>÷ 27= ?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3746 ÷ 18=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9283 ÷ 31= ?</a:t>
            </a:r>
          </a:p>
          <a:p>
            <a:pPr marL="742950" indent="-742950">
              <a:buAutoNum type="arabicPeriod"/>
            </a:pPr>
            <a:endParaRPr lang="en-GB" sz="4000" dirty="0">
              <a:latin typeface="Comic Sans MS" panose="030F0702030302020204" pitchFamily="66" charset="0"/>
            </a:endParaRPr>
          </a:p>
          <a:p>
            <a:r>
              <a:rPr lang="en-GB" sz="4000" dirty="0" smtClean="0">
                <a:latin typeface="Comic Sans MS" panose="030F0702030302020204" pitchFamily="66" charset="0"/>
              </a:rPr>
              <a:t>Find the remainder or carry on to find the decimals… </a:t>
            </a:r>
            <a:endParaRPr lang="en-GB" sz="4000" dirty="0">
              <a:latin typeface="Comic Sans MS" panose="030F0702030302020204" pitchFamily="66" charset="0"/>
            </a:endParaRPr>
          </a:p>
        </p:txBody>
      </p:sp>
      <p:pic>
        <p:nvPicPr>
          <p:cNvPr id="5" name="Picture 4"/>
          <p:cNvPicPr>
            <a:picLocks noChangeAspect="1"/>
          </p:cNvPicPr>
          <p:nvPr/>
        </p:nvPicPr>
        <p:blipFill rotWithShape="1">
          <a:blip r:embed="rId2"/>
          <a:srcRect l="36338" t="21018" r="39261" b="15101"/>
          <a:stretch/>
        </p:blipFill>
        <p:spPr>
          <a:xfrm>
            <a:off x="193183" y="766293"/>
            <a:ext cx="4138777" cy="6091707"/>
          </a:xfrm>
          <a:prstGeom prst="rect">
            <a:avLst/>
          </a:prstGeom>
        </p:spPr>
      </p:pic>
    </p:spTree>
    <p:extLst>
      <p:ext uri="{BB962C8B-B14F-4D97-AF65-F5344CB8AC3E}">
        <p14:creationId xmlns:p14="http://schemas.microsoft.com/office/powerpoint/2010/main" val="141670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12139862" cy="707886"/>
          </a:xfrm>
          <a:prstGeom prst="rect">
            <a:avLst/>
          </a:prstGeom>
          <a:noFill/>
        </p:spPr>
        <p:txBody>
          <a:bodyPr wrap="none" rtlCol="0">
            <a:spAutoFit/>
          </a:bodyPr>
          <a:lstStyle/>
          <a:p>
            <a:r>
              <a:rPr lang="en-GB" sz="4000" dirty="0" smtClean="0">
                <a:latin typeface="Comic Sans MS" panose="030F0702030302020204" pitchFamily="66" charset="0"/>
              </a:rPr>
              <a:t>ANSWERS</a:t>
            </a:r>
            <a:r>
              <a:rPr lang="en-GB" sz="2800" dirty="0" smtClean="0">
                <a:latin typeface="Comic Sans MS" panose="030F0702030302020204" pitchFamily="66" charset="0"/>
              </a:rPr>
              <a:t>(if </a:t>
            </a:r>
            <a:r>
              <a:rPr lang="en-GB" sz="2800" dirty="0" smtClean="0">
                <a:latin typeface="Comic Sans MS" panose="030F0702030302020204" pitchFamily="66" charset="0"/>
              </a:rPr>
              <a:t>you have another method which works, that’s great!)</a:t>
            </a:r>
            <a:endParaRPr lang="en-GB" sz="2800" dirty="0">
              <a:latin typeface="Comic Sans MS" panose="030F0702030302020204" pitchFamily="66" charset="0"/>
            </a:endParaRPr>
          </a:p>
        </p:txBody>
      </p:sp>
      <p:sp>
        <p:nvSpPr>
          <p:cNvPr id="7" name="TextBox 6"/>
          <p:cNvSpPr txBox="1"/>
          <p:nvPr/>
        </p:nvSpPr>
        <p:spPr>
          <a:xfrm>
            <a:off x="4331960" y="1047458"/>
            <a:ext cx="8001085" cy="5016758"/>
          </a:xfrm>
          <a:prstGeom prst="rect">
            <a:avLst/>
          </a:prstGeom>
          <a:noFill/>
        </p:spPr>
        <p:txBody>
          <a:bodyPr wrap="square" rtlCol="0">
            <a:spAutoFit/>
          </a:bodyPr>
          <a:lstStyle/>
          <a:p>
            <a:pPr marL="742950" indent="-742950">
              <a:buAutoNum type="arabicPeriod"/>
            </a:pPr>
            <a:r>
              <a:rPr lang="en-GB" sz="4000" dirty="0">
                <a:latin typeface="Comic Sans MS" panose="030F0702030302020204" pitchFamily="66" charset="0"/>
              </a:rPr>
              <a:t>2689 </a:t>
            </a:r>
            <a:r>
              <a:rPr lang="en-GB" sz="4000" dirty="0" smtClean="0">
                <a:latin typeface="Comic Sans MS" panose="030F0702030302020204" pitchFamily="66" charset="0"/>
              </a:rPr>
              <a:t>÷ 27= 99 r 9 or 99.333</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3746 ÷ 18= 208 r 2 or 208.11</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9283 ÷ 31=  305 r 28 or…</a:t>
            </a:r>
          </a:p>
          <a:p>
            <a:pPr marL="742950" indent="-742950">
              <a:buAutoNum type="arabicPeriod"/>
            </a:pPr>
            <a:endParaRPr lang="en-GB" sz="4000" dirty="0">
              <a:latin typeface="Comic Sans MS" panose="030F0702030302020204" pitchFamily="66" charset="0"/>
            </a:endParaRPr>
          </a:p>
          <a:p>
            <a:r>
              <a:rPr lang="en-GB" sz="4000" dirty="0" smtClean="0">
                <a:latin typeface="Comic Sans MS" panose="030F0702030302020204" pitchFamily="66" charset="0"/>
              </a:rPr>
              <a:t>305.903225 ( I would round this to 305.9 (1dp))</a:t>
            </a:r>
            <a:endParaRPr lang="en-GB" sz="4000" dirty="0">
              <a:latin typeface="Comic Sans MS" panose="030F0702030302020204" pitchFamily="66" charset="0"/>
            </a:endParaRPr>
          </a:p>
        </p:txBody>
      </p:sp>
      <p:pic>
        <p:nvPicPr>
          <p:cNvPr id="5" name="Picture 4"/>
          <p:cNvPicPr>
            <a:picLocks noChangeAspect="1"/>
          </p:cNvPicPr>
          <p:nvPr/>
        </p:nvPicPr>
        <p:blipFill rotWithShape="1">
          <a:blip r:embed="rId2"/>
          <a:srcRect l="36338" t="21018" r="39261" b="15101"/>
          <a:stretch/>
        </p:blipFill>
        <p:spPr>
          <a:xfrm>
            <a:off x="193183" y="766293"/>
            <a:ext cx="4138777" cy="6091707"/>
          </a:xfrm>
          <a:prstGeom prst="rect">
            <a:avLst/>
          </a:prstGeom>
        </p:spPr>
      </p:pic>
    </p:spTree>
    <p:extLst>
      <p:ext uri="{BB962C8B-B14F-4D97-AF65-F5344CB8AC3E}">
        <p14:creationId xmlns:p14="http://schemas.microsoft.com/office/powerpoint/2010/main" val="332303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0" y="321972"/>
            <a:ext cx="9326592" cy="1200329"/>
          </a:xfrm>
          <a:prstGeom prst="rect">
            <a:avLst/>
          </a:prstGeom>
          <a:noFill/>
        </p:spPr>
        <p:txBody>
          <a:bodyPr wrap="none" rtlCol="0">
            <a:spAutoFit/>
          </a:bodyPr>
          <a:lstStyle/>
          <a:p>
            <a:r>
              <a:rPr lang="en-GB" sz="2400" b="1" u="sng" dirty="0" smtClean="0">
                <a:latin typeface="Comic Sans MS" panose="030F0702030302020204" pitchFamily="66" charset="0"/>
              </a:rPr>
              <a:t>English</a:t>
            </a:r>
          </a:p>
          <a:p>
            <a:endParaRPr lang="en-GB" sz="2400" b="1" u="sng" dirty="0">
              <a:latin typeface="Comic Sans MS" panose="030F0702030302020204" pitchFamily="66" charset="0"/>
            </a:endParaRPr>
          </a:p>
          <a:p>
            <a:r>
              <a:rPr lang="en-GB" sz="2400" b="1" u="sng" dirty="0" smtClean="0">
                <a:latin typeface="Comic Sans MS" panose="030F0702030302020204" pitchFamily="66" charset="0"/>
              </a:rPr>
              <a:t>L.O: To edit the </a:t>
            </a:r>
            <a:r>
              <a:rPr lang="en-GB" sz="2400" b="1" u="sng" dirty="0" smtClean="0">
                <a:latin typeface="Comic Sans MS" panose="030F0702030302020204" pitchFamily="66" charset="0"/>
              </a:rPr>
              <a:t>middle paragraphs </a:t>
            </a:r>
            <a:r>
              <a:rPr lang="en-GB" sz="2400" b="1" u="sng" dirty="0" smtClean="0">
                <a:latin typeface="Comic Sans MS" panose="030F0702030302020204" pitchFamily="66" charset="0"/>
              </a:rPr>
              <a:t>of a newspaper article. </a:t>
            </a:r>
            <a:endParaRPr lang="en-GB" sz="2400" b="1" u="sng" dirty="0">
              <a:latin typeface="Comic Sans MS" panose="030F0702030302020204" pitchFamily="66" charset="0"/>
            </a:endParaRPr>
          </a:p>
        </p:txBody>
      </p:sp>
      <p:sp>
        <p:nvSpPr>
          <p:cNvPr id="3" name="TextBox 2"/>
          <p:cNvSpPr txBox="1"/>
          <p:nvPr/>
        </p:nvSpPr>
        <p:spPr>
          <a:xfrm>
            <a:off x="1313646" y="1953855"/>
            <a:ext cx="9362941" cy="4401205"/>
          </a:xfrm>
          <a:prstGeom prst="rect">
            <a:avLst/>
          </a:prstGeom>
          <a:noFill/>
        </p:spPr>
        <p:txBody>
          <a:bodyPr wrap="square" rtlCol="0">
            <a:spAutoFit/>
          </a:bodyPr>
          <a:lstStyle/>
          <a:p>
            <a:r>
              <a:rPr lang="en-GB" sz="2800" dirty="0" smtClean="0">
                <a:latin typeface="Comic Sans MS" panose="030F0702030302020204" pitchFamily="66" charset="0"/>
              </a:rPr>
              <a:t>Using the list of features which you compiled </a:t>
            </a:r>
            <a:r>
              <a:rPr lang="en-GB" sz="2800" dirty="0" smtClean="0">
                <a:latin typeface="Comic Sans MS" panose="030F0702030302020204" pitchFamily="66" charset="0"/>
              </a:rPr>
              <a:t>last week, </a:t>
            </a:r>
            <a:r>
              <a:rPr lang="en-GB" sz="2800" dirty="0" smtClean="0">
                <a:latin typeface="Comic Sans MS" panose="030F0702030302020204" pitchFamily="66" charset="0"/>
              </a:rPr>
              <a:t>you are going to edit and improve the </a:t>
            </a:r>
            <a:r>
              <a:rPr lang="en-GB" sz="2800" dirty="0" smtClean="0">
                <a:latin typeface="Comic Sans MS" panose="030F0702030302020204" pitchFamily="66" charset="0"/>
              </a:rPr>
              <a:t>middle paragraph </a:t>
            </a:r>
            <a:r>
              <a:rPr lang="en-GB" sz="2800" dirty="0" smtClean="0">
                <a:latin typeface="Comic Sans MS" panose="030F0702030302020204" pitchFamily="66" charset="0"/>
              </a:rPr>
              <a:t>of a newspaper article. </a:t>
            </a:r>
          </a:p>
          <a:p>
            <a:endParaRPr lang="en-GB" sz="2800" dirty="0">
              <a:latin typeface="Comic Sans MS" panose="030F0702030302020204" pitchFamily="66" charset="0"/>
            </a:endParaRPr>
          </a:p>
          <a:p>
            <a:r>
              <a:rPr lang="en-GB" sz="2800" dirty="0" smtClean="0">
                <a:latin typeface="Comic Sans MS" panose="030F0702030302020204" pitchFamily="66" charset="0"/>
              </a:rPr>
              <a:t>Write out the article and then edit it (remember to check for misspellings!)</a:t>
            </a:r>
          </a:p>
          <a:p>
            <a:endParaRPr lang="en-GB" sz="2800" dirty="0">
              <a:latin typeface="Comic Sans MS" panose="030F0702030302020204" pitchFamily="66" charset="0"/>
            </a:endParaRPr>
          </a:p>
          <a:p>
            <a:r>
              <a:rPr lang="en-GB" sz="2800" u="sng" dirty="0">
                <a:latin typeface="Comic Sans MS" panose="030F0702030302020204" pitchFamily="66" charset="0"/>
              </a:rPr>
              <a:t>Underneath your edited </a:t>
            </a:r>
            <a:r>
              <a:rPr lang="en-GB" sz="2800" u="sng" dirty="0" smtClean="0">
                <a:latin typeface="Comic Sans MS" panose="030F0702030302020204" pitchFamily="66" charset="0"/>
              </a:rPr>
              <a:t>paragraphs, </a:t>
            </a:r>
            <a:r>
              <a:rPr lang="en-GB" sz="2800" u="sng" dirty="0">
                <a:latin typeface="Comic Sans MS" panose="030F0702030302020204" pitchFamily="66" charset="0"/>
              </a:rPr>
              <a:t>tell me </a:t>
            </a:r>
            <a:r>
              <a:rPr lang="en-GB" sz="2800" b="1" u="sng" dirty="0">
                <a:latin typeface="Comic Sans MS" panose="030F0702030302020204" pitchFamily="66" charset="0"/>
              </a:rPr>
              <a:t>why</a:t>
            </a:r>
            <a:r>
              <a:rPr lang="en-GB" sz="2800" u="sng" dirty="0">
                <a:latin typeface="Comic Sans MS" panose="030F0702030302020204" pitchFamily="66" charset="0"/>
              </a:rPr>
              <a:t> you made these edits. </a:t>
            </a:r>
          </a:p>
          <a:p>
            <a:endParaRPr lang="en-GB" sz="2800" b="1" dirty="0">
              <a:latin typeface="Comic Sans MS" panose="030F0702030302020204" pitchFamily="66" charset="0"/>
            </a:endParaRPr>
          </a:p>
        </p:txBody>
      </p:sp>
    </p:spTree>
    <p:extLst>
      <p:ext uri="{BB962C8B-B14F-4D97-AF65-F5344CB8AC3E}">
        <p14:creationId xmlns:p14="http://schemas.microsoft.com/office/powerpoint/2010/main" val="17409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9" y="128789"/>
            <a:ext cx="7035900" cy="369332"/>
          </a:xfrm>
          <a:prstGeom prst="rect">
            <a:avLst/>
          </a:prstGeom>
          <a:noFill/>
        </p:spPr>
        <p:txBody>
          <a:bodyPr wrap="none" rtlCol="0">
            <a:spAutoFit/>
          </a:bodyPr>
          <a:lstStyle/>
          <a:p>
            <a:r>
              <a:rPr lang="en-GB" b="1" u="sng" dirty="0" smtClean="0">
                <a:latin typeface="Comic Sans MS" panose="030F0702030302020204" pitchFamily="66" charset="0"/>
              </a:rPr>
              <a:t>L.O</a:t>
            </a:r>
            <a:r>
              <a:rPr lang="en-GB" b="1" u="sng" dirty="0" smtClean="0">
                <a:latin typeface="Comic Sans MS" panose="030F0702030302020204" pitchFamily="66" charset="0"/>
              </a:rPr>
              <a:t>: To edit the </a:t>
            </a:r>
            <a:r>
              <a:rPr lang="en-GB" b="1" u="sng" dirty="0" smtClean="0">
                <a:latin typeface="Comic Sans MS" panose="030F0702030302020204" pitchFamily="66" charset="0"/>
              </a:rPr>
              <a:t>middle paragraphs </a:t>
            </a:r>
            <a:r>
              <a:rPr lang="en-GB" b="1" u="sng" dirty="0" smtClean="0">
                <a:latin typeface="Comic Sans MS" panose="030F0702030302020204" pitchFamily="66" charset="0"/>
              </a:rPr>
              <a:t>of a newspaper article. </a:t>
            </a:r>
            <a:endParaRPr lang="en-GB" b="1" u="sng" dirty="0">
              <a:latin typeface="Comic Sans MS" panose="030F0702030302020204" pitchFamily="66" charset="0"/>
            </a:endParaRPr>
          </a:p>
        </p:txBody>
      </p:sp>
      <p:sp>
        <p:nvSpPr>
          <p:cNvPr id="3" name="TextBox 2"/>
          <p:cNvSpPr txBox="1"/>
          <p:nvPr/>
        </p:nvSpPr>
        <p:spPr>
          <a:xfrm>
            <a:off x="9182636" y="0"/>
            <a:ext cx="3009363" cy="2031325"/>
          </a:xfrm>
          <a:prstGeom prst="rect">
            <a:avLst/>
          </a:prstGeom>
          <a:solidFill>
            <a:srgbClr val="00B0F0"/>
          </a:solidFill>
          <a:ln>
            <a:solidFill>
              <a:schemeClr val="tx1"/>
            </a:solidFill>
          </a:ln>
        </p:spPr>
        <p:txBody>
          <a:bodyPr wrap="square" rtlCol="0">
            <a:spAutoFit/>
          </a:bodyPr>
          <a:lstStyle/>
          <a:p>
            <a:r>
              <a:rPr lang="en-GB" dirty="0" smtClean="0">
                <a:latin typeface="Comic Sans MS" panose="030F0702030302020204" pitchFamily="66" charset="0"/>
              </a:rPr>
              <a:t>Write out the article and then edit it (remember to check for misspellings!)</a:t>
            </a:r>
          </a:p>
          <a:p>
            <a:endParaRPr lang="en-GB" dirty="0">
              <a:latin typeface="Comic Sans MS" panose="030F0702030302020204" pitchFamily="66" charset="0"/>
            </a:endParaRPr>
          </a:p>
          <a:p>
            <a:r>
              <a:rPr lang="en-GB" u="sng" dirty="0" smtClean="0">
                <a:latin typeface="Comic Sans MS" panose="030F0702030302020204" pitchFamily="66" charset="0"/>
              </a:rPr>
              <a:t>Underneath your edited paragraph, tell me </a:t>
            </a:r>
            <a:r>
              <a:rPr lang="en-GB" b="1" u="sng" dirty="0" smtClean="0">
                <a:latin typeface="Comic Sans MS" panose="030F0702030302020204" pitchFamily="66" charset="0"/>
              </a:rPr>
              <a:t>why</a:t>
            </a:r>
            <a:r>
              <a:rPr lang="en-GB" u="sng" dirty="0" smtClean="0">
                <a:latin typeface="Comic Sans MS" panose="030F0702030302020204" pitchFamily="66" charset="0"/>
              </a:rPr>
              <a:t> you made these edits. </a:t>
            </a:r>
            <a:endParaRPr lang="en-GB" u="sng" dirty="0">
              <a:latin typeface="Comic Sans MS" panose="030F0702030302020204" pitchFamily="66" charset="0"/>
            </a:endParaRPr>
          </a:p>
        </p:txBody>
      </p:sp>
      <p:sp>
        <p:nvSpPr>
          <p:cNvPr id="5" name="TextBox 4"/>
          <p:cNvSpPr txBox="1"/>
          <p:nvPr/>
        </p:nvSpPr>
        <p:spPr>
          <a:xfrm>
            <a:off x="128789" y="643944"/>
            <a:ext cx="8873543" cy="6155531"/>
          </a:xfrm>
          <a:prstGeom prst="rect">
            <a:avLst/>
          </a:prstGeom>
          <a:noFill/>
        </p:spPr>
        <p:txBody>
          <a:bodyPr wrap="square" rtlCol="0">
            <a:spAutoFit/>
          </a:bodyPr>
          <a:lstStyle/>
          <a:p>
            <a:r>
              <a:rPr lang="en-GB" sz="2200" dirty="0" smtClean="0">
                <a:latin typeface="Comic Sans MS" panose="030F0702030302020204" pitchFamily="66" charset="0"/>
              </a:rPr>
              <a:t>The dragon who is name is henry said to the people </a:t>
            </a:r>
            <a:r>
              <a:rPr lang="en-GB" sz="2200" dirty="0" err="1" smtClean="0">
                <a:latin typeface="Comic Sans MS" panose="030F0702030302020204" pitchFamily="66" charset="0"/>
              </a:rPr>
              <a:t>youre</a:t>
            </a:r>
            <a:r>
              <a:rPr lang="en-GB" sz="2200" dirty="0" smtClean="0">
                <a:latin typeface="Comic Sans MS" panose="030F0702030302020204" pitchFamily="66" charset="0"/>
              </a:rPr>
              <a:t> town is cursed. Eat my fire. </a:t>
            </a:r>
          </a:p>
          <a:p>
            <a:r>
              <a:rPr lang="en-GB" sz="2200" dirty="0" smtClean="0">
                <a:latin typeface="Comic Sans MS" panose="030F0702030302020204" pitchFamily="66" charset="0"/>
              </a:rPr>
              <a:t>Bob Jenkins said oh no I cant eat fire! I cant digest that!</a:t>
            </a:r>
          </a:p>
          <a:p>
            <a:r>
              <a:rPr lang="en-GB" sz="2200" dirty="0" smtClean="0">
                <a:latin typeface="Comic Sans MS" panose="030F0702030302020204" pitchFamily="66" charset="0"/>
              </a:rPr>
              <a:t>The dragon </a:t>
            </a:r>
            <a:r>
              <a:rPr lang="en-GB" sz="2200" dirty="0" err="1" smtClean="0">
                <a:latin typeface="Comic Sans MS" panose="030F0702030302020204" pitchFamily="66" charset="0"/>
              </a:rPr>
              <a:t>floo</a:t>
            </a:r>
            <a:r>
              <a:rPr lang="en-GB" sz="2200" dirty="0" smtClean="0">
                <a:latin typeface="Comic Sans MS" panose="030F0702030302020204" pitchFamily="66" charset="0"/>
              </a:rPr>
              <a:t> over the church and school and all of the children looked up and screamed it was scary violet said. “I was really scared!” Alfie Hamilton, 10 explained. </a:t>
            </a:r>
          </a:p>
          <a:p>
            <a:endParaRPr lang="en-GB" sz="2200" dirty="0">
              <a:latin typeface="Comic Sans MS" panose="030F0702030302020204" pitchFamily="66" charset="0"/>
            </a:endParaRPr>
          </a:p>
          <a:p>
            <a:r>
              <a:rPr lang="en-GB" sz="2200" dirty="0" smtClean="0">
                <a:latin typeface="Comic Sans MS" panose="030F0702030302020204" pitchFamily="66" charset="0"/>
              </a:rPr>
              <a:t>The dragon breathed fire and set light to the pub. Luckily, all of the people who were inside of the pub were now outside of the pub and so were now safe because they were outside of the pub. </a:t>
            </a:r>
            <a:r>
              <a:rPr lang="en-GB" sz="2200" dirty="0" smtClean="0">
                <a:latin typeface="Comic Sans MS" panose="030F0702030302020204" pitchFamily="66" charset="0"/>
              </a:rPr>
              <a:t>The pub landlord John explained that Oh no his business is ruined. </a:t>
            </a:r>
            <a:r>
              <a:rPr lang="en-GB" sz="2200" dirty="0" smtClean="0">
                <a:latin typeface="Comic Sans MS" panose="030F0702030302020204" pitchFamily="66" charset="0"/>
              </a:rPr>
              <a:t>Just as people were starting to go into full panic mode, the dragon shoute</a:t>
            </a:r>
            <a:r>
              <a:rPr lang="en-GB" sz="2200" dirty="0" smtClean="0">
                <a:latin typeface="Comic Sans MS" panose="030F0702030302020204" pitchFamily="66" charset="0"/>
              </a:rPr>
              <a:t>d “I will be back, just like that Terminator dude!” and he flew off. </a:t>
            </a:r>
          </a:p>
          <a:p>
            <a:r>
              <a:rPr lang="en-GB" sz="2200" dirty="0" smtClean="0">
                <a:latin typeface="Comic Sans MS" panose="030F0702030302020204" pitchFamily="66" charset="0"/>
              </a:rPr>
              <a:t>“We don’t want him back!” exclaimed Mrs Delve, the secretary at the school. “no way!!” said Miss Stanley, the teacher of some children at the school. </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95939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651" y="244699"/>
            <a:ext cx="8619667" cy="461665"/>
          </a:xfrm>
          <a:prstGeom prst="rect">
            <a:avLst/>
          </a:prstGeom>
          <a:noFill/>
        </p:spPr>
        <p:txBody>
          <a:bodyPr wrap="none" rtlCol="0">
            <a:spAutoFit/>
          </a:bodyPr>
          <a:lstStyle/>
          <a:p>
            <a:r>
              <a:rPr lang="en-GB" sz="2400" b="1" dirty="0">
                <a:latin typeface="Comic Sans MS" panose="030F0702030302020204" pitchFamily="66" charset="0"/>
              </a:rPr>
              <a:t>Grammar and Punctuation – answer to yesterday’s task…</a:t>
            </a:r>
            <a:endParaRPr lang="en-GB" sz="2400" b="1" dirty="0">
              <a:latin typeface="Comic Sans MS" panose="030F0702030302020204" pitchFamily="66" charset="0"/>
            </a:endParaRPr>
          </a:p>
        </p:txBody>
      </p:sp>
      <p:pic>
        <p:nvPicPr>
          <p:cNvPr id="3" name="Picture 2"/>
          <p:cNvPicPr>
            <a:picLocks noChangeAspect="1"/>
          </p:cNvPicPr>
          <p:nvPr/>
        </p:nvPicPr>
        <p:blipFill rotWithShape="1">
          <a:blip r:embed="rId2"/>
          <a:srcRect l="23696" t="33422" r="50109" b="50145"/>
          <a:stretch/>
        </p:blipFill>
        <p:spPr>
          <a:xfrm>
            <a:off x="866470" y="1112063"/>
            <a:ext cx="6913580" cy="2438400"/>
          </a:xfrm>
          <a:prstGeom prst="rect">
            <a:avLst/>
          </a:prstGeom>
        </p:spPr>
      </p:pic>
      <p:sp>
        <p:nvSpPr>
          <p:cNvPr id="5" name="TextBox 4"/>
          <p:cNvSpPr txBox="1"/>
          <p:nvPr/>
        </p:nvSpPr>
        <p:spPr>
          <a:xfrm>
            <a:off x="866470" y="4312276"/>
            <a:ext cx="9568645" cy="584775"/>
          </a:xfrm>
          <a:prstGeom prst="rect">
            <a:avLst/>
          </a:prstGeom>
          <a:noFill/>
        </p:spPr>
        <p:txBody>
          <a:bodyPr wrap="none" rtlCol="0">
            <a:spAutoFit/>
          </a:bodyPr>
          <a:lstStyle/>
          <a:p>
            <a:r>
              <a:rPr lang="en-GB" sz="3200" b="1" dirty="0" smtClean="0">
                <a:latin typeface="Comic Sans MS" panose="030F0702030302020204" pitchFamily="66" charset="0"/>
              </a:rPr>
              <a:t>“She’s nearly here,” he announced. “Let’s go!”</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1447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651" y="244699"/>
            <a:ext cx="6388287" cy="461665"/>
          </a:xfrm>
          <a:prstGeom prst="rect">
            <a:avLst/>
          </a:prstGeom>
          <a:noFill/>
        </p:spPr>
        <p:txBody>
          <a:bodyPr wrap="none" rtlCol="0">
            <a:spAutoFit/>
          </a:bodyPr>
          <a:lstStyle/>
          <a:p>
            <a:r>
              <a:rPr lang="en-GB" sz="2400" b="1" dirty="0">
                <a:latin typeface="Comic Sans MS" panose="030F0702030302020204" pitchFamily="66" charset="0"/>
              </a:rPr>
              <a:t>Grammar and Punctuation – </a:t>
            </a:r>
            <a:r>
              <a:rPr lang="en-GB" sz="2400" b="1" dirty="0" smtClean="0">
                <a:latin typeface="Comic Sans MS" panose="030F0702030302020204" pitchFamily="66" charset="0"/>
              </a:rPr>
              <a:t>today’s task…</a:t>
            </a:r>
            <a:endParaRPr lang="en-GB" sz="2400" b="1" dirty="0">
              <a:latin typeface="Comic Sans MS" panose="030F0702030302020204" pitchFamily="66" charset="0"/>
            </a:endParaRPr>
          </a:p>
        </p:txBody>
      </p:sp>
      <p:pic>
        <p:nvPicPr>
          <p:cNvPr id="2" name="Picture 1"/>
          <p:cNvPicPr>
            <a:picLocks noChangeAspect="1"/>
          </p:cNvPicPr>
          <p:nvPr/>
        </p:nvPicPr>
        <p:blipFill rotWithShape="1">
          <a:blip r:embed="rId2"/>
          <a:srcRect l="13099" t="24025" r="50775" b="11718"/>
          <a:stretch/>
        </p:blipFill>
        <p:spPr>
          <a:xfrm>
            <a:off x="634651" y="927278"/>
            <a:ext cx="5537916" cy="5537915"/>
          </a:xfrm>
          <a:prstGeom prst="rect">
            <a:avLst/>
          </a:prstGeom>
        </p:spPr>
      </p:pic>
      <p:sp>
        <p:nvSpPr>
          <p:cNvPr id="6" name="TextBox 5"/>
          <p:cNvSpPr txBox="1"/>
          <p:nvPr/>
        </p:nvSpPr>
        <p:spPr>
          <a:xfrm>
            <a:off x="6903076" y="1661375"/>
            <a:ext cx="4772089" cy="4154984"/>
          </a:xfrm>
          <a:prstGeom prst="rect">
            <a:avLst/>
          </a:prstGeom>
          <a:noFill/>
        </p:spPr>
        <p:txBody>
          <a:bodyPr wrap="square" rtlCol="0">
            <a:spAutoFit/>
          </a:bodyPr>
          <a:lstStyle/>
          <a:p>
            <a:r>
              <a:rPr lang="en-GB" sz="2400" dirty="0" smtClean="0">
                <a:latin typeface="Comic Sans MS" panose="030F0702030302020204" pitchFamily="66" charset="0"/>
              </a:rPr>
              <a:t>Consider carefully how commas are used… </a:t>
            </a:r>
          </a:p>
          <a:p>
            <a:endParaRPr lang="en-GB" sz="2400" dirty="0">
              <a:latin typeface="Comic Sans MS" panose="030F0702030302020204" pitchFamily="66" charset="0"/>
            </a:endParaRPr>
          </a:p>
          <a:p>
            <a:r>
              <a:rPr lang="en-GB" sz="2400" dirty="0" smtClean="0">
                <a:latin typeface="Comic Sans MS" panose="030F0702030302020204" pitchFamily="66" charset="0"/>
              </a:rPr>
              <a:t>They separate clauses and are used as parenthesis. </a:t>
            </a:r>
          </a:p>
          <a:p>
            <a:endParaRPr lang="en-GB" sz="2400" dirty="0">
              <a:latin typeface="Comic Sans MS" panose="030F0702030302020204" pitchFamily="66" charset="0"/>
            </a:endParaRPr>
          </a:p>
          <a:p>
            <a:r>
              <a:rPr lang="en-GB" sz="2400" dirty="0" smtClean="0">
                <a:latin typeface="Comic Sans MS" panose="030F0702030302020204" pitchFamily="66" charset="0"/>
              </a:rPr>
              <a:t>They separate items on a list. </a:t>
            </a:r>
          </a:p>
          <a:p>
            <a:endParaRPr lang="en-GB" sz="2400" dirty="0">
              <a:latin typeface="Comic Sans MS" panose="030F0702030302020204" pitchFamily="66" charset="0"/>
            </a:endParaRPr>
          </a:p>
          <a:p>
            <a:r>
              <a:rPr lang="en-GB" sz="2400" dirty="0" smtClean="0">
                <a:latin typeface="Comic Sans MS" panose="030F0702030302020204" pitchFamily="66" charset="0"/>
              </a:rPr>
              <a:t>To check, say the sentence aloud and pause where there is a comma- does it sounds right? </a:t>
            </a:r>
            <a:endParaRPr lang="en-GB" sz="2400" dirty="0">
              <a:latin typeface="Comic Sans MS" panose="030F0702030302020204" pitchFamily="66" charset="0"/>
            </a:endParaRPr>
          </a:p>
        </p:txBody>
      </p:sp>
    </p:spTree>
    <p:extLst>
      <p:ext uri="{BB962C8B-B14F-4D97-AF65-F5344CB8AC3E}">
        <p14:creationId xmlns:p14="http://schemas.microsoft.com/office/powerpoint/2010/main" val="30482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78" y="119891"/>
            <a:ext cx="8229600" cy="1143000"/>
          </a:xfrm>
        </p:spPr>
        <p:txBody>
          <a:bodyPr>
            <a:normAutofit/>
          </a:bodyPr>
          <a:lstStyle/>
          <a:p>
            <a:r>
              <a:rPr lang="en-GB" sz="4000" b="1" u="sng" dirty="0" smtClean="0">
                <a:solidFill>
                  <a:schemeClr val="tx1">
                    <a:lumMod val="75000"/>
                    <a:lumOff val="25000"/>
                  </a:schemeClr>
                </a:solidFill>
                <a:latin typeface="Comic Sans MS" panose="030F0702030302020204" pitchFamily="66" charset="0"/>
              </a:rPr>
              <a:t>Spelling: Explanation of the rule</a:t>
            </a:r>
            <a:endParaRPr lang="en-GB" sz="4000" b="1" u="sng" dirty="0">
              <a:solidFill>
                <a:schemeClr val="tx1">
                  <a:lumMod val="75000"/>
                  <a:lumOff val="25000"/>
                </a:schemeClr>
              </a:solidFill>
              <a:latin typeface="Comic Sans MS" panose="030F0702030302020204" pitchFamily="66" charset="0"/>
            </a:endParaRPr>
          </a:p>
        </p:txBody>
      </p:sp>
      <p:sp>
        <p:nvSpPr>
          <p:cNvPr id="3" name="Content Placeholder 2"/>
          <p:cNvSpPr>
            <a:spLocks noGrp="1"/>
          </p:cNvSpPr>
          <p:nvPr>
            <p:ph idx="1"/>
          </p:nvPr>
        </p:nvSpPr>
        <p:spPr>
          <a:xfrm>
            <a:off x="276304" y="1040670"/>
            <a:ext cx="11915695" cy="2437731"/>
          </a:xfrm>
        </p:spPr>
        <p:txBody>
          <a:bodyPr>
            <a:normAutofit/>
          </a:bodyPr>
          <a:lstStyle/>
          <a:p>
            <a:pPr marL="0" indent="0" algn="just">
              <a:buNone/>
            </a:pPr>
            <a:r>
              <a:rPr lang="en-GB" sz="3500" dirty="0">
                <a:solidFill>
                  <a:schemeClr val="tx1">
                    <a:lumMod val="75000"/>
                    <a:lumOff val="25000"/>
                  </a:schemeClr>
                </a:solidFill>
                <a:latin typeface="Comic Sans MS" panose="030F0702030302020204" pitchFamily="66" charset="0"/>
              </a:rPr>
              <a:t>The </a:t>
            </a:r>
            <a:r>
              <a:rPr lang="en-GB" sz="3500" b="1" dirty="0">
                <a:solidFill>
                  <a:schemeClr val="tx1">
                    <a:lumMod val="75000"/>
                    <a:lumOff val="25000"/>
                  </a:schemeClr>
                </a:solidFill>
                <a:latin typeface="Comic Sans MS" panose="030F0702030302020204" pitchFamily="66" charset="0"/>
              </a:rPr>
              <a:t>‘</a:t>
            </a:r>
            <a:r>
              <a:rPr lang="en-GB" sz="3500" b="1" dirty="0" err="1">
                <a:solidFill>
                  <a:schemeClr val="tx1">
                    <a:lumMod val="75000"/>
                    <a:lumOff val="25000"/>
                  </a:schemeClr>
                </a:solidFill>
                <a:latin typeface="Comic Sans MS" panose="030F0702030302020204" pitchFamily="66" charset="0"/>
              </a:rPr>
              <a:t>chu</a:t>
            </a:r>
            <a:r>
              <a:rPr lang="en-GB" sz="3500" b="1" dirty="0">
                <a:solidFill>
                  <a:schemeClr val="tx1">
                    <a:lumMod val="75000"/>
                    <a:lumOff val="25000"/>
                  </a:schemeClr>
                </a:solidFill>
                <a:latin typeface="Comic Sans MS" panose="030F0702030302020204" pitchFamily="66" charset="0"/>
              </a:rPr>
              <a:t>’ </a:t>
            </a:r>
            <a:r>
              <a:rPr lang="en-GB" sz="3500" dirty="0">
                <a:solidFill>
                  <a:schemeClr val="tx1">
                    <a:lumMod val="75000"/>
                    <a:lumOff val="25000"/>
                  </a:schemeClr>
                </a:solidFill>
                <a:latin typeface="Comic Sans MS" panose="030F0702030302020204" pitchFamily="66" charset="0"/>
              </a:rPr>
              <a:t>and </a:t>
            </a:r>
            <a:r>
              <a:rPr lang="en-GB" sz="3500" b="1" dirty="0">
                <a:solidFill>
                  <a:schemeClr val="tx1">
                    <a:lumMod val="75000"/>
                    <a:lumOff val="25000"/>
                  </a:schemeClr>
                </a:solidFill>
                <a:latin typeface="Comic Sans MS" panose="030F0702030302020204" pitchFamily="66" charset="0"/>
              </a:rPr>
              <a:t>‘</a:t>
            </a:r>
            <a:r>
              <a:rPr lang="en-GB" sz="3500" b="1" dirty="0" err="1">
                <a:solidFill>
                  <a:schemeClr val="tx1">
                    <a:lumMod val="75000"/>
                    <a:lumOff val="25000"/>
                  </a:schemeClr>
                </a:solidFill>
                <a:latin typeface="Comic Sans MS" panose="030F0702030302020204" pitchFamily="66" charset="0"/>
              </a:rPr>
              <a:t>zju</a:t>
            </a:r>
            <a:r>
              <a:rPr lang="en-GB" sz="3500" b="1" dirty="0">
                <a:solidFill>
                  <a:schemeClr val="tx1">
                    <a:lumMod val="75000"/>
                    <a:lumOff val="25000"/>
                  </a:schemeClr>
                </a:solidFill>
                <a:latin typeface="Comic Sans MS" panose="030F0702030302020204" pitchFamily="66" charset="0"/>
              </a:rPr>
              <a:t>’ </a:t>
            </a:r>
            <a:r>
              <a:rPr lang="en-GB" sz="3500" dirty="0">
                <a:solidFill>
                  <a:schemeClr val="tx1">
                    <a:lumMod val="75000"/>
                    <a:lumOff val="25000"/>
                  </a:schemeClr>
                </a:solidFill>
                <a:latin typeface="Comic Sans MS" panose="030F0702030302020204" pitchFamily="66" charset="0"/>
              </a:rPr>
              <a:t>sounds at the end of a word are usually spelt </a:t>
            </a:r>
            <a:r>
              <a:rPr lang="en-GB" sz="3500" b="1" dirty="0">
                <a:solidFill>
                  <a:schemeClr val="tx1">
                    <a:lumMod val="75000"/>
                    <a:lumOff val="25000"/>
                  </a:schemeClr>
                </a:solidFill>
                <a:latin typeface="Comic Sans MS" panose="030F0702030302020204" pitchFamily="66" charset="0"/>
              </a:rPr>
              <a:t>‘</a:t>
            </a:r>
            <a:r>
              <a:rPr lang="en-GB" sz="3500" b="1" dirty="0" err="1">
                <a:solidFill>
                  <a:schemeClr val="tx1">
                    <a:lumMod val="75000"/>
                    <a:lumOff val="25000"/>
                  </a:schemeClr>
                </a:solidFill>
                <a:latin typeface="Comic Sans MS" panose="030F0702030302020204" pitchFamily="66" charset="0"/>
              </a:rPr>
              <a:t>ture</a:t>
            </a:r>
            <a:r>
              <a:rPr lang="en-GB" sz="3500" b="1" dirty="0">
                <a:solidFill>
                  <a:schemeClr val="tx1">
                    <a:lumMod val="75000"/>
                    <a:lumOff val="25000"/>
                  </a:schemeClr>
                </a:solidFill>
                <a:latin typeface="Comic Sans MS" panose="030F0702030302020204" pitchFamily="66" charset="0"/>
              </a:rPr>
              <a:t>’ </a:t>
            </a:r>
            <a:r>
              <a:rPr lang="en-GB" sz="3500" dirty="0">
                <a:solidFill>
                  <a:schemeClr val="tx1">
                    <a:lumMod val="75000"/>
                    <a:lumOff val="25000"/>
                  </a:schemeClr>
                </a:solidFill>
                <a:latin typeface="Comic Sans MS" panose="030F0702030302020204" pitchFamily="66" charset="0"/>
              </a:rPr>
              <a:t>or </a:t>
            </a:r>
            <a:r>
              <a:rPr lang="en-GB" sz="3500" b="1" dirty="0">
                <a:solidFill>
                  <a:schemeClr val="tx1">
                    <a:lumMod val="75000"/>
                    <a:lumOff val="25000"/>
                  </a:schemeClr>
                </a:solidFill>
                <a:latin typeface="Comic Sans MS" panose="030F0702030302020204" pitchFamily="66" charset="0"/>
              </a:rPr>
              <a:t>‘sure’</a:t>
            </a:r>
            <a:r>
              <a:rPr lang="en-GB" sz="3500" dirty="0">
                <a:solidFill>
                  <a:schemeClr val="tx1">
                    <a:lumMod val="75000"/>
                    <a:lumOff val="25000"/>
                  </a:schemeClr>
                </a:solidFill>
                <a:latin typeface="Comic Sans MS" panose="030F0702030302020204" pitchFamily="66" charset="0"/>
              </a:rPr>
              <a:t>.</a:t>
            </a:r>
          </a:p>
          <a:p>
            <a:pPr marL="0" indent="0" algn="just">
              <a:buNone/>
            </a:pPr>
            <a:r>
              <a:rPr lang="en-GB" sz="3500" dirty="0">
                <a:solidFill>
                  <a:schemeClr val="tx1">
                    <a:lumMod val="75000"/>
                    <a:lumOff val="25000"/>
                  </a:schemeClr>
                </a:solidFill>
                <a:latin typeface="Comic Sans MS" panose="030F0702030302020204" pitchFamily="66" charset="0"/>
              </a:rPr>
              <a:t>To see which spelling you need, say the ending in a </a:t>
            </a:r>
            <a:r>
              <a:rPr lang="en-GB" sz="3500" b="1" u="sng" dirty="0">
                <a:solidFill>
                  <a:schemeClr val="tx1">
                    <a:lumMod val="75000"/>
                    <a:lumOff val="25000"/>
                  </a:schemeClr>
                </a:solidFill>
                <a:latin typeface="Comic Sans MS" panose="030F0702030302020204" pitchFamily="66" charset="0"/>
              </a:rPr>
              <a:t>POSH VOICE</a:t>
            </a:r>
            <a:r>
              <a:rPr lang="en-GB" sz="3500" dirty="0">
                <a:solidFill>
                  <a:schemeClr val="tx1">
                    <a:lumMod val="75000"/>
                    <a:lumOff val="25000"/>
                  </a:schemeClr>
                </a:solidFill>
                <a:latin typeface="Comic Sans MS" panose="030F0702030302020204" pitchFamily="66" charset="0"/>
              </a:rPr>
              <a:t>!</a:t>
            </a:r>
            <a:endParaRPr lang="en-GB" sz="3500" dirty="0">
              <a:latin typeface="Comic Sans MS" panose="030F0702030302020204" pitchFamily="66" charset="0"/>
            </a:endParaRPr>
          </a:p>
        </p:txBody>
      </p:sp>
      <p:grpSp>
        <p:nvGrpSpPr>
          <p:cNvPr id="5" name="Group 4"/>
          <p:cNvGrpSpPr/>
          <p:nvPr/>
        </p:nvGrpSpPr>
        <p:grpSpPr>
          <a:xfrm>
            <a:off x="1961490" y="3221386"/>
            <a:ext cx="8275068" cy="2021905"/>
            <a:chOff x="1935732" y="4071392"/>
            <a:chExt cx="8275068" cy="2021905"/>
          </a:xfrm>
        </p:grpSpPr>
        <p:sp>
          <p:nvSpPr>
            <p:cNvPr id="9" name="Rounded Rectangle 8"/>
            <p:cNvSpPr/>
            <p:nvPr/>
          </p:nvSpPr>
          <p:spPr>
            <a:xfrm>
              <a:off x="1965857" y="4106186"/>
              <a:ext cx="8219256" cy="85038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a:xfrm>
              <a:off x="1999017" y="4071392"/>
              <a:ext cx="818609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GB" dirty="0" err="1">
                  <a:solidFill>
                    <a:schemeClr val="tx1">
                      <a:lumMod val="75000"/>
                      <a:lumOff val="25000"/>
                    </a:schemeClr>
                  </a:solidFill>
                  <a:latin typeface="Comic Sans MS" panose="030F0702030302020204" pitchFamily="66" charset="0"/>
                </a:rPr>
                <a:t>adven</a:t>
              </a:r>
              <a:r>
                <a:rPr lang="en-GB" b="1" u="sng" dirty="0" err="1">
                  <a:solidFill>
                    <a:schemeClr val="tx1">
                      <a:lumMod val="75000"/>
                      <a:lumOff val="25000"/>
                    </a:schemeClr>
                  </a:solidFill>
                  <a:latin typeface="Comic Sans MS" panose="030F0702030302020204" pitchFamily="66" charset="0"/>
                </a:rPr>
                <a:t>chu</a:t>
              </a:r>
              <a:r>
                <a:rPr lang="en-GB" b="1" dirty="0">
                  <a:solidFill>
                    <a:schemeClr val="tx1">
                      <a:lumMod val="75000"/>
                      <a:lumOff val="25000"/>
                    </a:schemeClr>
                  </a:solidFill>
                  <a:latin typeface="Comic Sans MS" panose="030F0702030302020204" pitchFamily="66" charset="0"/>
                </a:rPr>
                <a:t>:  </a:t>
              </a:r>
              <a:r>
                <a:rPr lang="en-GB" dirty="0">
                  <a:solidFill>
                    <a:schemeClr val="tx1">
                      <a:lumMod val="75000"/>
                      <a:lumOff val="25000"/>
                    </a:schemeClr>
                  </a:solidFill>
                  <a:latin typeface="Comic Sans MS" panose="030F0702030302020204" pitchFamily="66" charset="0"/>
                </a:rPr>
                <a:t>Is it adven</a:t>
              </a:r>
              <a:r>
                <a:rPr lang="en-GB" b="1" u="sng" dirty="0">
                  <a:solidFill>
                    <a:schemeClr val="tx1">
                      <a:lumMod val="75000"/>
                      <a:lumOff val="25000"/>
                    </a:schemeClr>
                  </a:solidFill>
                  <a:latin typeface="Comic Sans MS" panose="030F0702030302020204" pitchFamily="66" charset="0"/>
                </a:rPr>
                <a:t>ture</a:t>
              </a:r>
              <a:r>
                <a:rPr lang="en-GB" b="1" dirty="0">
                  <a:solidFill>
                    <a:schemeClr val="tx1">
                      <a:lumMod val="75000"/>
                      <a:lumOff val="25000"/>
                    </a:schemeClr>
                  </a:solidFill>
                  <a:latin typeface="Comic Sans MS" panose="030F0702030302020204" pitchFamily="66" charset="0"/>
                </a:rPr>
                <a:t> </a:t>
              </a:r>
              <a:r>
                <a:rPr lang="en-GB" dirty="0">
                  <a:solidFill>
                    <a:schemeClr val="tx1">
                      <a:lumMod val="75000"/>
                      <a:lumOff val="25000"/>
                    </a:schemeClr>
                  </a:solidFill>
                  <a:latin typeface="Comic Sans MS" panose="030F0702030302020204" pitchFamily="66" charset="0"/>
                </a:rPr>
                <a:t>or </a:t>
              </a:r>
              <a:r>
                <a:rPr lang="en-GB" dirty="0" err="1">
                  <a:solidFill>
                    <a:schemeClr val="tx1">
                      <a:lumMod val="75000"/>
                      <a:lumOff val="25000"/>
                    </a:schemeClr>
                  </a:solidFill>
                  <a:latin typeface="Comic Sans MS" panose="030F0702030302020204" pitchFamily="66" charset="0"/>
                </a:rPr>
                <a:t>adven</a:t>
              </a:r>
              <a:r>
                <a:rPr lang="en-GB" b="1" u="sng" dirty="0" err="1">
                  <a:solidFill>
                    <a:schemeClr val="tx1">
                      <a:lumMod val="75000"/>
                      <a:lumOff val="25000"/>
                    </a:schemeClr>
                  </a:solidFill>
                  <a:latin typeface="Comic Sans MS" panose="030F0702030302020204" pitchFamily="66" charset="0"/>
                </a:rPr>
                <a:t>sure</a:t>
              </a:r>
              <a:r>
                <a:rPr lang="en-GB" b="1" dirty="0">
                  <a:solidFill>
                    <a:schemeClr val="tx1">
                      <a:lumMod val="75000"/>
                      <a:lumOff val="25000"/>
                    </a:schemeClr>
                  </a:solidFill>
                  <a:latin typeface="Comic Sans MS" panose="030F0702030302020204" pitchFamily="66" charset="0"/>
                </a:rPr>
                <a:t>?</a:t>
              </a:r>
              <a:endParaRPr lang="en-GB" b="1" dirty="0">
                <a:latin typeface="Comic Sans MS" panose="030F0702030302020204" pitchFamily="66" charset="0"/>
              </a:endParaRPr>
            </a:p>
          </p:txBody>
        </p:sp>
        <p:sp>
          <p:nvSpPr>
            <p:cNvPr id="14" name="Rounded Rectangle 13"/>
            <p:cNvSpPr/>
            <p:nvPr/>
          </p:nvSpPr>
          <p:spPr>
            <a:xfrm>
              <a:off x="1935732" y="5271556"/>
              <a:ext cx="8275068" cy="82174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1999017" y="5199547"/>
              <a:ext cx="818609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GB" dirty="0" err="1">
                  <a:solidFill>
                    <a:schemeClr val="tx1">
                      <a:lumMod val="75000"/>
                      <a:lumOff val="25000"/>
                    </a:schemeClr>
                  </a:solidFill>
                  <a:latin typeface="Comic Sans MS" panose="030F0702030302020204" pitchFamily="66" charset="0"/>
                </a:rPr>
                <a:t>trea</a:t>
              </a:r>
              <a:r>
                <a:rPr lang="en-GB" b="1" u="sng" dirty="0" err="1">
                  <a:solidFill>
                    <a:schemeClr val="tx1">
                      <a:lumMod val="75000"/>
                      <a:lumOff val="25000"/>
                    </a:schemeClr>
                  </a:solidFill>
                  <a:latin typeface="Comic Sans MS" panose="030F0702030302020204" pitchFamily="66" charset="0"/>
                </a:rPr>
                <a:t>zju</a:t>
              </a:r>
              <a:r>
                <a:rPr lang="en-GB" b="1" dirty="0">
                  <a:solidFill>
                    <a:schemeClr val="tx1">
                      <a:lumMod val="75000"/>
                      <a:lumOff val="25000"/>
                    </a:schemeClr>
                  </a:solidFill>
                  <a:latin typeface="Comic Sans MS" panose="030F0702030302020204" pitchFamily="66" charset="0"/>
                </a:rPr>
                <a:t>:  </a:t>
              </a:r>
              <a:r>
                <a:rPr lang="en-GB" dirty="0">
                  <a:solidFill>
                    <a:schemeClr val="tx1">
                      <a:lumMod val="75000"/>
                      <a:lumOff val="25000"/>
                    </a:schemeClr>
                  </a:solidFill>
                  <a:latin typeface="Comic Sans MS" panose="030F0702030302020204" pitchFamily="66" charset="0"/>
                </a:rPr>
                <a:t>Is it </a:t>
              </a:r>
              <a:r>
                <a:rPr lang="en-GB" dirty="0" err="1">
                  <a:solidFill>
                    <a:schemeClr val="tx1">
                      <a:lumMod val="75000"/>
                      <a:lumOff val="25000"/>
                    </a:schemeClr>
                  </a:solidFill>
                  <a:latin typeface="Comic Sans MS" panose="030F0702030302020204" pitchFamily="66" charset="0"/>
                </a:rPr>
                <a:t>trea</a:t>
              </a:r>
              <a:r>
                <a:rPr lang="en-GB" b="1" u="sng" dirty="0" err="1">
                  <a:solidFill>
                    <a:schemeClr val="tx1">
                      <a:lumMod val="75000"/>
                      <a:lumOff val="25000"/>
                    </a:schemeClr>
                  </a:solidFill>
                  <a:latin typeface="Comic Sans MS" panose="030F0702030302020204" pitchFamily="66" charset="0"/>
                </a:rPr>
                <a:t>ture</a:t>
              </a:r>
              <a:r>
                <a:rPr lang="en-GB" b="1" dirty="0">
                  <a:solidFill>
                    <a:schemeClr val="tx1">
                      <a:lumMod val="75000"/>
                      <a:lumOff val="25000"/>
                    </a:schemeClr>
                  </a:solidFill>
                  <a:latin typeface="Comic Sans MS" panose="030F0702030302020204" pitchFamily="66" charset="0"/>
                </a:rPr>
                <a:t> </a:t>
              </a:r>
              <a:r>
                <a:rPr lang="en-GB" dirty="0">
                  <a:solidFill>
                    <a:schemeClr val="tx1">
                      <a:lumMod val="75000"/>
                      <a:lumOff val="25000"/>
                    </a:schemeClr>
                  </a:solidFill>
                  <a:latin typeface="Comic Sans MS" panose="030F0702030302020204" pitchFamily="66" charset="0"/>
                </a:rPr>
                <a:t>or trea</a:t>
              </a:r>
              <a:r>
                <a:rPr lang="en-GB" b="1" u="sng" dirty="0">
                  <a:solidFill>
                    <a:schemeClr val="tx1">
                      <a:lumMod val="75000"/>
                      <a:lumOff val="25000"/>
                    </a:schemeClr>
                  </a:solidFill>
                  <a:latin typeface="Comic Sans MS" panose="030F0702030302020204" pitchFamily="66" charset="0"/>
                </a:rPr>
                <a:t>sure</a:t>
              </a:r>
              <a:r>
                <a:rPr lang="en-GB" b="1" dirty="0">
                  <a:solidFill>
                    <a:schemeClr val="tx1">
                      <a:lumMod val="75000"/>
                      <a:lumOff val="25000"/>
                    </a:schemeClr>
                  </a:solidFill>
                  <a:latin typeface="Comic Sans MS" panose="030F0702030302020204" pitchFamily="66" charset="0"/>
                </a:rPr>
                <a:t>?</a:t>
              </a:r>
              <a:endParaRPr lang="en-GB" b="1" dirty="0">
                <a:latin typeface="Comic Sans MS" panose="030F0702030302020204" pitchFamily="66" charset="0"/>
              </a:endParaRPr>
            </a:p>
          </p:txBody>
        </p:sp>
      </p:grpSp>
      <p:sp>
        <p:nvSpPr>
          <p:cNvPr id="6" name="TextBox 5"/>
          <p:cNvSpPr txBox="1"/>
          <p:nvPr/>
        </p:nvSpPr>
        <p:spPr>
          <a:xfrm>
            <a:off x="92772" y="5259147"/>
            <a:ext cx="12012504" cy="1569660"/>
          </a:xfrm>
          <a:prstGeom prst="rect">
            <a:avLst/>
          </a:prstGeom>
          <a:noFill/>
        </p:spPr>
        <p:txBody>
          <a:bodyPr wrap="square" rtlCol="0">
            <a:spAutoFit/>
          </a:bodyPr>
          <a:lstStyle/>
          <a:p>
            <a:r>
              <a:rPr lang="en-GB" sz="3200" dirty="0" smtClean="0">
                <a:latin typeface="Comic Sans MS" panose="030F0702030302020204" pitchFamily="66" charset="0"/>
              </a:rPr>
              <a:t>Write a list of words which follow this rule, check their spelling by saying the ending in a posh voice- they should still sound right.</a:t>
            </a:r>
            <a:endParaRPr lang="en-GB" sz="3200" dirty="0">
              <a:latin typeface="Comic Sans MS" panose="030F0702030302020204" pitchFamily="66" charset="0"/>
            </a:endParaRPr>
          </a:p>
        </p:txBody>
      </p:sp>
    </p:spTree>
    <p:extLst>
      <p:ext uri="{BB962C8B-B14F-4D97-AF65-F5344CB8AC3E}">
        <p14:creationId xmlns:p14="http://schemas.microsoft.com/office/powerpoint/2010/main" val="426039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001" t="27595" r="33028" b="11342"/>
          <a:stretch/>
        </p:blipFill>
        <p:spPr>
          <a:xfrm>
            <a:off x="940156" y="154545"/>
            <a:ext cx="9992025" cy="6600423"/>
          </a:xfrm>
          <a:prstGeom prst="rect">
            <a:avLst/>
          </a:prstGeom>
        </p:spPr>
      </p:pic>
    </p:spTree>
    <p:extLst>
      <p:ext uri="{BB962C8B-B14F-4D97-AF65-F5344CB8AC3E}">
        <p14:creationId xmlns:p14="http://schemas.microsoft.com/office/powerpoint/2010/main" val="288206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1455" cy="1143000"/>
          </a:xfrm>
        </p:spPr>
        <p:txBody>
          <a:bodyPr>
            <a:noAutofit/>
          </a:bodyPr>
          <a:lstStyle/>
          <a:p>
            <a:r>
              <a:rPr lang="en-GB" sz="2000" b="1" u="sng" dirty="0" smtClean="0">
                <a:solidFill>
                  <a:schemeClr val="tx1">
                    <a:lumMod val="75000"/>
                    <a:lumOff val="25000"/>
                  </a:schemeClr>
                </a:solidFill>
                <a:latin typeface="Comic Sans MS" panose="030F0702030302020204" pitchFamily="66" charset="0"/>
              </a:rPr>
              <a:t>Science</a:t>
            </a:r>
            <a:br>
              <a:rPr lang="en-GB" sz="2000" b="1" u="sng" dirty="0" smtClean="0">
                <a:solidFill>
                  <a:schemeClr val="tx1">
                    <a:lumMod val="75000"/>
                    <a:lumOff val="25000"/>
                  </a:schemeClr>
                </a:solidFill>
                <a:latin typeface="Comic Sans MS" panose="030F0702030302020204" pitchFamily="66" charset="0"/>
              </a:rPr>
            </a:br>
            <a:r>
              <a:rPr lang="en-GB" sz="2000" b="1" u="sng" dirty="0">
                <a:solidFill>
                  <a:schemeClr val="tx1">
                    <a:lumMod val="75000"/>
                    <a:lumOff val="25000"/>
                  </a:schemeClr>
                </a:solidFill>
                <a:latin typeface="Comic Sans MS" panose="030F0702030302020204" pitchFamily="66" charset="0"/>
              </a:rPr>
              <a:t/>
            </a:r>
            <a:br>
              <a:rPr lang="en-GB" sz="2000" b="1" u="sng" dirty="0">
                <a:solidFill>
                  <a:schemeClr val="tx1">
                    <a:lumMod val="75000"/>
                    <a:lumOff val="25000"/>
                  </a:schemeClr>
                </a:solidFill>
                <a:latin typeface="Comic Sans MS" panose="030F0702030302020204" pitchFamily="66" charset="0"/>
              </a:rPr>
            </a:br>
            <a:r>
              <a:rPr lang="en-GB" sz="2000" b="1" u="sng" dirty="0" smtClean="0">
                <a:solidFill>
                  <a:schemeClr val="tx1">
                    <a:lumMod val="75000"/>
                    <a:lumOff val="25000"/>
                  </a:schemeClr>
                </a:solidFill>
                <a:latin typeface="Comic Sans MS" panose="030F0702030302020204" pitchFamily="66" charset="0"/>
              </a:rPr>
              <a:t>L.O: To investigate dissolving. </a:t>
            </a:r>
            <a:endParaRPr lang="en-GB" sz="2000" b="1" u="sng" dirty="0">
              <a:solidFill>
                <a:schemeClr val="tx1">
                  <a:lumMod val="75000"/>
                  <a:lumOff val="25000"/>
                </a:schemeClr>
              </a:solidFill>
              <a:latin typeface="Comic Sans MS" panose="030F0702030302020204" pitchFamily="66" charset="0"/>
            </a:endParaRPr>
          </a:p>
        </p:txBody>
      </p:sp>
      <p:sp>
        <p:nvSpPr>
          <p:cNvPr id="7" name="TextBox 6"/>
          <p:cNvSpPr txBox="1"/>
          <p:nvPr/>
        </p:nvSpPr>
        <p:spPr>
          <a:xfrm>
            <a:off x="91608" y="1143000"/>
            <a:ext cx="11861855" cy="5632311"/>
          </a:xfrm>
          <a:prstGeom prst="rect">
            <a:avLst/>
          </a:prstGeom>
          <a:noFill/>
        </p:spPr>
        <p:txBody>
          <a:bodyPr wrap="square" rtlCol="0">
            <a:spAutoFit/>
          </a:bodyPr>
          <a:lstStyle/>
          <a:p>
            <a:r>
              <a:rPr lang="en-GB" sz="2400" b="1" dirty="0" smtClean="0">
                <a:latin typeface="Comic Sans MS" panose="030F0702030302020204" pitchFamily="66" charset="0"/>
              </a:rPr>
              <a:t>Copy the beginning of the experiment into your book and fill any of the missing information.</a:t>
            </a:r>
          </a:p>
          <a:p>
            <a:endParaRPr lang="en-GB" sz="2400" dirty="0">
              <a:latin typeface="Comic Sans MS" panose="030F0702030302020204" pitchFamily="66" charset="0"/>
            </a:endParaRPr>
          </a:p>
          <a:p>
            <a:r>
              <a:rPr lang="en-GB" sz="2400" u="sng" dirty="0" smtClean="0">
                <a:latin typeface="Comic Sans MS" panose="030F0702030302020204" pitchFamily="66" charset="0"/>
              </a:rPr>
              <a:t>Aim</a:t>
            </a:r>
            <a:r>
              <a:rPr lang="en-GB" sz="2400" dirty="0" smtClean="0">
                <a:latin typeface="Comic Sans MS" panose="030F0702030302020204" pitchFamily="66" charset="0"/>
              </a:rPr>
              <a:t>: To find out if the temperature of water has an effect on how quickly sugar or salt dissolves.  </a:t>
            </a:r>
          </a:p>
          <a:p>
            <a:endParaRPr lang="en-GB" sz="2400" dirty="0">
              <a:latin typeface="Comic Sans MS" panose="030F0702030302020204" pitchFamily="66" charset="0"/>
            </a:endParaRPr>
          </a:p>
          <a:p>
            <a:r>
              <a:rPr lang="en-GB" sz="2400" u="sng" dirty="0" smtClean="0">
                <a:latin typeface="Comic Sans MS" panose="030F0702030302020204" pitchFamily="66" charset="0"/>
              </a:rPr>
              <a:t>Equipment list</a:t>
            </a:r>
            <a:r>
              <a:rPr lang="en-GB" sz="2400" dirty="0" smtClean="0">
                <a:latin typeface="Comic Sans MS" panose="030F0702030302020204" pitchFamily="66" charset="0"/>
              </a:rPr>
              <a:t>: </a:t>
            </a:r>
          </a:p>
          <a:p>
            <a:pPr marL="342900" indent="-342900">
              <a:buFont typeface="Arial" panose="020B0604020202020204" pitchFamily="34" charset="0"/>
              <a:buChar char="•"/>
            </a:pPr>
            <a:r>
              <a:rPr lang="en-GB" sz="2400" dirty="0" smtClean="0">
                <a:latin typeface="Comic Sans MS" panose="030F0702030302020204" pitchFamily="66" charset="0"/>
              </a:rPr>
              <a:t>Water (you need to specify the amount)</a:t>
            </a:r>
          </a:p>
          <a:p>
            <a:pPr marL="342900" indent="-342900">
              <a:buFont typeface="Arial" panose="020B0604020202020204" pitchFamily="34" charset="0"/>
              <a:buChar char="•"/>
            </a:pPr>
            <a:r>
              <a:rPr lang="en-GB" sz="2400" dirty="0" smtClean="0">
                <a:latin typeface="Comic Sans MS" panose="030F0702030302020204" pitchFamily="66" charset="0"/>
              </a:rPr>
              <a:t>Sugar or salt (1tsp for each temperature)</a:t>
            </a:r>
          </a:p>
          <a:p>
            <a:pPr marL="342900" indent="-342900">
              <a:buFont typeface="Arial" panose="020B0604020202020204" pitchFamily="34" charset="0"/>
              <a:buChar char="•"/>
            </a:pPr>
            <a:r>
              <a:rPr lang="en-GB" sz="2400" dirty="0" smtClean="0">
                <a:latin typeface="Comic Sans MS" panose="030F0702030302020204" pitchFamily="66" charset="0"/>
              </a:rPr>
              <a:t>Thermometer (if you have one available, don’t worry if not)</a:t>
            </a:r>
          </a:p>
          <a:p>
            <a:pPr marL="342900" indent="-342900">
              <a:buFont typeface="Arial" panose="020B0604020202020204" pitchFamily="34" charset="0"/>
              <a:buChar char="•"/>
            </a:pPr>
            <a:r>
              <a:rPr lang="en-GB" sz="2400" dirty="0" smtClean="0">
                <a:latin typeface="Comic Sans MS" panose="030F0702030302020204" pitchFamily="66" charset="0"/>
              </a:rPr>
              <a:t>Spoon</a:t>
            </a:r>
          </a:p>
          <a:p>
            <a:pPr marL="342900" indent="-342900">
              <a:buFont typeface="Arial" panose="020B0604020202020204" pitchFamily="34" charset="0"/>
              <a:buChar char="•"/>
            </a:pPr>
            <a:r>
              <a:rPr lang="en-GB" sz="2400" dirty="0" smtClean="0">
                <a:latin typeface="Comic Sans MS" panose="030F0702030302020204" pitchFamily="66" charset="0"/>
              </a:rPr>
              <a:t>Timer</a:t>
            </a:r>
          </a:p>
          <a:p>
            <a:pPr marL="342900" indent="-342900">
              <a:buFont typeface="Arial" panose="020B0604020202020204" pitchFamily="34" charset="0"/>
              <a:buChar char="•"/>
            </a:pPr>
            <a:endParaRPr lang="en-GB" sz="2400" dirty="0">
              <a:latin typeface="Comic Sans MS" panose="030F0702030302020204" pitchFamily="66" charset="0"/>
            </a:endParaRPr>
          </a:p>
          <a:p>
            <a:r>
              <a:rPr lang="en-GB" sz="2400" u="sng" dirty="0" smtClean="0">
                <a:latin typeface="Comic Sans MS" panose="030F0702030302020204" pitchFamily="66" charset="0"/>
              </a:rPr>
              <a:t>Prediction</a:t>
            </a:r>
            <a:r>
              <a:rPr lang="en-GB" sz="2400" dirty="0" smtClean="0">
                <a:latin typeface="Comic Sans MS" panose="030F0702030302020204" pitchFamily="66" charset="0"/>
              </a:rPr>
              <a:t>: </a:t>
            </a:r>
            <a:r>
              <a:rPr lang="en-GB" sz="2400" b="1" dirty="0" smtClean="0">
                <a:latin typeface="Comic Sans MS" panose="030F0702030302020204" pitchFamily="66" charset="0"/>
              </a:rPr>
              <a:t>What do you think will happen and why? Give detail using what you already know. Try to use scientific language. </a:t>
            </a:r>
            <a:endParaRPr lang="en-GB" sz="2400" b="1" dirty="0">
              <a:latin typeface="Comic Sans MS" panose="030F0702030302020204" pitchFamily="66" charset="0"/>
            </a:endParaRPr>
          </a:p>
        </p:txBody>
      </p:sp>
      <p:sp>
        <p:nvSpPr>
          <p:cNvPr id="8" name="TextBox 7"/>
          <p:cNvSpPr txBox="1"/>
          <p:nvPr/>
        </p:nvSpPr>
        <p:spPr>
          <a:xfrm>
            <a:off x="5247862" y="248794"/>
            <a:ext cx="6480313" cy="858857"/>
          </a:xfrm>
          <a:prstGeom prst="bevel">
            <a:avLst/>
          </a:prstGeom>
          <a:noFill/>
          <a:ln>
            <a:solidFill>
              <a:schemeClr val="tx1"/>
            </a:solidFill>
          </a:ln>
        </p:spPr>
        <p:txBody>
          <a:bodyPr wrap="square" rtlCol="0">
            <a:spAutoFit/>
          </a:bodyPr>
          <a:lstStyle/>
          <a:p>
            <a:r>
              <a:rPr lang="en-GB" b="1" dirty="0" smtClean="0">
                <a:latin typeface="Comic Sans MS" panose="030F0702030302020204" pitchFamily="66" charset="0"/>
              </a:rPr>
              <a:t>For this entire investigation the word disappear is BANNED! It is not magic, nothing will disappear! </a:t>
            </a:r>
            <a:endParaRPr lang="en-GB" b="1" dirty="0">
              <a:latin typeface="Comic Sans MS" panose="030F0702030302020204" pitchFamily="66" charset="0"/>
            </a:endParaRPr>
          </a:p>
        </p:txBody>
      </p:sp>
      <p:pic>
        <p:nvPicPr>
          <p:cNvPr id="1026" name="Picture 2" descr="Image result for magic wand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03090" y="548942"/>
            <a:ext cx="1050373" cy="11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5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1455" cy="1143000"/>
          </a:xfrm>
        </p:spPr>
        <p:txBody>
          <a:bodyPr>
            <a:noAutofit/>
          </a:bodyPr>
          <a:lstStyle/>
          <a:p>
            <a:r>
              <a:rPr lang="en-GB" sz="2000" b="1" u="sng" dirty="0" smtClean="0">
                <a:solidFill>
                  <a:schemeClr val="tx1">
                    <a:lumMod val="75000"/>
                    <a:lumOff val="25000"/>
                  </a:schemeClr>
                </a:solidFill>
                <a:latin typeface="Comic Sans MS" panose="030F0702030302020204" pitchFamily="66" charset="0"/>
              </a:rPr>
              <a:t>Science</a:t>
            </a:r>
            <a:br>
              <a:rPr lang="en-GB" sz="2000" b="1" u="sng" dirty="0" smtClean="0">
                <a:solidFill>
                  <a:schemeClr val="tx1">
                    <a:lumMod val="75000"/>
                    <a:lumOff val="25000"/>
                  </a:schemeClr>
                </a:solidFill>
                <a:latin typeface="Comic Sans MS" panose="030F0702030302020204" pitchFamily="66" charset="0"/>
              </a:rPr>
            </a:br>
            <a:r>
              <a:rPr lang="en-GB" sz="2000" b="1" u="sng" dirty="0">
                <a:solidFill>
                  <a:schemeClr val="tx1">
                    <a:lumMod val="75000"/>
                    <a:lumOff val="25000"/>
                  </a:schemeClr>
                </a:solidFill>
                <a:latin typeface="Comic Sans MS" panose="030F0702030302020204" pitchFamily="66" charset="0"/>
              </a:rPr>
              <a:t/>
            </a:r>
            <a:br>
              <a:rPr lang="en-GB" sz="2000" b="1" u="sng" dirty="0">
                <a:solidFill>
                  <a:schemeClr val="tx1">
                    <a:lumMod val="75000"/>
                    <a:lumOff val="25000"/>
                  </a:schemeClr>
                </a:solidFill>
                <a:latin typeface="Comic Sans MS" panose="030F0702030302020204" pitchFamily="66" charset="0"/>
              </a:rPr>
            </a:br>
            <a:r>
              <a:rPr lang="en-GB" sz="2000" b="1" u="sng" dirty="0" smtClean="0">
                <a:solidFill>
                  <a:schemeClr val="tx1">
                    <a:lumMod val="75000"/>
                    <a:lumOff val="25000"/>
                  </a:schemeClr>
                </a:solidFill>
                <a:latin typeface="Comic Sans MS" panose="030F0702030302020204" pitchFamily="66" charset="0"/>
              </a:rPr>
              <a:t>L.O: To investigate dissolving. </a:t>
            </a:r>
            <a:endParaRPr lang="en-GB" sz="2000" b="1" u="sng" dirty="0">
              <a:solidFill>
                <a:schemeClr val="tx1">
                  <a:lumMod val="75000"/>
                  <a:lumOff val="25000"/>
                </a:schemeClr>
              </a:solidFill>
              <a:latin typeface="Comic Sans MS" panose="030F0702030302020204" pitchFamily="66" charset="0"/>
            </a:endParaRPr>
          </a:p>
        </p:txBody>
      </p:sp>
      <p:sp>
        <p:nvSpPr>
          <p:cNvPr id="7" name="TextBox 6"/>
          <p:cNvSpPr txBox="1"/>
          <p:nvPr/>
        </p:nvSpPr>
        <p:spPr>
          <a:xfrm>
            <a:off x="91608" y="1143000"/>
            <a:ext cx="11861855" cy="4524315"/>
          </a:xfrm>
          <a:prstGeom prst="rect">
            <a:avLst/>
          </a:prstGeom>
          <a:noFill/>
        </p:spPr>
        <p:txBody>
          <a:bodyPr wrap="square" rtlCol="0">
            <a:spAutoFit/>
          </a:bodyPr>
          <a:lstStyle/>
          <a:p>
            <a:r>
              <a:rPr lang="en-GB" sz="2400" u="sng" dirty="0" smtClean="0">
                <a:latin typeface="Comic Sans MS" panose="030F0702030302020204" pitchFamily="66" charset="0"/>
              </a:rPr>
              <a:t>Fair test: </a:t>
            </a:r>
          </a:p>
          <a:p>
            <a:r>
              <a:rPr lang="en-GB" sz="2400" b="1" dirty="0" smtClean="0">
                <a:latin typeface="Comic Sans MS" panose="030F0702030302020204" pitchFamily="66" charset="0"/>
              </a:rPr>
              <a:t>Which variable are you changing? Which are you keeping the same? </a:t>
            </a:r>
          </a:p>
          <a:p>
            <a:endParaRPr lang="en-GB" sz="2400" b="1" dirty="0">
              <a:latin typeface="Comic Sans MS" panose="030F0702030302020204" pitchFamily="66" charset="0"/>
            </a:endParaRPr>
          </a:p>
          <a:p>
            <a:r>
              <a:rPr lang="en-GB" sz="2400" u="sng" dirty="0" smtClean="0">
                <a:latin typeface="Comic Sans MS" panose="030F0702030302020204" pitchFamily="66" charset="0"/>
              </a:rPr>
              <a:t>Method: </a:t>
            </a:r>
          </a:p>
          <a:p>
            <a:pPr marL="457200" indent="-457200">
              <a:buAutoNum type="arabicPeriod"/>
            </a:pPr>
            <a:r>
              <a:rPr lang="en-GB" sz="2400" dirty="0" smtClean="0">
                <a:latin typeface="Comic Sans MS" panose="030F0702030302020204" pitchFamily="66" charset="0"/>
              </a:rPr>
              <a:t>Measure out ……… of cold water. </a:t>
            </a:r>
          </a:p>
          <a:p>
            <a:pPr marL="457200" indent="-457200">
              <a:buAutoNum type="arabicPeriod"/>
            </a:pPr>
            <a:r>
              <a:rPr lang="en-GB" sz="2400" dirty="0" smtClean="0">
                <a:latin typeface="Comic Sans MS" panose="030F0702030302020204" pitchFamily="66" charset="0"/>
              </a:rPr>
              <a:t>Measure the temperature of water (if possible) and write this down. </a:t>
            </a:r>
          </a:p>
          <a:p>
            <a:pPr marL="457200" indent="-457200">
              <a:buAutoNum type="arabicPeriod"/>
            </a:pPr>
            <a:r>
              <a:rPr lang="en-GB" sz="2400" dirty="0" smtClean="0">
                <a:latin typeface="Comic Sans MS" panose="030F0702030302020204" pitchFamily="66" charset="0"/>
              </a:rPr>
              <a:t>Put in 1 tsp of sugar/salt. </a:t>
            </a:r>
          </a:p>
          <a:p>
            <a:pPr marL="457200" indent="-457200">
              <a:buAutoNum type="arabicPeriod"/>
            </a:pPr>
            <a:r>
              <a:rPr lang="en-GB" sz="2400" dirty="0" smtClean="0">
                <a:latin typeface="Comic Sans MS" panose="030F0702030302020204" pitchFamily="66" charset="0"/>
              </a:rPr>
              <a:t>Stir until all of the sugar/salt is dissolved. Time how long this takes and record the time. If the sugar/salt does not dissolve after 1 minute then stop and record the time. </a:t>
            </a:r>
          </a:p>
          <a:p>
            <a:pPr marL="457200" indent="-457200">
              <a:buAutoNum type="arabicPeriod"/>
            </a:pPr>
            <a:r>
              <a:rPr lang="en-GB" sz="2400" dirty="0" smtClean="0">
                <a:latin typeface="Comic Sans MS" panose="030F0702030302020204" pitchFamily="66" charset="0"/>
              </a:rPr>
              <a:t>Repeat this for warm water and for hot water making sure you stir at the same speed for each. (Make sure you are supervised with the hot water.)</a:t>
            </a:r>
          </a:p>
        </p:txBody>
      </p:sp>
      <p:sp>
        <p:nvSpPr>
          <p:cNvPr id="8" name="TextBox 7"/>
          <p:cNvSpPr txBox="1"/>
          <p:nvPr/>
        </p:nvSpPr>
        <p:spPr>
          <a:xfrm>
            <a:off x="5247862" y="248794"/>
            <a:ext cx="6480313" cy="858857"/>
          </a:xfrm>
          <a:prstGeom prst="bevel">
            <a:avLst/>
          </a:prstGeom>
          <a:noFill/>
          <a:ln>
            <a:solidFill>
              <a:schemeClr val="tx1"/>
            </a:solidFill>
          </a:ln>
        </p:spPr>
        <p:txBody>
          <a:bodyPr wrap="square" rtlCol="0">
            <a:spAutoFit/>
          </a:bodyPr>
          <a:lstStyle/>
          <a:p>
            <a:r>
              <a:rPr lang="en-GB" b="1" dirty="0" smtClean="0">
                <a:latin typeface="Comic Sans MS" panose="030F0702030302020204" pitchFamily="66" charset="0"/>
              </a:rPr>
              <a:t>For this entire investigation the word disappear is BANNED! It is not magic, nothing will disappear! </a:t>
            </a:r>
            <a:endParaRPr lang="en-GB" b="1" dirty="0">
              <a:latin typeface="Comic Sans MS" panose="030F0702030302020204" pitchFamily="66" charset="0"/>
            </a:endParaRPr>
          </a:p>
        </p:txBody>
      </p:sp>
      <p:pic>
        <p:nvPicPr>
          <p:cNvPr id="1026" name="Picture 2" descr="Image result for magic wand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03090" y="548942"/>
            <a:ext cx="1050373" cy="11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8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1455" cy="1143000"/>
          </a:xfrm>
        </p:spPr>
        <p:txBody>
          <a:bodyPr>
            <a:noAutofit/>
          </a:bodyPr>
          <a:lstStyle/>
          <a:p>
            <a:r>
              <a:rPr lang="en-GB" sz="2000" b="1" u="sng" dirty="0" smtClean="0">
                <a:solidFill>
                  <a:schemeClr val="tx1">
                    <a:lumMod val="75000"/>
                    <a:lumOff val="25000"/>
                  </a:schemeClr>
                </a:solidFill>
                <a:latin typeface="Comic Sans MS" panose="030F0702030302020204" pitchFamily="66" charset="0"/>
              </a:rPr>
              <a:t>Science</a:t>
            </a:r>
            <a:br>
              <a:rPr lang="en-GB" sz="2000" b="1" u="sng" dirty="0" smtClean="0">
                <a:solidFill>
                  <a:schemeClr val="tx1">
                    <a:lumMod val="75000"/>
                    <a:lumOff val="25000"/>
                  </a:schemeClr>
                </a:solidFill>
                <a:latin typeface="Comic Sans MS" panose="030F0702030302020204" pitchFamily="66" charset="0"/>
              </a:rPr>
            </a:br>
            <a:r>
              <a:rPr lang="en-GB" sz="2000" b="1" u="sng" dirty="0">
                <a:solidFill>
                  <a:schemeClr val="tx1">
                    <a:lumMod val="75000"/>
                    <a:lumOff val="25000"/>
                  </a:schemeClr>
                </a:solidFill>
                <a:latin typeface="Comic Sans MS" panose="030F0702030302020204" pitchFamily="66" charset="0"/>
              </a:rPr>
              <a:t/>
            </a:r>
            <a:br>
              <a:rPr lang="en-GB" sz="2000" b="1" u="sng" dirty="0">
                <a:solidFill>
                  <a:schemeClr val="tx1">
                    <a:lumMod val="75000"/>
                    <a:lumOff val="25000"/>
                  </a:schemeClr>
                </a:solidFill>
                <a:latin typeface="Comic Sans MS" panose="030F0702030302020204" pitchFamily="66" charset="0"/>
              </a:rPr>
            </a:br>
            <a:r>
              <a:rPr lang="en-GB" sz="2000" b="1" u="sng" dirty="0" smtClean="0">
                <a:solidFill>
                  <a:schemeClr val="tx1">
                    <a:lumMod val="75000"/>
                    <a:lumOff val="25000"/>
                  </a:schemeClr>
                </a:solidFill>
                <a:latin typeface="Comic Sans MS" panose="030F0702030302020204" pitchFamily="66" charset="0"/>
              </a:rPr>
              <a:t>L.O: To investigate dissolving. </a:t>
            </a:r>
            <a:endParaRPr lang="en-GB" sz="2000" b="1" u="sng" dirty="0">
              <a:solidFill>
                <a:schemeClr val="tx1">
                  <a:lumMod val="75000"/>
                  <a:lumOff val="25000"/>
                </a:schemeClr>
              </a:solidFill>
              <a:latin typeface="Comic Sans MS" panose="030F0702030302020204" pitchFamily="66" charset="0"/>
            </a:endParaRPr>
          </a:p>
        </p:txBody>
      </p:sp>
      <p:sp>
        <p:nvSpPr>
          <p:cNvPr id="7" name="TextBox 6"/>
          <p:cNvSpPr txBox="1"/>
          <p:nvPr/>
        </p:nvSpPr>
        <p:spPr>
          <a:xfrm>
            <a:off x="91608" y="1143000"/>
            <a:ext cx="11861855" cy="6370975"/>
          </a:xfrm>
          <a:prstGeom prst="rect">
            <a:avLst/>
          </a:prstGeom>
          <a:noFill/>
        </p:spPr>
        <p:txBody>
          <a:bodyPr wrap="square" rtlCol="0">
            <a:spAutoFit/>
          </a:bodyPr>
          <a:lstStyle/>
          <a:p>
            <a:r>
              <a:rPr lang="en-GB" sz="2400" u="sng" dirty="0" smtClean="0">
                <a:latin typeface="Comic Sans MS" panose="030F0702030302020204" pitchFamily="66" charset="0"/>
              </a:rPr>
              <a:t>Results: </a:t>
            </a:r>
          </a:p>
          <a:p>
            <a:endParaRPr lang="en-GB" sz="2400" u="sng" dirty="0">
              <a:latin typeface="Comic Sans MS" panose="030F0702030302020204" pitchFamily="66" charset="0"/>
            </a:endParaRPr>
          </a:p>
          <a:p>
            <a:endParaRPr lang="en-GB" sz="2400" u="sng" dirty="0" smtClean="0">
              <a:latin typeface="Comic Sans MS" panose="030F0702030302020204" pitchFamily="66" charset="0"/>
            </a:endParaRPr>
          </a:p>
          <a:p>
            <a:endParaRPr lang="en-GB" sz="2400" u="sng" dirty="0">
              <a:latin typeface="Comic Sans MS" panose="030F0702030302020204" pitchFamily="66" charset="0"/>
            </a:endParaRPr>
          </a:p>
          <a:p>
            <a:endParaRPr lang="en-GB" sz="2400" u="sng" dirty="0" smtClean="0">
              <a:latin typeface="Comic Sans MS" panose="030F0702030302020204" pitchFamily="66" charset="0"/>
            </a:endParaRPr>
          </a:p>
          <a:p>
            <a:endParaRPr lang="en-GB" sz="2400" u="sng" dirty="0">
              <a:latin typeface="Comic Sans MS" panose="030F0702030302020204" pitchFamily="66" charset="0"/>
            </a:endParaRPr>
          </a:p>
          <a:p>
            <a:endParaRPr lang="en-GB" sz="2400" u="sng" dirty="0" smtClean="0">
              <a:latin typeface="Comic Sans MS" panose="030F0702030302020204" pitchFamily="66" charset="0"/>
            </a:endParaRPr>
          </a:p>
          <a:p>
            <a:endParaRPr lang="en-GB" sz="2400" u="sng" dirty="0">
              <a:latin typeface="Comic Sans MS" panose="030F0702030302020204" pitchFamily="66" charset="0"/>
            </a:endParaRPr>
          </a:p>
          <a:p>
            <a:r>
              <a:rPr lang="en-GB" sz="2400" u="sng" dirty="0" smtClean="0">
                <a:latin typeface="Comic Sans MS" panose="030F0702030302020204" pitchFamily="66" charset="0"/>
              </a:rPr>
              <a:t>Conclusion: </a:t>
            </a:r>
            <a:endParaRPr lang="en-GB" sz="2400" u="sng" dirty="0">
              <a:latin typeface="Comic Sans MS" panose="030F0702030302020204" pitchFamily="66" charset="0"/>
            </a:endParaRPr>
          </a:p>
          <a:p>
            <a:r>
              <a:rPr lang="en-GB" sz="2400" b="1" dirty="0" smtClean="0">
                <a:latin typeface="Comic Sans MS" panose="030F0702030302020204" pitchFamily="66" charset="0"/>
              </a:rPr>
              <a:t>What do your results show? Why do you think this is? Was your prediction correct?</a:t>
            </a:r>
          </a:p>
          <a:p>
            <a:endParaRPr lang="en-GB" sz="2400" b="1" dirty="0">
              <a:latin typeface="Comic Sans MS" panose="030F0702030302020204" pitchFamily="66" charset="0"/>
            </a:endParaRPr>
          </a:p>
          <a:p>
            <a:r>
              <a:rPr lang="en-GB" sz="2400" u="sng" dirty="0" smtClean="0">
                <a:latin typeface="Comic Sans MS" panose="030F0702030302020204" pitchFamily="66" charset="0"/>
              </a:rPr>
              <a:t>Evaluation:</a:t>
            </a:r>
          </a:p>
          <a:p>
            <a:r>
              <a:rPr lang="en-GB" sz="2400" b="1" dirty="0" smtClean="0">
                <a:latin typeface="Comic Sans MS" panose="030F0702030302020204" pitchFamily="66" charset="0"/>
              </a:rPr>
              <a:t>How did the experiment go? What would you change if you repeated it? What could you investigate next time?</a:t>
            </a:r>
          </a:p>
          <a:p>
            <a:endParaRPr lang="en-GB" sz="2400" u="sng" dirty="0">
              <a:latin typeface="Comic Sans MS" panose="030F0702030302020204" pitchFamily="66" charset="0"/>
            </a:endParaRPr>
          </a:p>
          <a:p>
            <a:endParaRPr lang="en-GB" sz="2400" dirty="0" smtClean="0">
              <a:latin typeface="Comic Sans MS" panose="030F0702030302020204" pitchFamily="66" charset="0"/>
            </a:endParaRPr>
          </a:p>
        </p:txBody>
      </p:sp>
      <p:sp>
        <p:nvSpPr>
          <p:cNvPr id="8" name="TextBox 7"/>
          <p:cNvSpPr txBox="1"/>
          <p:nvPr/>
        </p:nvSpPr>
        <p:spPr>
          <a:xfrm>
            <a:off x="5247862" y="248794"/>
            <a:ext cx="6480313" cy="858857"/>
          </a:xfrm>
          <a:prstGeom prst="bevel">
            <a:avLst/>
          </a:prstGeom>
          <a:noFill/>
          <a:ln>
            <a:solidFill>
              <a:schemeClr val="tx1"/>
            </a:solidFill>
          </a:ln>
        </p:spPr>
        <p:txBody>
          <a:bodyPr wrap="square" rtlCol="0">
            <a:spAutoFit/>
          </a:bodyPr>
          <a:lstStyle/>
          <a:p>
            <a:r>
              <a:rPr lang="en-GB" b="1" dirty="0" smtClean="0">
                <a:latin typeface="Comic Sans MS" panose="030F0702030302020204" pitchFamily="66" charset="0"/>
              </a:rPr>
              <a:t>For this entire investigation the word disappear is BANNED! It is not magic, nothing will disappear! </a:t>
            </a:r>
            <a:endParaRPr lang="en-GB" b="1" dirty="0">
              <a:latin typeface="Comic Sans MS" panose="030F0702030302020204" pitchFamily="66" charset="0"/>
            </a:endParaRPr>
          </a:p>
        </p:txBody>
      </p:sp>
      <p:pic>
        <p:nvPicPr>
          <p:cNvPr id="1026" name="Picture 2" descr="Image result for magic wand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03090" y="548942"/>
            <a:ext cx="1050373" cy="1117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473873378"/>
              </p:ext>
            </p:extLst>
          </p:nvPr>
        </p:nvGraphicFramePr>
        <p:xfrm>
          <a:off x="473657" y="1828296"/>
          <a:ext cx="8128000" cy="2011680"/>
        </p:xfrm>
        <a:graphic>
          <a:graphicData uri="http://schemas.openxmlformats.org/drawingml/2006/table">
            <a:tbl>
              <a:tblPr firstRow="1" bandRow="1">
                <a:tableStyleId>{5940675A-B579-460E-94D1-54222C63F5DA}</a:tableStyleId>
              </a:tblPr>
              <a:tblGrid>
                <a:gridCol w="2032000"/>
                <a:gridCol w="2032000"/>
                <a:gridCol w="2032000"/>
                <a:gridCol w="2032000"/>
              </a:tblGrid>
              <a:tr h="370840">
                <a:tc>
                  <a:txBody>
                    <a:bodyPr/>
                    <a:lstStyle/>
                    <a:p>
                      <a:endParaRPr lang="en-GB" sz="2400" dirty="0">
                        <a:latin typeface="Comic Sans MS" panose="030F0702030302020204" pitchFamily="66" charset="0"/>
                      </a:endParaRPr>
                    </a:p>
                  </a:txBody>
                  <a:tcPr/>
                </a:tc>
                <a:tc>
                  <a:txBody>
                    <a:bodyPr/>
                    <a:lstStyle/>
                    <a:p>
                      <a:r>
                        <a:rPr lang="en-GB" sz="2400" dirty="0" smtClean="0">
                          <a:latin typeface="Comic Sans MS" panose="030F0702030302020204" pitchFamily="66" charset="0"/>
                        </a:rPr>
                        <a:t>Cold water (…˚C)</a:t>
                      </a:r>
                      <a:endParaRPr lang="en-GB" sz="2400" dirty="0">
                        <a:latin typeface="Comic Sans MS" panose="030F0702030302020204" pitchFamily="66" charset="0"/>
                      </a:endParaRPr>
                    </a:p>
                  </a:txBody>
                  <a:tcPr/>
                </a:tc>
                <a:tc>
                  <a:txBody>
                    <a:bodyPr/>
                    <a:lstStyle/>
                    <a:p>
                      <a:r>
                        <a:rPr lang="en-GB" sz="2400" dirty="0" smtClean="0">
                          <a:latin typeface="Comic Sans MS" panose="030F0702030302020204" pitchFamily="66" charset="0"/>
                        </a:rPr>
                        <a:t>Warm water </a:t>
                      </a:r>
                      <a:r>
                        <a:rPr lang="en-GB" sz="2400" dirty="0" smtClean="0">
                          <a:latin typeface="Comic Sans MS" panose="030F0702030302020204" pitchFamily="66" charset="0"/>
                        </a:rPr>
                        <a:t>(…˚C)</a:t>
                      </a:r>
                      <a:endParaRPr lang="en-GB" sz="2400" dirty="0">
                        <a:latin typeface="Comic Sans MS" panose="030F0702030302020204" pitchFamily="66" charset="0"/>
                      </a:endParaRPr>
                    </a:p>
                  </a:txBody>
                  <a:tcPr/>
                </a:tc>
                <a:tc>
                  <a:txBody>
                    <a:bodyPr/>
                    <a:lstStyle/>
                    <a:p>
                      <a:r>
                        <a:rPr lang="en-GB" sz="2400" dirty="0" smtClean="0">
                          <a:latin typeface="Comic Sans MS" panose="030F0702030302020204" pitchFamily="66" charset="0"/>
                        </a:rPr>
                        <a:t>Hot water </a:t>
                      </a:r>
                      <a:r>
                        <a:rPr lang="en-GB" sz="2400" dirty="0" smtClean="0">
                          <a:latin typeface="Comic Sans MS" panose="030F0702030302020204" pitchFamily="66" charset="0"/>
                        </a:rPr>
                        <a:t>(…˚C)</a:t>
                      </a:r>
                      <a:endParaRPr lang="en-GB" sz="2400" dirty="0">
                        <a:latin typeface="Comic Sans MS" panose="030F0702030302020204" pitchFamily="66" charset="0"/>
                      </a:endParaRPr>
                    </a:p>
                  </a:txBody>
                  <a:tcPr/>
                </a:tc>
              </a:tr>
              <a:tr h="370840">
                <a:tc>
                  <a:txBody>
                    <a:bodyPr/>
                    <a:lstStyle/>
                    <a:p>
                      <a:r>
                        <a:rPr lang="en-GB" sz="2400" dirty="0" smtClean="0">
                          <a:latin typeface="Comic Sans MS" panose="030F0702030302020204" pitchFamily="66" charset="0"/>
                        </a:rPr>
                        <a:t>Time taken to dissolve (secs)</a:t>
                      </a:r>
                      <a:endParaRPr lang="en-GB" sz="2400" dirty="0">
                        <a:latin typeface="Comic Sans MS" panose="030F0702030302020204" pitchFamily="66" charset="0"/>
                      </a:endParaRPr>
                    </a:p>
                  </a:txBody>
                  <a:tcPr/>
                </a:tc>
                <a:tc>
                  <a:txBody>
                    <a:bodyPr/>
                    <a:lstStyle/>
                    <a:p>
                      <a:endParaRPr lang="en-GB" sz="2400" dirty="0">
                        <a:latin typeface="Comic Sans MS" panose="030F0702030302020204" pitchFamily="66" charset="0"/>
                      </a:endParaRPr>
                    </a:p>
                  </a:txBody>
                  <a:tcPr/>
                </a:tc>
                <a:tc>
                  <a:txBody>
                    <a:bodyPr/>
                    <a:lstStyle/>
                    <a:p>
                      <a:endParaRPr lang="en-GB" sz="2400" dirty="0">
                        <a:latin typeface="Comic Sans MS" panose="030F0702030302020204" pitchFamily="66" charset="0"/>
                      </a:endParaRPr>
                    </a:p>
                  </a:txBody>
                  <a:tcPr/>
                </a:tc>
                <a:tc>
                  <a:txBody>
                    <a:bodyPr/>
                    <a:lstStyle/>
                    <a:p>
                      <a:endParaRPr lang="en-GB" sz="2400" dirty="0">
                        <a:latin typeface="Comic Sans MS" panose="030F0702030302020204" pitchFamily="66" charset="0"/>
                      </a:endParaRPr>
                    </a:p>
                  </a:txBody>
                  <a:tcPr/>
                </a:tc>
              </a:tr>
            </a:tbl>
          </a:graphicData>
        </a:graphic>
      </p:graphicFrame>
      <p:sp>
        <p:nvSpPr>
          <p:cNvPr id="4" name="TextBox 3"/>
          <p:cNvSpPr txBox="1"/>
          <p:nvPr/>
        </p:nvSpPr>
        <p:spPr>
          <a:xfrm>
            <a:off x="8742564" y="1766453"/>
            <a:ext cx="3302507" cy="400110"/>
          </a:xfrm>
          <a:prstGeom prst="rect">
            <a:avLst/>
          </a:prstGeom>
          <a:noFill/>
        </p:spPr>
        <p:txBody>
          <a:bodyPr wrap="none" rtlCol="0">
            <a:spAutoFit/>
          </a:bodyPr>
          <a:lstStyle/>
          <a:p>
            <a:r>
              <a:rPr lang="en-GB" sz="2000" b="1" dirty="0" smtClean="0">
                <a:latin typeface="Comic Sans MS" panose="030F0702030302020204" pitchFamily="66" charset="0"/>
              </a:rPr>
              <a:t>Use a ruler to draw this!</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201336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908" t="40183" r="36514" b="23367"/>
          <a:stretch/>
        </p:blipFill>
        <p:spPr>
          <a:xfrm>
            <a:off x="824247" y="1390918"/>
            <a:ext cx="10281461" cy="4726547"/>
          </a:xfrm>
          <a:prstGeom prst="rect">
            <a:avLst/>
          </a:prstGeom>
        </p:spPr>
      </p:pic>
    </p:spTree>
    <p:extLst>
      <p:ext uri="{BB962C8B-B14F-4D97-AF65-F5344CB8AC3E}">
        <p14:creationId xmlns:p14="http://schemas.microsoft.com/office/powerpoint/2010/main" val="27608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782" t="27782" r="30176" b="11906"/>
          <a:stretch/>
        </p:blipFill>
        <p:spPr>
          <a:xfrm>
            <a:off x="721218" y="206062"/>
            <a:ext cx="10676585" cy="6346638"/>
          </a:xfrm>
          <a:prstGeom prst="rect">
            <a:avLst/>
          </a:prstGeom>
        </p:spPr>
      </p:pic>
    </p:spTree>
    <p:extLst>
      <p:ext uri="{BB962C8B-B14F-4D97-AF65-F5344CB8AC3E}">
        <p14:creationId xmlns:p14="http://schemas.microsoft.com/office/powerpoint/2010/main" val="265871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70" t="27782" r="30071" b="11718"/>
          <a:stretch/>
        </p:blipFill>
        <p:spPr>
          <a:xfrm>
            <a:off x="373487" y="180304"/>
            <a:ext cx="11097949" cy="6581104"/>
          </a:xfrm>
          <a:prstGeom prst="rect">
            <a:avLst/>
          </a:prstGeom>
        </p:spPr>
      </p:pic>
    </p:spTree>
    <p:extLst>
      <p:ext uri="{BB962C8B-B14F-4D97-AF65-F5344CB8AC3E}">
        <p14:creationId xmlns:p14="http://schemas.microsoft.com/office/powerpoint/2010/main" val="360502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373" t="27971" r="31127" b="11343"/>
          <a:stretch/>
        </p:blipFill>
        <p:spPr>
          <a:xfrm>
            <a:off x="1068945" y="115909"/>
            <a:ext cx="10185795" cy="6619742"/>
          </a:xfrm>
          <a:prstGeom prst="rect">
            <a:avLst/>
          </a:prstGeom>
        </p:spPr>
      </p:pic>
    </p:spTree>
    <p:extLst>
      <p:ext uri="{BB962C8B-B14F-4D97-AF65-F5344CB8AC3E}">
        <p14:creationId xmlns:p14="http://schemas.microsoft.com/office/powerpoint/2010/main" val="387216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62" t="27595" r="31127" b="10779"/>
          <a:stretch/>
        </p:blipFill>
        <p:spPr>
          <a:xfrm>
            <a:off x="914400" y="90152"/>
            <a:ext cx="10296205" cy="6767848"/>
          </a:xfrm>
          <a:prstGeom prst="rect">
            <a:avLst/>
          </a:prstGeom>
        </p:spPr>
      </p:pic>
    </p:spTree>
    <p:extLst>
      <p:ext uri="{BB962C8B-B14F-4D97-AF65-F5344CB8AC3E}">
        <p14:creationId xmlns:p14="http://schemas.microsoft.com/office/powerpoint/2010/main" val="305499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662" t="28159" r="39578" b="16603"/>
          <a:stretch/>
        </p:blipFill>
        <p:spPr>
          <a:xfrm>
            <a:off x="2215166" y="154546"/>
            <a:ext cx="7713655" cy="6516710"/>
          </a:xfrm>
          <a:prstGeom prst="rect">
            <a:avLst/>
          </a:prstGeom>
        </p:spPr>
      </p:pic>
    </p:spTree>
    <p:extLst>
      <p:ext uri="{BB962C8B-B14F-4D97-AF65-F5344CB8AC3E}">
        <p14:creationId xmlns:p14="http://schemas.microsoft.com/office/powerpoint/2010/main" val="129541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901" t="27782" r="34824" b="11343"/>
          <a:stretch/>
        </p:blipFill>
        <p:spPr>
          <a:xfrm>
            <a:off x="1249251" y="90153"/>
            <a:ext cx="9350062" cy="6628928"/>
          </a:xfrm>
          <a:prstGeom prst="rect">
            <a:avLst/>
          </a:prstGeom>
        </p:spPr>
      </p:pic>
    </p:spTree>
    <p:extLst>
      <p:ext uri="{BB962C8B-B14F-4D97-AF65-F5344CB8AC3E}">
        <p14:creationId xmlns:p14="http://schemas.microsoft.com/office/powerpoint/2010/main" val="301668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1268</Words>
  <Application>Microsoft Office PowerPoint</Application>
  <PresentationFormat>Widescreen</PresentationFormat>
  <Paragraphs>180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Explanation of the rule</vt:lpstr>
      <vt:lpstr>Science  L.O: To investigate dissolving. </vt:lpstr>
      <vt:lpstr>Science  L.O: To investigate dissolving. </vt:lpstr>
      <vt:lpstr>Science  L.O: To investigate dissolving.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Stanley</dc:creator>
  <cp:lastModifiedBy>Miss Stanley</cp:lastModifiedBy>
  <cp:revision>79</cp:revision>
  <dcterms:created xsi:type="dcterms:W3CDTF">2020-03-17T16:35:20Z</dcterms:created>
  <dcterms:modified xsi:type="dcterms:W3CDTF">2020-03-20T13:14:14Z</dcterms:modified>
</cp:coreProperties>
</file>