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5" r:id="rId2"/>
    <p:sldId id="289" r:id="rId3"/>
    <p:sldId id="290" r:id="rId4"/>
    <p:sldId id="291" r:id="rId5"/>
    <p:sldId id="306" r:id="rId6"/>
    <p:sldId id="292" r:id="rId7"/>
    <p:sldId id="301" r:id="rId8"/>
    <p:sldId id="293" r:id="rId9"/>
    <p:sldId id="302" r:id="rId10"/>
    <p:sldId id="295" r:id="rId11"/>
    <p:sldId id="296" r:id="rId12"/>
    <p:sldId id="303" r:id="rId13"/>
    <p:sldId id="297" r:id="rId14"/>
    <p:sldId id="304" r:id="rId15"/>
    <p:sldId id="298" r:id="rId16"/>
    <p:sldId id="305" r:id="rId17"/>
    <p:sldId id="299" r:id="rId18"/>
    <p:sldId id="276" r:id="rId19"/>
    <p:sldId id="307" r:id="rId20"/>
    <p:sldId id="281" r:id="rId21"/>
    <p:sldId id="308" r:id="rId22"/>
    <p:sldId id="311" r:id="rId23"/>
    <p:sldId id="309" r:id="rId24"/>
    <p:sldId id="312" r:id="rId25"/>
    <p:sldId id="277" r:id="rId26"/>
    <p:sldId id="313" r:id="rId27"/>
    <p:sldId id="279" r:id="rId28"/>
    <p:sldId id="314" r:id="rId29"/>
    <p:sldId id="315" r:id="rId30"/>
    <p:sldId id="316" r:id="rId31"/>
    <p:sldId id="317" r:id="rId32"/>
    <p:sldId id="318" r:id="rId33"/>
    <p:sldId id="31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0" d="100"/>
          <a:sy n="40" d="100"/>
        </p:scale>
        <p:origin x="180"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AF63F-3145-41FB-A56C-355F869C738B}" type="datetimeFigureOut">
              <a:rPr lang="en-GB" smtClean="0"/>
              <a:t>18/03/2020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88E43-3AEE-4CC7-BCBE-4B1EB44CCD6D}" type="slidenum">
              <a:rPr lang="en-GB" smtClean="0"/>
              <a:t>‹#›</a:t>
            </a:fld>
            <a:endParaRPr lang="en-GB"/>
          </a:p>
        </p:txBody>
      </p:sp>
    </p:spTree>
    <p:extLst>
      <p:ext uri="{BB962C8B-B14F-4D97-AF65-F5344CB8AC3E}">
        <p14:creationId xmlns:p14="http://schemas.microsoft.com/office/powerpoint/2010/main" val="26417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63259-5AAC-4164-AE1B-42868CAD15A1}" type="slidenum">
              <a:rPr lang="en-GB"/>
              <a:pPr/>
              <a:t>10</a:t>
            </a:fld>
            <a:endParaRPr lang="en-GB"/>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GB"/>
              <a:t>Explain the meaning of 1% with reference to fractions and decimals.</a:t>
            </a:r>
          </a:p>
          <a:p>
            <a:r>
              <a:rPr lang="en-GB" b="1" i="1"/>
              <a:t>We can work out 1% of something by dividing it by 100.</a:t>
            </a:r>
          </a:p>
          <a:p>
            <a:endParaRPr lang="en-GB"/>
          </a:p>
          <a:p>
            <a:endParaRPr lang="en-GB"/>
          </a:p>
          <a:p>
            <a:endParaRPr lang="en-GB"/>
          </a:p>
        </p:txBody>
      </p:sp>
    </p:spTree>
    <p:extLst>
      <p:ext uri="{BB962C8B-B14F-4D97-AF65-F5344CB8AC3E}">
        <p14:creationId xmlns:p14="http://schemas.microsoft.com/office/powerpoint/2010/main" val="95723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319785-B2B2-4D26-A156-002371276590}" type="slidenum">
              <a:rPr lang="en-GB" smtClean="0"/>
              <a:t>17</a:t>
            </a:fld>
            <a:endParaRPr lang="en-GB"/>
          </a:p>
        </p:txBody>
      </p:sp>
    </p:spTree>
    <p:extLst>
      <p:ext uri="{BB962C8B-B14F-4D97-AF65-F5344CB8AC3E}">
        <p14:creationId xmlns:p14="http://schemas.microsoft.com/office/powerpoint/2010/main" val="142279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64960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0002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85911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41217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81707-9AB1-4956-9DA4-4FA19DDAF824}"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424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81707-9AB1-4956-9DA4-4FA19DDAF824}"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733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81707-9AB1-4956-9DA4-4FA19DDAF824}"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9670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81707-9AB1-4956-9DA4-4FA19DDAF824}"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9404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81707-9AB1-4956-9DA4-4FA19DDAF824}" type="datetimeFigureOut">
              <a:rPr lang="en-GB" smtClean="0"/>
              <a:t>18/03/2020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4871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37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1768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1707-9AB1-4956-9DA4-4FA19DDAF824}" type="datetimeFigureOut">
              <a:rPr lang="en-GB" smtClean="0"/>
              <a:t>18/03/2020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345-1A7B-46C9-86D9-E5E26124B6C8}" type="slidenum">
              <a:rPr lang="en-GB" smtClean="0"/>
              <a:t>‹#›</a:t>
            </a:fld>
            <a:endParaRPr lang="en-GB"/>
          </a:p>
        </p:txBody>
      </p:sp>
    </p:spTree>
    <p:extLst>
      <p:ext uri="{BB962C8B-B14F-4D97-AF65-F5344CB8AC3E}">
        <p14:creationId xmlns:p14="http://schemas.microsoft.com/office/powerpoint/2010/main" val="73119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FDP%20millionnaire.pp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454" y="875762"/>
            <a:ext cx="10071650" cy="5355312"/>
          </a:xfrm>
          <a:prstGeom prst="rect">
            <a:avLst/>
          </a:prstGeom>
          <a:noFill/>
        </p:spPr>
        <p:txBody>
          <a:bodyPr wrap="square" rtlCol="0">
            <a:spAutoFit/>
          </a:bodyPr>
          <a:lstStyle/>
          <a:p>
            <a:pPr algn="ctr"/>
            <a:r>
              <a:rPr lang="en-GB" b="1" u="sng" dirty="0" smtClean="0">
                <a:latin typeface="Comic Sans MS" panose="030F0702030302020204" pitchFamily="66" charset="0"/>
              </a:rPr>
              <a:t>Kestrels – </a:t>
            </a:r>
            <a:r>
              <a:rPr lang="en-GB" b="1" u="sng" dirty="0" smtClean="0">
                <a:latin typeface="Comic Sans MS" panose="030F0702030302020204" pitchFamily="66" charset="0"/>
              </a:rPr>
              <a:t>Thursday 19</a:t>
            </a:r>
            <a:r>
              <a:rPr lang="en-GB" b="1" u="sng" baseline="30000" dirty="0" smtClean="0">
                <a:latin typeface="Comic Sans MS" panose="030F0702030302020204" pitchFamily="66" charset="0"/>
              </a:rPr>
              <a:t>th</a:t>
            </a:r>
            <a:r>
              <a:rPr lang="en-GB" b="1" u="sng" dirty="0" smtClean="0">
                <a:latin typeface="Comic Sans MS" panose="030F0702030302020204" pitchFamily="66" charset="0"/>
              </a:rPr>
              <a:t> </a:t>
            </a:r>
            <a:r>
              <a:rPr lang="en-GB" b="1" u="sng" dirty="0" smtClean="0">
                <a:latin typeface="Comic Sans MS" panose="030F0702030302020204" pitchFamily="66" charset="0"/>
              </a:rPr>
              <a:t>March 2020</a:t>
            </a:r>
          </a:p>
          <a:p>
            <a:pPr algn="ctr"/>
            <a:endParaRPr lang="en-GB" b="1" u="sng" dirty="0">
              <a:latin typeface="Comic Sans MS" panose="030F0702030302020204" pitchFamily="66" charset="0"/>
            </a:endParaRPr>
          </a:p>
          <a:p>
            <a:pPr algn="ctr"/>
            <a:r>
              <a:rPr lang="en-GB" dirty="0" smtClean="0">
                <a:latin typeface="Comic Sans MS" panose="030F0702030302020204" pitchFamily="66" charset="0"/>
              </a:rPr>
              <a:t>Maths- </a:t>
            </a:r>
            <a:r>
              <a:rPr lang="en-GB" dirty="0" smtClean="0">
                <a:latin typeface="Comic Sans MS" panose="030F0702030302020204" pitchFamily="66" charset="0"/>
              </a:rPr>
              <a:t>Converting fractions to decimals to percentages and back again.</a:t>
            </a:r>
          </a:p>
          <a:p>
            <a:pPr algn="ctr"/>
            <a:endParaRPr lang="en-GB" dirty="0" smtClean="0">
              <a:latin typeface="Comic Sans MS" panose="030F0702030302020204" pitchFamily="66" charset="0"/>
            </a:endParaRPr>
          </a:p>
          <a:p>
            <a:pPr algn="ctr"/>
            <a:r>
              <a:rPr lang="en-GB" dirty="0" smtClean="0">
                <a:latin typeface="Comic Sans MS" panose="030F0702030302020204" pitchFamily="66" charset="0"/>
              </a:rPr>
              <a:t>Arithmetic- Finding percentages of amounts.</a:t>
            </a: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English- </a:t>
            </a:r>
            <a:r>
              <a:rPr lang="en-GB" dirty="0" smtClean="0">
                <a:latin typeface="Comic Sans MS" panose="030F0702030302020204" pitchFamily="66" charset="0"/>
              </a:rPr>
              <a:t>Compare the identified features of the newspaper with Miss Stanley’s list and write some top tips for writing good news reports. </a:t>
            </a: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r>
              <a:rPr lang="en-GB" dirty="0" smtClean="0">
                <a:latin typeface="Comic Sans MS" panose="030F0702030302020204" pitchFamily="66" charset="0"/>
              </a:rPr>
              <a:t>Grammar, punctuation and spelling- </a:t>
            </a:r>
            <a:r>
              <a:rPr lang="en-GB" dirty="0" smtClean="0">
                <a:latin typeface="Comic Sans MS" panose="030F0702030302020204" pitchFamily="66" charset="0"/>
              </a:rPr>
              <a:t>tenses: which words show us this?</a:t>
            </a:r>
            <a:r>
              <a:rPr lang="en-GB" dirty="0" smtClean="0">
                <a:latin typeface="Comic Sans MS" panose="030F0702030302020204" pitchFamily="66" charset="0"/>
              </a:rPr>
              <a:t>, </a:t>
            </a:r>
            <a:r>
              <a:rPr lang="en-GB" dirty="0" smtClean="0">
                <a:latin typeface="Comic Sans MS" panose="030F0702030302020204" pitchFamily="66" charset="0"/>
              </a:rPr>
              <a:t>I before e except after c.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R.E.- Investigating the resurrection of Jesus. What did the witnesses say they saw? </a:t>
            </a:r>
            <a:endParaRPr lang="en-GB" dirty="0" smtClean="0">
              <a:latin typeface="Comic Sans MS" panose="030F0702030302020204" pitchFamily="66" charset="0"/>
            </a:endParaRPr>
          </a:p>
          <a:p>
            <a:pPr algn="ctr"/>
            <a:endParaRPr lang="en-GB" dirty="0" smtClean="0">
              <a:latin typeface="Comic Sans MS" panose="030F0702030302020204" pitchFamily="66" charset="0"/>
            </a:endParaRPr>
          </a:p>
          <a:p>
            <a:pPr algn="ctr"/>
            <a:r>
              <a:rPr lang="en-GB" dirty="0" smtClean="0">
                <a:latin typeface="Comic Sans MS" panose="030F0702030302020204" pitchFamily="66" charset="0"/>
              </a:rPr>
              <a:t>P.E.- Practise the three types of passes from Netball. </a:t>
            </a:r>
            <a:endParaRPr lang="en-GB" dirty="0">
              <a:latin typeface="Comic Sans MS" panose="030F0702030302020204" pitchFamily="66" charset="0"/>
            </a:endParaRPr>
          </a:p>
        </p:txBody>
      </p:sp>
    </p:spTree>
    <p:extLst>
      <p:ext uri="{BB962C8B-B14F-4D97-AF65-F5344CB8AC3E}">
        <p14:creationId xmlns:p14="http://schemas.microsoft.com/office/powerpoint/2010/main" val="342468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3788" y="6092826"/>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17818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6078538"/>
            <a:ext cx="542925" cy="576262"/>
          </a:xfrm>
          <a:prstGeom prst="rect">
            <a:avLst/>
          </a:prstGeom>
          <a:noFill/>
          <a:extLst>
            <a:ext uri="{909E8E84-426E-40DD-AFC4-6F175D3DCCD1}">
              <a14:hiddenFill xmlns:a14="http://schemas.microsoft.com/office/drawing/2010/main">
                <a:solidFill>
                  <a:srgbClr val="FFFFFF"/>
                </a:solidFill>
              </a14:hiddenFill>
            </a:ext>
          </a:extLst>
        </p:spPr>
      </p:pic>
      <p:sp>
        <p:nvSpPr>
          <p:cNvPr id="178182" name="Text Box 6"/>
          <p:cNvSpPr txBox="1">
            <a:spLocks noChangeArrowheads="1"/>
          </p:cNvSpPr>
          <p:nvPr/>
        </p:nvSpPr>
        <p:spPr bwMode="auto">
          <a:xfrm>
            <a:off x="2057400" y="1066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1" hangingPunct="1"/>
            <a:r>
              <a:rPr lang="en-GB" sz="2800" b="1" dirty="0"/>
              <a:t>A percentage is just a special type of fraction.</a:t>
            </a:r>
          </a:p>
        </p:txBody>
      </p:sp>
      <p:grpSp>
        <p:nvGrpSpPr>
          <p:cNvPr id="178351" name="Group 175"/>
          <p:cNvGrpSpPr>
            <a:grpSpLocks/>
          </p:cNvGrpSpPr>
          <p:nvPr/>
        </p:nvGrpSpPr>
        <p:grpSpPr bwMode="auto">
          <a:xfrm>
            <a:off x="3314700" y="1676400"/>
            <a:ext cx="914400" cy="914400"/>
            <a:chOff x="1584" y="1056"/>
            <a:chExt cx="576" cy="576"/>
          </a:xfrm>
        </p:grpSpPr>
        <p:sp>
          <p:nvSpPr>
            <p:cNvPr id="178195" name="Oval 19"/>
            <p:cNvSpPr>
              <a:spLocks noChangeArrowheads="1"/>
            </p:cNvSpPr>
            <p:nvPr/>
          </p:nvSpPr>
          <p:spPr bwMode="auto">
            <a:xfrm>
              <a:off x="1584" y="1056"/>
              <a:ext cx="576" cy="576"/>
            </a:xfrm>
            <a:prstGeom prst="ellipse">
              <a:avLst/>
            </a:prstGeom>
            <a:solidFill>
              <a:srgbClr val="FF6600"/>
            </a:solidFill>
            <a:ln w="28575">
              <a:solidFill>
                <a:schemeClr val="tx1"/>
              </a:solidFill>
              <a:round/>
              <a:headEnd/>
              <a:tailEnd/>
            </a:ln>
            <a:effectLst>
              <a:outerShdw dist="35921" dir="2700000" algn="ctr" rotWithShape="0">
                <a:schemeClr val="bg2"/>
              </a:outerShdw>
            </a:effectLst>
          </p:spPr>
          <p:txBody>
            <a:bodyPr wrap="none" anchor="ctr"/>
            <a:lstStyle/>
            <a:p>
              <a:pPr algn="ctr"/>
              <a:endParaRPr lang="en-US" b="1">
                <a:solidFill>
                  <a:srgbClr val="FF6600"/>
                </a:solidFill>
                <a:effectLst>
                  <a:outerShdw blurRad="38100" dist="38100" dir="2700000" algn="tl">
                    <a:srgbClr val="000000"/>
                  </a:outerShdw>
                </a:effectLst>
              </a:endParaRPr>
            </a:p>
          </p:txBody>
        </p:sp>
        <p:sp>
          <p:nvSpPr>
            <p:cNvPr id="178350" name="Text Box 174"/>
            <p:cNvSpPr txBox="1">
              <a:spLocks noChangeArrowheads="1"/>
            </p:cNvSpPr>
            <p:nvPr/>
          </p:nvSpPr>
          <p:spPr bwMode="auto">
            <a:xfrm>
              <a:off x="1675" y="1200"/>
              <a:ext cx="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chemeClr val="bg1"/>
                  </a:solidFill>
                </a:rPr>
                <a:t>1%</a:t>
              </a:r>
            </a:p>
          </p:txBody>
        </p:sp>
      </p:grpSp>
      <p:sp>
        <p:nvSpPr>
          <p:cNvPr id="178365" name="Rectangle 189"/>
          <p:cNvSpPr>
            <a:spLocks noChangeArrowheads="1"/>
          </p:cNvSpPr>
          <p:nvPr/>
        </p:nvSpPr>
        <p:spPr bwMode="auto">
          <a:xfrm>
            <a:off x="4364039" y="1905000"/>
            <a:ext cx="806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means</a:t>
            </a:r>
          </a:p>
        </p:txBody>
      </p:sp>
      <p:grpSp>
        <p:nvGrpSpPr>
          <p:cNvPr id="178366" name="Group 190"/>
          <p:cNvGrpSpPr>
            <a:grpSpLocks/>
          </p:cNvGrpSpPr>
          <p:nvPr/>
        </p:nvGrpSpPr>
        <p:grpSpPr bwMode="auto">
          <a:xfrm>
            <a:off x="5554663" y="1676400"/>
            <a:ext cx="3276600" cy="914400"/>
            <a:chOff x="2880" y="1056"/>
            <a:chExt cx="2064" cy="576"/>
          </a:xfrm>
        </p:grpSpPr>
        <p:sp>
          <p:nvSpPr>
            <p:cNvPr id="178363" name="Oval 187"/>
            <p:cNvSpPr>
              <a:spLocks noChangeArrowheads="1"/>
            </p:cNvSpPr>
            <p:nvPr/>
          </p:nvSpPr>
          <p:spPr bwMode="auto">
            <a:xfrm>
              <a:off x="2880" y="1056"/>
              <a:ext cx="2064" cy="576"/>
            </a:xfrm>
            <a:prstGeom prst="ellipse">
              <a:avLst/>
            </a:prstGeom>
            <a:solidFill>
              <a:schemeClr val="bg1"/>
            </a:solidFill>
            <a:ln w="28575">
              <a:solidFill>
                <a:schemeClr val="tx1"/>
              </a:solidFill>
              <a:round/>
              <a:headEnd/>
              <a:tailEnd/>
            </a:ln>
            <a:effectLst>
              <a:outerShdw dist="35921" dir="2700000" algn="ctr" rotWithShape="0">
                <a:schemeClr val="bg2"/>
              </a:outerShdw>
            </a:effectLst>
          </p:spPr>
          <p:txBody>
            <a:bodyPr wrap="none" anchor="ctr"/>
            <a:lstStyle/>
            <a:p>
              <a:pPr algn="ctr"/>
              <a:endParaRPr lang="en-US" b="1">
                <a:solidFill>
                  <a:srgbClr val="FF6600"/>
                </a:solidFill>
                <a:effectLst>
                  <a:outerShdw blurRad="38100" dist="38100" dir="2700000" algn="tl">
                    <a:srgbClr val="C0C0C0"/>
                  </a:outerShdw>
                </a:effectLst>
              </a:endParaRPr>
            </a:p>
          </p:txBody>
        </p:sp>
        <p:sp>
          <p:nvSpPr>
            <p:cNvPr id="178185" name="Text Box 9"/>
            <p:cNvSpPr txBox="1">
              <a:spLocks noChangeArrowheads="1"/>
            </p:cNvSpPr>
            <p:nvPr/>
          </p:nvSpPr>
          <p:spPr bwMode="auto">
            <a:xfrm>
              <a:off x="3007" y="1200"/>
              <a:ext cx="12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1" hangingPunct="1"/>
              <a:r>
                <a:rPr lang="en-GB" b="1">
                  <a:solidFill>
                    <a:srgbClr val="FF6600"/>
                  </a:solidFill>
                </a:rPr>
                <a:t>1 part per hundred</a:t>
              </a:r>
            </a:p>
          </p:txBody>
        </p:sp>
      </p:grpSp>
      <p:sp>
        <p:nvSpPr>
          <p:cNvPr id="178188" name="Text Box 12"/>
          <p:cNvSpPr txBox="1">
            <a:spLocks noChangeArrowheads="1"/>
          </p:cNvSpPr>
          <p:nvPr/>
        </p:nvSpPr>
        <p:spPr bwMode="auto">
          <a:xfrm>
            <a:off x="2057400" y="2971800"/>
            <a:ext cx="386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1" hangingPunct="1"/>
            <a:r>
              <a:rPr lang="en-GB"/>
              <a:t>or</a:t>
            </a:r>
          </a:p>
        </p:txBody>
      </p:sp>
      <p:grpSp>
        <p:nvGrpSpPr>
          <p:cNvPr id="178371" name="Group 195"/>
          <p:cNvGrpSpPr>
            <a:grpSpLocks/>
          </p:cNvGrpSpPr>
          <p:nvPr/>
        </p:nvGrpSpPr>
        <p:grpSpPr bwMode="auto">
          <a:xfrm>
            <a:off x="3314700" y="2870200"/>
            <a:ext cx="914400" cy="914400"/>
            <a:chOff x="1128" y="1824"/>
            <a:chExt cx="576" cy="576"/>
          </a:xfrm>
        </p:grpSpPr>
        <p:sp>
          <p:nvSpPr>
            <p:cNvPr id="178342" name="Oval 166"/>
            <p:cNvSpPr>
              <a:spLocks noChangeArrowheads="1"/>
            </p:cNvSpPr>
            <p:nvPr/>
          </p:nvSpPr>
          <p:spPr bwMode="auto">
            <a:xfrm>
              <a:off x="1128" y="1824"/>
              <a:ext cx="576" cy="576"/>
            </a:xfrm>
            <a:prstGeom prst="ellipse">
              <a:avLst/>
            </a:prstGeom>
            <a:solidFill>
              <a:schemeClr val="bg1"/>
            </a:solidFill>
            <a:ln w="28575">
              <a:solidFill>
                <a:schemeClr val="tx1"/>
              </a:solidFill>
              <a:round/>
              <a:headEnd/>
              <a:tailEnd/>
            </a:ln>
            <a:effectLst>
              <a:outerShdw dist="35921" dir="2700000" algn="ctr" rotWithShape="0">
                <a:schemeClr val="bg2"/>
              </a:outerShdw>
            </a:effectLst>
          </p:spPr>
          <p:txBody>
            <a:bodyPr wrap="none" anchor="ctr"/>
            <a:lstStyle/>
            <a:p>
              <a:pPr algn="ctr"/>
              <a:endParaRPr lang="en-US" b="1">
                <a:solidFill>
                  <a:schemeClr val="bg1"/>
                </a:solidFill>
                <a:effectLst>
                  <a:outerShdw blurRad="38100" dist="38100" dir="2700000" algn="tl">
                    <a:srgbClr val="C0C0C0"/>
                  </a:outerShdw>
                </a:effectLst>
              </a:endParaRPr>
            </a:p>
          </p:txBody>
        </p:sp>
        <p:grpSp>
          <p:nvGrpSpPr>
            <p:cNvPr id="178370" name="Group 194"/>
            <p:cNvGrpSpPr>
              <a:grpSpLocks/>
            </p:cNvGrpSpPr>
            <p:nvPr/>
          </p:nvGrpSpPr>
          <p:grpSpPr bwMode="auto">
            <a:xfrm>
              <a:off x="1198" y="1836"/>
              <a:ext cx="385" cy="496"/>
              <a:chOff x="1198" y="1836"/>
              <a:chExt cx="385" cy="496"/>
            </a:xfrm>
          </p:grpSpPr>
          <p:sp>
            <p:nvSpPr>
              <p:cNvPr id="178345" name="Line 169"/>
              <p:cNvSpPr>
                <a:spLocks noChangeShapeType="1"/>
              </p:cNvSpPr>
              <p:nvPr/>
            </p:nvSpPr>
            <p:spPr bwMode="auto">
              <a:xfrm flipV="1">
                <a:off x="1250" y="2112"/>
                <a:ext cx="33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8346" name="Text Box 170"/>
              <p:cNvSpPr txBox="1">
                <a:spLocks noChangeArrowheads="1"/>
              </p:cNvSpPr>
              <p:nvPr/>
            </p:nvSpPr>
            <p:spPr bwMode="auto">
              <a:xfrm>
                <a:off x="1198" y="2099"/>
                <a:ext cx="3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a:solidFill>
                      <a:srgbClr val="FF6600"/>
                    </a:solidFill>
                  </a:rPr>
                  <a:t> 100</a:t>
                </a:r>
                <a:endParaRPr lang="en-GB" b="1" dirty="0">
                  <a:solidFill>
                    <a:srgbClr val="FF6600"/>
                  </a:solidFill>
                </a:endParaRPr>
              </a:p>
            </p:txBody>
          </p:sp>
          <p:sp>
            <p:nvSpPr>
              <p:cNvPr id="178347" name="Text Box 171"/>
              <p:cNvSpPr txBox="1">
                <a:spLocks noChangeArrowheads="1"/>
              </p:cNvSpPr>
              <p:nvPr/>
            </p:nvSpPr>
            <p:spPr bwMode="auto">
              <a:xfrm>
                <a:off x="1305" y="1836"/>
                <a:ext cx="1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rPr>
                  <a:t>1</a:t>
                </a:r>
              </a:p>
            </p:txBody>
          </p:sp>
        </p:grpSp>
      </p:grpSp>
      <p:grpSp>
        <p:nvGrpSpPr>
          <p:cNvPr id="178341" name="Group 165"/>
          <p:cNvGrpSpPr>
            <a:grpSpLocks/>
          </p:cNvGrpSpPr>
          <p:nvPr/>
        </p:nvGrpSpPr>
        <p:grpSpPr bwMode="auto">
          <a:xfrm>
            <a:off x="2667000" y="4038600"/>
            <a:ext cx="2286000" cy="2286000"/>
            <a:chOff x="864" y="2400"/>
            <a:chExt cx="1440" cy="1440"/>
          </a:xfrm>
        </p:grpSpPr>
        <p:sp>
          <p:nvSpPr>
            <p:cNvPr id="178196" name="Rectangle 20"/>
            <p:cNvSpPr>
              <a:spLocks noChangeArrowheads="1"/>
            </p:cNvSpPr>
            <p:nvPr/>
          </p:nvSpPr>
          <p:spPr bwMode="auto">
            <a:xfrm>
              <a:off x="864" y="2400"/>
              <a:ext cx="144" cy="144"/>
            </a:xfrm>
            <a:prstGeom prst="rect">
              <a:avLst/>
            </a:prstGeom>
            <a:solidFill>
              <a:srgbClr val="FF66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27" name="Rectangle 51"/>
            <p:cNvSpPr>
              <a:spLocks noChangeArrowheads="1"/>
            </p:cNvSpPr>
            <p:nvPr/>
          </p:nvSpPr>
          <p:spPr bwMode="auto">
            <a:xfrm>
              <a:off x="864"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28" name="Rectangle 52"/>
            <p:cNvSpPr>
              <a:spLocks noChangeArrowheads="1"/>
            </p:cNvSpPr>
            <p:nvPr/>
          </p:nvSpPr>
          <p:spPr bwMode="auto">
            <a:xfrm>
              <a:off x="864"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29" name="Rectangle 53"/>
            <p:cNvSpPr>
              <a:spLocks noChangeArrowheads="1"/>
            </p:cNvSpPr>
            <p:nvPr/>
          </p:nvSpPr>
          <p:spPr bwMode="auto">
            <a:xfrm>
              <a:off x="864"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0" name="Rectangle 54"/>
            <p:cNvSpPr>
              <a:spLocks noChangeArrowheads="1"/>
            </p:cNvSpPr>
            <p:nvPr/>
          </p:nvSpPr>
          <p:spPr bwMode="auto">
            <a:xfrm>
              <a:off x="864"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1" name="Rectangle 55"/>
            <p:cNvSpPr>
              <a:spLocks noChangeArrowheads="1"/>
            </p:cNvSpPr>
            <p:nvPr/>
          </p:nvSpPr>
          <p:spPr bwMode="auto">
            <a:xfrm>
              <a:off x="864"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2" name="Rectangle 56"/>
            <p:cNvSpPr>
              <a:spLocks noChangeArrowheads="1"/>
            </p:cNvSpPr>
            <p:nvPr/>
          </p:nvSpPr>
          <p:spPr bwMode="auto">
            <a:xfrm>
              <a:off x="864"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3" name="Rectangle 57"/>
            <p:cNvSpPr>
              <a:spLocks noChangeArrowheads="1"/>
            </p:cNvSpPr>
            <p:nvPr/>
          </p:nvSpPr>
          <p:spPr bwMode="auto">
            <a:xfrm>
              <a:off x="864"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4" name="Rectangle 58"/>
            <p:cNvSpPr>
              <a:spLocks noChangeArrowheads="1"/>
            </p:cNvSpPr>
            <p:nvPr/>
          </p:nvSpPr>
          <p:spPr bwMode="auto">
            <a:xfrm>
              <a:off x="864"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5" name="Rectangle 59"/>
            <p:cNvSpPr>
              <a:spLocks noChangeArrowheads="1"/>
            </p:cNvSpPr>
            <p:nvPr/>
          </p:nvSpPr>
          <p:spPr bwMode="auto">
            <a:xfrm>
              <a:off x="864"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6" name="Rectangle 60"/>
            <p:cNvSpPr>
              <a:spLocks noChangeArrowheads="1"/>
            </p:cNvSpPr>
            <p:nvPr/>
          </p:nvSpPr>
          <p:spPr bwMode="auto">
            <a:xfrm>
              <a:off x="1008"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7" name="Rectangle 61"/>
            <p:cNvSpPr>
              <a:spLocks noChangeArrowheads="1"/>
            </p:cNvSpPr>
            <p:nvPr/>
          </p:nvSpPr>
          <p:spPr bwMode="auto">
            <a:xfrm>
              <a:off x="1008"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8" name="Rectangle 62"/>
            <p:cNvSpPr>
              <a:spLocks noChangeArrowheads="1"/>
            </p:cNvSpPr>
            <p:nvPr/>
          </p:nvSpPr>
          <p:spPr bwMode="auto">
            <a:xfrm>
              <a:off x="1008"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39" name="Rectangle 63"/>
            <p:cNvSpPr>
              <a:spLocks noChangeArrowheads="1"/>
            </p:cNvSpPr>
            <p:nvPr/>
          </p:nvSpPr>
          <p:spPr bwMode="auto">
            <a:xfrm>
              <a:off x="1008"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0" name="Rectangle 64"/>
            <p:cNvSpPr>
              <a:spLocks noChangeArrowheads="1"/>
            </p:cNvSpPr>
            <p:nvPr/>
          </p:nvSpPr>
          <p:spPr bwMode="auto">
            <a:xfrm>
              <a:off x="1008"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1" name="Rectangle 65"/>
            <p:cNvSpPr>
              <a:spLocks noChangeArrowheads="1"/>
            </p:cNvSpPr>
            <p:nvPr/>
          </p:nvSpPr>
          <p:spPr bwMode="auto">
            <a:xfrm>
              <a:off x="1008"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2" name="Rectangle 66"/>
            <p:cNvSpPr>
              <a:spLocks noChangeArrowheads="1"/>
            </p:cNvSpPr>
            <p:nvPr/>
          </p:nvSpPr>
          <p:spPr bwMode="auto">
            <a:xfrm>
              <a:off x="1008"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3" name="Rectangle 67"/>
            <p:cNvSpPr>
              <a:spLocks noChangeArrowheads="1"/>
            </p:cNvSpPr>
            <p:nvPr/>
          </p:nvSpPr>
          <p:spPr bwMode="auto">
            <a:xfrm>
              <a:off x="1008"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4" name="Rectangle 68"/>
            <p:cNvSpPr>
              <a:spLocks noChangeArrowheads="1"/>
            </p:cNvSpPr>
            <p:nvPr/>
          </p:nvSpPr>
          <p:spPr bwMode="auto">
            <a:xfrm>
              <a:off x="1008"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5" name="Rectangle 69"/>
            <p:cNvSpPr>
              <a:spLocks noChangeArrowheads="1"/>
            </p:cNvSpPr>
            <p:nvPr/>
          </p:nvSpPr>
          <p:spPr bwMode="auto">
            <a:xfrm>
              <a:off x="1008"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6" name="Rectangle 70"/>
            <p:cNvSpPr>
              <a:spLocks noChangeArrowheads="1"/>
            </p:cNvSpPr>
            <p:nvPr/>
          </p:nvSpPr>
          <p:spPr bwMode="auto">
            <a:xfrm>
              <a:off x="1152"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7" name="Rectangle 71"/>
            <p:cNvSpPr>
              <a:spLocks noChangeArrowheads="1"/>
            </p:cNvSpPr>
            <p:nvPr/>
          </p:nvSpPr>
          <p:spPr bwMode="auto">
            <a:xfrm>
              <a:off x="1152"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8" name="Rectangle 72"/>
            <p:cNvSpPr>
              <a:spLocks noChangeArrowheads="1"/>
            </p:cNvSpPr>
            <p:nvPr/>
          </p:nvSpPr>
          <p:spPr bwMode="auto">
            <a:xfrm>
              <a:off x="1152"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49" name="Rectangle 73"/>
            <p:cNvSpPr>
              <a:spLocks noChangeArrowheads="1"/>
            </p:cNvSpPr>
            <p:nvPr/>
          </p:nvSpPr>
          <p:spPr bwMode="auto">
            <a:xfrm>
              <a:off x="1152"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0" name="Rectangle 74"/>
            <p:cNvSpPr>
              <a:spLocks noChangeArrowheads="1"/>
            </p:cNvSpPr>
            <p:nvPr/>
          </p:nvSpPr>
          <p:spPr bwMode="auto">
            <a:xfrm>
              <a:off x="1152"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1" name="Rectangle 75"/>
            <p:cNvSpPr>
              <a:spLocks noChangeArrowheads="1"/>
            </p:cNvSpPr>
            <p:nvPr/>
          </p:nvSpPr>
          <p:spPr bwMode="auto">
            <a:xfrm>
              <a:off x="1152"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2" name="Rectangle 76"/>
            <p:cNvSpPr>
              <a:spLocks noChangeArrowheads="1"/>
            </p:cNvSpPr>
            <p:nvPr/>
          </p:nvSpPr>
          <p:spPr bwMode="auto">
            <a:xfrm>
              <a:off x="1152"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3" name="Rectangle 77"/>
            <p:cNvSpPr>
              <a:spLocks noChangeArrowheads="1"/>
            </p:cNvSpPr>
            <p:nvPr/>
          </p:nvSpPr>
          <p:spPr bwMode="auto">
            <a:xfrm>
              <a:off x="1152"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4" name="Rectangle 78"/>
            <p:cNvSpPr>
              <a:spLocks noChangeArrowheads="1"/>
            </p:cNvSpPr>
            <p:nvPr/>
          </p:nvSpPr>
          <p:spPr bwMode="auto">
            <a:xfrm>
              <a:off x="1152"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5" name="Rectangle 79"/>
            <p:cNvSpPr>
              <a:spLocks noChangeArrowheads="1"/>
            </p:cNvSpPr>
            <p:nvPr/>
          </p:nvSpPr>
          <p:spPr bwMode="auto">
            <a:xfrm>
              <a:off x="1152"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6" name="Rectangle 80"/>
            <p:cNvSpPr>
              <a:spLocks noChangeArrowheads="1"/>
            </p:cNvSpPr>
            <p:nvPr/>
          </p:nvSpPr>
          <p:spPr bwMode="auto">
            <a:xfrm>
              <a:off x="1296"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7" name="Rectangle 81"/>
            <p:cNvSpPr>
              <a:spLocks noChangeArrowheads="1"/>
            </p:cNvSpPr>
            <p:nvPr/>
          </p:nvSpPr>
          <p:spPr bwMode="auto">
            <a:xfrm>
              <a:off x="1296"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8" name="Rectangle 82"/>
            <p:cNvSpPr>
              <a:spLocks noChangeArrowheads="1"/>
            </p:cNvSpPr>
            <p:nvPr/>
          </p:nvSpPr>
          <p:spPr bwMode="auto">
            <a:xfrm>
              <a:off x="1296"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59" name="Rectangle 83"/>
            <p:cNvSpPr>
              <a:spLocks noChangeArrowheads="1"/>
            </p:cNvSpPr>
            <p:nvPr/>
          </p:nvSpPr>
          <p:spPr bwMode="auto">
            <a:xfrm>
              <a:off x="1296"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0" name="Rectangle 84"/>
            <p:cNvSpPr>
              <a:spLocks noChangeArrowheads="1"/>
            </p:cNvSpPr>
            <p:nvPr/>
          </p:nvSpPr>
          <p:spPr bwMode="auto">
            <a:xfrm>
              <a:off x="1296"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1" name="Rectangle 85"/>
            <p:cNvSpPr>
              <a:spLocks noChangeArrowheads="1"/>
            </p:cNvSpPr>
            <p:nvPr/>
          </p:nvSpPr>
          <p:spPr bwMode="auto">
            <a:xfrm>
              <a:off x="1296"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2" name="Rectangle 86"/>
            <p:cNvSpPr>
              <a:spLocks noChangeArrowheads="1"/>
            </p:cNvSpPr>
            <p:nvPr/>
          </p:nvSpPr>
          <p:spPr bwMode="auto">
            <a:xfrm>
              <a:off x="1296"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3" name="Rectangle 87"/>
            <p:cNvSpPr>
              <a:spLocks noChangeArrowheads="1"/>
            </p:cNvSpPr>
            <p:nvPr/>
          </p:nvSpPr>
          <p:spPr bwMode="auto">
            <a:xfrm>
              <a:off x="1296"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4" name="Rectangle 88"/>
            <p:cNvSpPr>
              <a:spLocks noChangeArrowheads="1"/>
            </p:cNvSpPr>
            <p:nvPr/>
          </p:nvSpPr>
          <p:spPr bwMode="auto">
            <a:xfrm>
              <a:off x="1296"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5" name="Rectangle 89"/>
            <p:cNvSpPr>
              <a:spLocks noChangeArrowheads="1"/>
            </p:cNvSpPr>
            <p:nvPr/>
          </p:nvSpPr>
          <p:spPr bwMode="auto">
            <a:xfrm>
              <a:off x="1296"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6" name="Rectangle 90"/>
            <p:cNvSpPr>
              <a:spLocks noChangeArrowheads="1"/>
            </p:cNvSpPr>
            <p:nvPr/>
          </p:nvSpPr>
          <p:spPr bwMode="auto">
            <a:xfrm>
              <a:off x="1440"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7" name="Rectangle 91"/>
            <p:cNvSpPr>
              <a:spLocks noChangeArrowheads="1"/>
            </p:cNvSpPr>
            <p:nvPr/>
          </p:nvSpPr>
          <p:spPr bwMode="auto">
            <a:xfrm>
              <a:off x="1440"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8" name="Rectangle 92"/>
            <p:cNvSpPr>
              <a:spLocks noChangeArrowheads="1"/>
            </p:cNvSpPr>
            <p:nvPr/>
          </p:nvSpPr>
          <p:spPr bwMode="auto">
            <a:xfrm>
              <a:off x="1440"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69" name="Rectangle 93"/>
            <p:cNvSpPr>
              <a:spLocks noChangeArrowheads="1"/>
            </p:cNvSpPr>
            <p:nvPr/>
          </p:nvSpPr>
          <p:spPr bwMode="auto">
            <a:xfrm>
              <a:off x="1440"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0" name="Rectangle 94"/>
            <p:cNvSpPr>
              <a:spLocks noChangeArrowheads="1"/>
            </p:cNvSpPr>
            <p:nvPr/>
          </p:nvSpPr>
          <p:spPr bwMode="auto">
            <a:xfrm>
              <a:off x="1440"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1" name="Rectangle 95"/>
            <p:cNvSpPr>
              <a:spLocks noChangeArrowheads="1"/>
            </p:cNvSpPr>
            <p:nvPr/>
          </p:nvSpPr>
          <p:spPr bwMode="auto">
            <a:xfrm>
              <a:off x="1440"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2" name="Rectangle 96"/>
            <p:cNvSpPr>
              <a:spLocks noChangeArrowheads="1"/>
            </p:cNvSpPr>
            <p:nvPr/>
          </p:nvSpPr>
          <p:spPr bwMode="auto">
            <a:xfrm>
              <a:off x="1440"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3" name="Rectangle 97"/>
            <p:cNvSpPr>
              <a:spLocks noChangeArrowheads="1"/>
            </p:cNvSpPr>
            <p:nvPr/>
          </p:nvSpPr>
          <p:spPr bwMode="auto">
            <a:xfrm>
              <a:off x="1440"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4" name="Rectangle 98"/>
            <p:cNvSpPr>
              <a:spLocks noChangeArrowheads="1"/>
            </p:cNvSpPr>
            <p:nvPr/>
          </p:nvSpPr>
          <p:spPr bwMode="auto">
            <a:xfrm>
              <a:off x="1440"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5" name="Rectangle 99"/>
            <p:cNvSpPr>
              <a:spLocks noChangeArrowheads="1"/>
            </p:cNvSpPr>
            <p:nvPr/>
          </p:nvSpPr>
          <p:spPr bwMode="auto">
            <a:xfrm>
              <a:off x="1440"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6" name="Rectangle 100"/>
            <p:cNvSpPr>
              <a:spLocks noChangeArrowheads="1"/>
            </p:cNvSpPr>
            <p:nvPr/>
          </p:nvSpPr>
          <p:spPr bwMode="auto">
            <a:xfrm>
              <a:off x="1584"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7" name="Rectangle 101"/>
            <p:cNvSpPr>
              <a:spLocks noChangeArrowheads="1"/>
            </p:cNvSpPr>
            <p:nvPr/>
          </p:nvSpPr>
          <p:spPr bwMode="auto">
            <a:xfrm>
              <a:off x="1584"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8" name="Rectangle 102"/>
            <p:cNvSpPr>
              <a:spLocks noChangeArrowheads="1"/>
            </p:cNvSpPr>
            <p:nvPr/>
          </p:nvSpPr>
          <p:spPr bwMode="auto">
            <a:xfrm>
              <a:off x="1584"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79" name="Rectangle 103"/>
            <p:cNvSpPr>
              <a:spLocks noChangeArrowheads="1"/>
            </p:cNvSpPr>
            <p:nvPr/>
          </p:nvSpPr>
          <p:spPr bwMode="auto">
            <a:xfrm>
              <a:off x="1584"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0" name="Rectangle 104"/>
            <p:cNvSpPr>
              <a:spLocks noChangeArrowheads="1"/>
            </p:cNvSpPr>
            <p:nvPr/>
          </p:nvSpPr>
          <p:spPr bwMode="auto">
            <a:xfrm>
              <a:off x="1584"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1" name="Rectangle 105"/>
            <p:cNvSpPr>
              <a:spLocks noChangeArrowheads="1"/>
            </p:cNvSpPr>
            <p:nvPr/>
          </p:nvSpPr>
          <p:spPr bwMode="auto">
            <a:xfrm>
              <a:off x="1584"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2" name="Rectangle 106"/>
            <p:cNvSpPr>
              <a:spLocks noChangeArrowheads="1"/>
            </p:cNvSpPr>
            <p:nvPr/>
          </p:nvSpPr>
          <p:spPr bwMode="auto">
            <a:xfrm>
              <a:off x="1584"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3" name="Rectangle 107"/>
            <p:cNvSpPr>
              <a:spLocks noChangeArrowheads="1"/>
            </p:cNvSpPr>
            <p:nvPr/>
          </p:nvSpPr>
          <p:spPr bwMode="auto">
            <a:xfrm>
              <a:off x="1584"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4" name="Rectangle 108"/>
            <p:cNvSpPr>
              <a:spLocks noChangeArrowheads="1"/>
            </p:cNvSpPr>
            <p:nvPr/>
          </p:nvSpPr>
          <p:spPr bwMode="auto">
            <a:xfrm>
              <a:off x="1584"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5" name="Rectangle 109"/>
            <p:cNvSpPr>
              <a:spLocks noChangeArrowheads="1"/>
            </p:cNvSpPr>
            <p:nvPr/>
          </p:nvSpPr>
          <p:spPr bwMode="auto">
            <a:xfrm>
              <a:off x="1584"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6" name="Rectangle 110"/>
            <p:cNvSpPr>
              <a:spLocks noChangeArrowheads="1"/>
            </p:cNvSpPr>
            <p:nvPr/>
          </p:nvSpPr>
          <p:spPr bwMode="auto">
            <a:xfrm>
              <a:off x="1728"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7" name="Rectangle 111"/>
            <p:cNvSpPr>
              <a:spLocks noChangeArrowheads="1"/>
            </p:cNvSpPr>
            <p:nvPr/>
          </p:nvSpPr>
          <p:spPr bwMode="auto">
            <a:xfrm>
              <a:off x="1728"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8" name="Rectangle 112"/>
            <p:cNvSpPr>
              <a:spLocks noChangeArrowheads="1"/>
            </p:cNvSpPr>
            <p:nvPr/>
          </p:nvSpPr>
          <p:spPr bwMode="auto">
            <a:xfrm>
              <a:off x="1728"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89" name="Rectangle 113"/>
            <p:cNvSpPr>
              <a:spLocks noChangeArrowheads="1"/>
            </p:cNvSpPr>
            <p:nvPr/>
          </p:nvSpPr>
          <p:spPr bwMode="auto">
            <a:xfrm>
              <a:off x="1728"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0" name="Rectangle 114"/>
            <p:cNvSpPr>
              <a:spLocks noChangeArrowheads="1"/>
            </p:cNvSpPr>
            <p:nvPr/>
          </p:nvSpPr>
          <p:spPr bwMode="auto">
            <a:xfrm>
              <a:off x="1728"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1" name="Rectangle 115"/>
            <p:cNvSpPr>
              <a:spLocks noChangeArrowheads="1"/>
            </p:cNvSpPr>
            <p:nvPr/>
          </p:nvSpPr>
          <p:spPr bwMode="auto">
            <a:xfrm>
              <a:off x="1728"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2" name="Rectangle 116"/>
            <p:cNvSpPr>
              <a:spLocks noChangeArrowheads="1"/>
            </p:cNvSpPr>
            <p:nvPr/>
          </p:nvSpPr>
          <p:spPr bwMode="auto">
            <a:xfrm>
              <a:off x="1728"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3" name="Rectangle 117"/>
            <p:cNvSpPr>
              <a:spLocks noChangeArrowheads="1"/>
            </p:cNvSpPr>
            <p:nvPr/>
          </p:nvSpPr>
          <p:spPr bwMode="auto">
            <a:xfrm>
              <a:off x="1728"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4" name="Rectangle 118"/>
            <p:cNvSpPr>
              <a:spLocks noChangeArrowheads="1"/>
            </p:cNvSpPr>
            <p:nvPr/>
          </p:nvSpPr>
          <p:spPr bwMode="auto">
            <a:xfrm>
              <a:off x="1728"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5" name="Rectangle 119"/>
            <p:cNvSpPr>
              <a:spLocks noChangeArrowheads="1"/>
            </p:cNvSpPr>
            <p:nvPr/>
          </p:nvSpPr>
          <p:spPr bwMode="auto">
            <a:xfrm>
              <a:off x="1728"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6" name="Rectangle 120"/>
            <p:cNvSpPr>
              <a:spLocks noChangeArrowheads="1"/>
            </p:cNvSpPr>
            <p:nvPr/>
          </p:nvSpPr>
          <p:spPr bwMode="auto">
            <a:xfrm>
              <a:off x="1872"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7" name="Rectangle 121"/>
            <p:cNvSpPr>
              <a:spLocks noChangeArrowheads="1"/>
            </p:cNvSpPr>
            <p:nvPr/>
          </p:nvSpPr>
          <p:spPr bwMode="auto">
            <a:xfrm>
              <a:off x="1872"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8" name="Rectangle 122"/>
            <p:cNvSpPr>
              <a:spLocks noChangeArrowheads="1"/>
            </p:cNvSpPr>
            <p:nvPr/>
          </p:nvSpPr>
          <p:spPr bwMode="auto">
            <a:xfrm>
              <a:off x="1872"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299" name="Rectangle 123"/>
            <p:cNvSpPr>
              <a:spLocks noChangeArrowheads="1"/>
            </p:cNvSpPr>
            <p:nvPr/>
          </p:nvSpPr>
          <p:spPr bwMode="auto">
            <a:xfrm>
              <a:off x="1872"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0" name="Rectangle 124"/>
            <p:cNvSpPr>
              <a:spLocks noChangeArrowheads="1"/>
            </p:cNvSpPr>
            <p:nvPr/>
          </p:nvSpPr>
          <p:spPr bwMode="auto">
            <a:xfrm>
              <a:off x="1872"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1" name="Rectangle 125"/>
            <p:cNvSpPr>
              <a:spLocks noChangeArrowheads="1"/>
            </p:cNvSpPr>
            <p:nvPr/>
          </p:nvSpPr>
          <p:spPr bwMode="auto">
            <a:xfrm>
              <a:off x="1872"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2" name="Rectangle 126"/>
            <p:cNvSpPr>
              <a:spLocks noChangeArrowheads="1"/>
            </p:cNvSpPr>
            <p:nvPr/>
          </p:nvSpPr>
          <p:spPr bwMode="auto">
            <a:xfrm>
              <a:off x="1872"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3" name="Rectangle 127"/>
            <p:cNvSpPr>
              <a:spLocks noChangeArrowheads="1"/>
            </p:cNvSpPr>
            <p:nvPr/>
          </p:nvSpPr>
          <p:spPr bwMode="auto">
            <a:xfrm>
              <a:off x="1872"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4" name="Rectangle 128"/>
            <p:cNvSpPr>
              <a:spLocks noChangeArrowheads="1"/>
            </p:cNvSpPr>
            <p:nvPr/>
          </p:nvSpPr>
          <p:spPr bwMode="auto">
            <a:xfrm>
              <a:off x="1872"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5" name="Rectangle 129"/>
            <p:cNvSpPr>
              <a:spLocks noChangeArrowheads="1"/>
            </p:cNvSpPr>
            <p:nvPr/>
          </p:nvSpPr>
          <p:spPr bwMode="auto">
            <a:xfrm>
              <a:off x="1872"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6" name="Rectangle 130"/>
            <p:cNvSpPr>
              <a:spLocks noChangeArrowheads="1"/>
            </p:cNvSpPr>
            <p:nvPr/>
          </p:nvSpPr>
          <p:spPr bwMode="auto">
            <a:xfrm>
              <a:off x="2016"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7" name="Rectangle 131"/>
            <p:cNvSpPr>
              <a:spLocks noChangeArrowheads="1"/>
            </p:cNvSpPr>
            <p:nvPr/>
          </p:nvSpPr>
          <p:spPr bwMode="auto">
            <a:xfrm>
              <a:off x="2016"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8" name="Rectangle 132"/>
            <p:cNvSpPr>
              <a:spLocks noChangeArrowheads="1"/>
            </p:cNvSpPr>
            <p:nvPr/>
          </p:nvSpPr>
          <p:spPr bwMode="auto">
            <a:xfrm>
              <a:off x="2016"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09" name="Rectangle 133"/>
            <p:cNvSpPr>
              <a:spLocks noChangeArrowheads="1"/>
            </p:cNvSpPr>
            <p:nvPr/>
          </p:nvSpPr>
          <p:spPr bwMode="auto">
            <a:xfrm>
              <a:off x="2016"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0" name="Rectangle 134"/>
            <p:cNvSpPr>
              <a:spLocks noChangeArrowheads="1"/>
            </p:cNvSpPr>
            <p:nvPr/>
          </p:nvSpPr>
          <p:spPr bwMode="auto">
            <a:xfrm>
              <a:off x="2016"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1" name="Rectangle 135"/>
            <p:cNvSpPr>
              <a:spLocks noChangeArrowheads="1"/>
            </p:cNvSpPr>
            <p:nvPr/>
          </p:nvSpPr>
          <p:spPr bwMode="auto">
            <a:xfrm>
              <a:off x="2016"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2" name="Rectangle 136"/>
            <p:cNvSpPr>
              <a:spLocks noChangeArrowheads="1"/>
            </p:cNvSpPr>
            <p:nvPr/>
          </p:nvSpPr>
          <p:spPr bwMode="auto">
            <a:xfrm>
              <a:off x="2016"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3" name="Rectangle 137"/>
            <p:cNvSpPr>
              <a:spLocks noChangeArrowheads="1"/>
            </p:cNvSpPr>
            <p:nvPr/>
          </p:nvSpPr>
          <p:spPr bwMode="auto">
            <a:xfrm>
              <a:off x="2016"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4" name="Rectangle 138"/>
            <p:cNvSpPr>
              <a:spLocks noChangeArrowheads="1"/>
            </p:cNvSpPr>
            <p:nvPr/>
          </p:nvSpPr>
          <p:spPr bwMode="auto">
            <a:xfrm>
              <a:off x="2016"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5" name="Rectangle 139"/>
            <p:cNvSpPr>
              <a:spLocks noChangeArrowheads="1"/>
            </p:cNvSpPr>
            <p:nvPr/>
          </p:nvSpPr>
          <p:spPr bwMode="auto">
            <a:xfrm>
              <a:off x="2016"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6" name="Rectangle 140"/>
            <p:cNvSpPr>
              <a:spLocks noChangeArrowheads="1"/>
            </p:cNvSpPr>
            <p:nvPr/>
          </p:nvSpPr>
          <p:spPr bwMode="auto">
            <a:xfrm>
              <a:off x="2160" y="240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7" name="Rectangle 141"/>
            <p:cNvSpPr>
              <a:spLocks noChangeArrowheads="1"/>
            </p:cNvSpPr>
            <p:nvPr/>
          </p:nvSpPr>
          <p:spPr bwMode="auto">
            <a:xfrm>
              <a:off x="2160" y="254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8" name="Rectangle 142"/>
            <p:cNvSpPr>
              <a:spLocks noChangeArrowheads="1"/>
            </p:cNvSpPr>
            <p:nvPr/>
          </p:nvSpPr>
          <p:spPr bwMode="auto">
            <a:xfrm>
              <a:off x="2160" y="268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19" name="Rectangle 143"/>
            <p:cNvSpPr>
              <a:spLocks noChangeArrowheads="1"/>
            </p:cNvSpPr>
            <p:nvPr/>
          </p:nvSpPr>
          <p:spPr bwMode="auto">
            <a:xfrm>
              <a:off x="2160" y="283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0" name="Rectangle 144"/>
            <p:cNvSpPr>
              <a:spLocks noChangeArrowheads="1"/>
            </p:cNvSpPr>
            <p:nvPr/>
          </p:nvSpPr>
          <p:spPr bwMode="auto">
            <a:xfrm>
              <a:off x="2160" y="297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1" name="Rectangle 145"/>
            <p:cNvSpPr>
              <a:spLocks noChangeArrowheads="1"/>
            </p:cNvSpPr>
            <p:nvPr/>
          </p:nvSpPr>
          <p:spPr bwMode="auto">
            <a:xfrm>
              <a:off x="2160" y="3120"/>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2" name="Rectangle 146"/>
            <p:cNvSpPr>
              <a:spLocks noChangeArrowheads="1"/>
            </p:cNvSpPr>
            <p:nvPr/>
          </p:nvSpPr>
          <p:spPr bwMode="auto">
            <a:xfrm>
              <a:off x="2160" y="3264"/>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3" name="Rectangle 147"/>
            <p:cNvSpPr>
              <a:spLocks noChangeArrowheads="1"/>
            </p:cNvSpPr>
            <p:nvPr/>
          </p:nvSpPr>
          <p:spPr bwMode="auto">
            <a:xfrm>
              <a:off x="2160" y="3408"/>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4" name="Rectangle 148"/>
            <p:cNvSpPr>
              <a:spLocks noChangeArrowheads="1"/>
            </p:cNvSpPr>
            <p:nvPr/>
          </p:nvSpPr>
          <p:spPr bwMode="auto">
            <a:xfrm>
              <a:off x="2160" y="3552"/>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8325" name="Rectangle 149"/>
            <p:cNvSpPr>
              <a:spLocks noChangeArrowheads="1"/>
            </p:cNvSpPr>
            <p:nvPr/>
          </p:nvSpPr>
          <p:spPr bwMode="auto">
            <a:xfrm>
              <a:off x="2160" y="3696"/>
              <a:ext cx="144" cy="14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78191" name="Text Box 15"/>
          <p:cNvSpPr txBox="1">
            <a:spLocks noChangeArrowheads="1"/>
          </p:cNvSpPr>
          <p:nvPr/>
        </p:nvSpPr>
        <p:spPr bwMode="auto">
          <a:xfrm>
            <a:off x="4904456" y="2999720"/>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1" hangingPunct="1"/>
            <a:r>
              <a:rPr lang="en-GB" dirty="0"/>
              <a:t>=</a:t>
            </a:r>
          </a:p>
        </p:txBody>
      </p:sp>
      <p:grpSp>
        <p:nvGrpSpPr>
          <p:cNvPr id="178361" name="Group 185"/>
          <p:cNvGrpSpPr>
            <a:grpSpLocks/>
          </p:cNvGrpSpPr>
          <p:nvPr/>
        </p:nvGrpSpPr>
        <p:grpSpPr bwMode="auto">
          <a:xfrm>
            <a:off x="5821237" y="2814310"/>
            <a:ext cx="914400" cy="914400"/>
            <a:chOff x="2976" y="1728"/>
            <a:chExt cx="576" cy="576"/>
          </a:xfrm>
        </p:grpSpPr>
        <p:sp>
          <p:nvSpPr>
            <p:cNvPr id="178355" name="Oval 179"/>
            <p:cNvSpPr>
              <a:spLocks noChangeArrowheads="1"/>
            </p:cNvSpPr>
            <p:nvPr/>
          </p:nvSpPr>
          <p:spPr bwMode="auto">
            <a:xfrm>
              <a:off x="2976" y="1728"/>
              <a:ext cx="576" cy="576"/>
            </a:xfrm>
            <a:prstGeom prst="ellipse">
              <a:avLst/>
            </a:prstGeom>
            <a:solidFill>
              <a:schemeClr val="bg1"/>
            </a:solidFill>
            <a:ln w="28575">
              <a:solidFill>
                <a:schemeClr val="tx1"/>
              </a:solidFill>
              <a:round/>
              <a:headEnd/>
              <a:tailEnd/>
            </a:ln>
            <a:effectLst>
              <a:outerShdw dist="35921" dir="2700000" algn="ctr" rotWithShape="0">
                <a:schemeClr val="bg2"/>
              </a:outerShdw>
            </a:effectLst>
          </p:spPr>
          <p:txBody>
            <a:bodyPr wrap="none" anchor="ctr"/>
            <a:lstStyle/>
            <a:p>
              <a:pPr algn="ctr"/>
              <a:endParaRPr lang="en-US" b="1">
                <a:solidFill>
                  <a:schemeClr val="bg1"/>
                </a:solidFill>
                <a:effectLst>
                  <a:outerShdw blurRad="38100" dist="38100" dir="2700000" algn="tl">
                    <a:srgbClr val="C0C0C0"/>
                  </a:outerShdw>
                </a:effectLst>
              </a:endParaRPr>
            </a:p>
          </p:txBody>
        </p:sp>
        <p:sp>
          <p:nvSpPr>
            <p:cNvPr id="178360" name="Text Box 184"/>
            <p:cNvSpPr txBox="1">
              <a:spLocks noChangeArrowheads="1"/>
            </p:cNvSpPr>
            <p:nvPr/>
          </p:nvSpPr>
          <p:spPr bwMode="auto">
            <a:xfrm>
              <a:off x="3076" y="1872"/>
              <a:ext cx="37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dirty="0">
                  <a:solidFill>
                    <a:srgbClr val="FF6600"/>
                  </a:solidFill>
                </a:rPr>
                <a:t>0.01</a:t>
              </a:r>
            </a:p>
          </p:txBody>
        </p:sp>
      </p:grpSp>
      <p:sp>
        <p:nvSpPr>
          <p:cNvPr id="125" name="Title 124"/>
          <p:cNvSpPr>
            <a:spLocks noGrp="1"/>
          </p:cNvSpPr>
          <p:nvPr>
            <p:ph type="title" idx="4294967295"/>
          </p:nvPr>
        </p:nvSpPr>
        <p:spPr>
          <a:xfrm>
            <a:off x="1976799" y="229367"/>
            <a:ext cx="3487376" cy="701731"/>
          </a:xfrm>
          <a:prstGeom prst="rect">
            <a:avLst/>
          </a:prstGeom>
        </p:spPr>
        <p:txBody>
          <a:bodyPr wrap="square">
            <a:spAutoFit/>
          </a:bodyPr>
          <a:lstStyle/>
          <a:p>
            <a:r>
              <a:rPr lang="en-GB" dirty="0">
                <a:effectLst>
                  <a:glow rad="101600">
                    <a:schemeClr val="accent2">
                      <a:satMod val="175000"/>
                      <a:alpha val="40000"/>
                    </a:schemeClr>
                  </a:glow>
                </a:effectLst>
              </a:rPr>
              <a:t>FRACTIONS </a:t>
            </a:r>
          </a:p>
        </p:txBody>
      </p:sp>
      <p:sp>
        <p:nvSpPr>
          <p:cNvPr id="126" name="Right Arrow 125"/>
          <p:cNvSpPr/>
          <p:nvPr/>
        </p:nvSpPr>
        <p:spPr>
          <a:xfrm>
            <a:off x="5375920" y="312440"/>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6913942" y="229098"/>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128" name="Rectangle 127"/>
          <p:cNvSpPr/>
          <p:nvPr/>
        </p:nvSpPr>
        <p:spPr>
          <a:xfrm>
            <a:off x="1722563" y="17408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5362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8351"/>
                                        </p:tgtEl>
                                        <p:attrNameLst>
                                          <p:attrName>style.visibility</p:attrName>
                                        </p:attrNameLst>
                                      </p:cBhvr>
                                      <p:to>
                                        <p:strVal val="visible"/>
                                      </p:to>
                                    </p:set>
                                    <p:animEffect transition="in" filter="box(out)">
                                      <p:cBhvr>
                                        <p:cTn id="7" dur="500"/>
                                        <p:tgtEl>
                                          <p:spTgt spid="17835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78365"/>
                                        </p:tgtEl>
                                        <p:attrNameLst>
                                          <p:attrName>style.visibility</p:attrName>
                                        </p:attrNameLst>
                                      </p:cBhvr>
                                      <p:to>
                                        <p:strVal val="visible"/>
                                      </p:to>
                                    </p:set>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78366"/>
                                        </p:tgtEl>
                                        <p:attrNameLst>
                                          <p:attrName>style.visibility</p:attrName>
                                        </p:attrNameLst>
                                      </p:cBhvr>
                                      <p:to>
                                        <p:strVal val="visible"/>
                                      </p:to>
                                    </p:set>
                                    <p:animEffect transition="in" filter="box(out)">
                                      <p:cBhvr>
                                        <p:cTn id="14" dur="500"/>
                                        <p:tgtEl>
                                          <p:spTgt spid="1783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88"/>
                                        </p:tgtEl>
                                        <p:attrNameLst>
                                          <p:attrName>style.visibility</p:attrName>
                                        </p:attrNameLst>
                                      </p:cBhvr>
                                      <p:to>
                                        <p:strVal val="visible"/>
                                      </p:to>
                                    </p:set>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178371"/>
                                        </p:tgtEl>
                                        <p:attrNameLst>
                                          <p:attrName>style.visibility</p:attrName>
                                        </p:attrNameLst>
                                      </p:cBhvr>
                                      <p:to>
                                        <p:strVal val="visible"/>
                                      </p:to>
                                    </p:set>
                                    <p:animEffect transition="in" filter="box(out)">
                                      <p:cBhvr>
                                        <p:cTn id="22" dur="500"/>
                                        <p:tgtEl>
                                          <p:spTgt spid="178371"/>
                                        </p:tgtEl>
                                      </p:cBhvr>
                                    </p:animEffect>
                                  </p:childTnLst>
                                </p:cTn>
                              </p:par>
                            </p:childTnLst>
                          </p:cTn>
                        </p:par>
                        <p:par>
                          <p:cTn id="23" fill="hold" nodeType="afterGroup">
                            <p:stCondLst>
                              <p:cond delay="1000"/>
                            </p:stCondLst>
                            <p:childTnLst>
                              <p:par>
                                <p:cTn id="24" presetID="9" presetClass="entr" presetSubtype="0" fill="hold" nodeType="afterEffect">
                                  <p:stCondLst>
                                    <p:cond delay="0"/>
                                  </p:stCondLst>
                                  <p:childTnLst>
                                    <p:set>
                                      <p:cBhvr>
                                        <p:cTn id="25" dur="1" fill="hold">
                                          <p:stCondLst>
                                            <p:cond delay="0"/>
                                          </p:stCondLst>
                                        </p:cTn>
                                        <p:tgtEl>
                                          <p:spTgt spid="178341"/>
                                        </p:tgtEl>
                                        <p:attrNameLst>
                                          <p:attrName>style.visibility</p:attrName>
                                        </p:attrNameLst>
                                      </p:cBhvr>
                                      <p:to>
                                        <p:strVal val="visible"/>
                                      </p:to>
                                    </p:set>
                                    <p:animEffect transition="in" filter="dissolve">
                                      <p:cBhvr>
                                        <p:cTn id="26" dur="500"/>
                                        <p:tgtEl>
                                          <p:spTgt spid="17834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8191"/>
                                        </p:tgtEl>
                                        <p:attrNameLst>
                                          <p:attrName>style.visibility</p:attrName>
                                        </p:attrNameLst>
                                      </p:cBhvr>
                                      <p:to>
                                        <p:strVal val="visible"/>
                                      </p:to>
                                    </p:set>
                                  </p:childTnLst>
                                </p:cTn>
                              </p:par>
                            </p:childTnLst>
                          </p:cTn>
                        </p:par>
                        <p:par>
                          <p:cTn id="31" fill="hold" nodeType="afterGroup">
                            <p:stCondLst>
                              <p:cond delay="500"/>
                            </p:stCondLst>
                            <p:childTnLst>
                              <p:par>
                                <p:cTn id="32" presetID="4" presetClass="entr" presetSubtype="32" fill="hold" nodeType="afterEffect">
                                  <p:stCondLst>
                                    <p:cond delay="0"/>
                                  </p:stCondLst>
                                  <p:childTnLst>
                                    <p:set>
                                      <p:cBhvr>
                                        <p:cTn id="33" dur="1" fill="hold">
                                          <p:stCondLst>
                                            <p:cond delay="0"/>
                                          </p:stCondLst>
                                        </p:cTn>
                                        <p:tgtEl>
                                          <p:spTgt spid="178361"/>
                                        </p:tgtEl>
                                        <p:attrNameLst>
                                          <p:attrName>style.visibility</p:attrName>
                                        </p:attrNameLst>
                                      </p:cBhvr>
                                      <p:to>
                                        <p:strVal val="visible"/>
                                      </p:to>
                                    </p:set>
                                    <p:animEffect transition="in" filter="box(out)">
                                      <p:cBhvr>
                                        <p:cTn id="34" dur="500"/>
                                        <p:tgtEl>
                                          <p:spTgt spid="178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65" grpId="0" autoUpdateAnimBg="0"/>
      <p:bldP spid="178188" grpId="0" autoUpdateAnimBg="0"/>
      <p:bldP spid="17819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1" y="260649"/>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3" name="Right Arrow 2"/>
          <p:cNvSpPr/>
          <p:nvPr/>
        </p:nvSpPr>
        <p:spPr>
          <a:xfrm>
            <a:off x="573596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211616" y="260649"/>
            <a:ext cx="3132856"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p>
        </p:txBody>
      </p:sp>
      <p:sp>
        <p:nvSpPr>
          <p:cNvPr id="5" name="Rectangle 4"/>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143672" y="1196752"/>
            <a:ext cx="5544616" cy="230425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10541" cmpd="sng">
                  <a:solidFill>
                    <a:schemeClr val="accent1">
                      <a:shade val="88000"/>
                      <a:satMod val="110000"/>
                    </a:schemeClr>
                  </a:solidFill>
                  <a:prstDash val="solid"/>
                </a:ln>
                <a:solidFill>
                  <a:schemeClr val="accent1">
                    <a:lumMod val="50000"/>
                  </a:schemeClr>
                </a:solidFill>
              </a:rPr>
              <a:t>Write percentage over 100, then simplify </a:t>
            </a:r>
            <a:endParaRPr lang="en-GB" sz="3200" b="1" dirty="0">
              <a:ln w="10541" cmpd="sng">
                <a:solidFill>
                  <a:schemeClr val="accent1">
                    <a:shade val="88000"/>
                    <a:satMod val="110000"/>
                  </a:schemeClr>
                </a:solidFill>
                <a:prstDash val="solid"/>
              </a:ln>
              <a:solidFill>
                <a:schemeClr val="accent1">
                  <a:lumMod val="50000"/>
                </a:schemeClr>
              </a:solidFill>
            </a:endParaRPr>
          </a:p>
        </p:txBody>
      </p:sp>
      <p:sp>
        <p:nvSpPr>
          <p:cNvPr id="8" name="TextBox 7"/>
          <p:cNvSpPr txBox="1"/>
          <p:nvPr/>
        </p:nvSpPr>
        <p:spPr>
          <a:xfrm>
            <a:off x="2639616" y="3645024"/>
            <a:ext cx="7344816" cy="2308324"/>
          </a:xfrm>
          <a:prstGeom prst="rect">
            <a:avLst/>
          </a:prstGeom>
          <a:noFill/>
        </p:spPr>
        <p:txBody>
          <a:bodyPr wrap="square" rtlCol="0">
            <a:spAutoFit/>
          </a:bodyPr>
          <a:lstStyle/>
          <a:p>
            <a:pPr algn="ctr"/>
            <a:r>
              <a:rPr lang="en-GB" sz="3600" dirty="0"/>
              <a:t>EXAMPLES:</a:t>
            </a:r>
          </a:p>
          <a:p>
            <a:pPr marL="742950" indent="-742950">
              <a:buFontTx/>
              <a:buAutoNum type="alphaLcParenR"/>
            </a:pPr>
            <a:r>
              <a:rPr lang="en-GB" sz="3600" dirty="0"/>
              <a:t>48% =                   b)  75% = </a:t>
            </a:r>
          </a:p>
          <a:p>
            <a:pPr marL="742950" indent="-742950">
              <a:buAutoNum type="alphaLcParenR"/>
            </a:pPr>
            <a:endParaRPr lang="en-GB" sz="3600" dirty="0"/>
          </a:p>
          <a:p>
            <a:pPr marL="742950" indent="-742950"/>
            <a:r>
              <a:rPr lang="en-GB" sz="3600" dirty="0"/>
              <a:t>c)    92% =                   d)  63% = </a:t>
            </a:r>
            <a:endParaRPr lang="en-GB" sz="3600" dirty="0"/>
          </a:p>
        </p:txBody>
      </p:sp>
    </p:spTree>
    <p:extLst>
      <p:ext uri="{BB962C8B-B14F-4D97-AF65-F5344CB8AC3E}">
        <p14:creationId xmlns:p14="http://schemas.microsoft.com/office/powerpoint/2010/main" val="378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1" y="260649"/>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3" name="Right Arrow 2"/>
          <p:cNvSpPr/>
          <p:nvPr/>
        </p:nvSpPr>
        <p:spPr>
          <a:xfrm>
            <a:off x="573596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211616" y="260649"/>
            <a:ext cx="3132856"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p>
        </p:txBody>
      </p:sp>
      <p:sp>
        <p:nvSpPr>
          <p:cNvPr id="5" name="Rectangle 4"/>
          <p:cNvSpPr/>
          <p:nvPr/>
        </p:nvSpPr>
        <p:spPr>
          <a:xfrm>
            <a:off x="218941" y="188640"/>
            <a:ext cx="11706895"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143672" y="1196752"/>
            <a:ext cx="5544616" cy="230425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10541" cmpd="sng">
                  <a:solidFill>
                    <a:schemeClr val="accent1">
                      <a:shade val="88000"/>
                      <a:satMod val="110000"/>
                    </a:schemeClr>
                  </a:solidFill>
                  <a:prstDash val="solid"/>
                </a:ln>
                <a:solidFill>
                  <a:schemeClr val="accent1">
                    <a:lumMod val="50000"/>
                  </a:schemeClr>
                </a:solidFill>
              </a:rPr>
              <a:t>Write percentage over 100, then simplify </a:t>
            </a:r>
            <a:endParaRPr lang="en-GB" sz="3200" b="1" dirty="0">
              <a:ln w="10541" cmpd="sng">
                <a:solidFill>
                  <a:schemeClr val="accent1">
                    <a:shade val="88000"/>
                    <a:satMod val="110000"/>
                  </a:schemeClr>
                </a:solidFill>
                <a:prstDash val="solid"/>
              </a:ln>
              <a:solidFill>
                <a:schemeClr val="accent1">
                  <a:lumMod val="50000"/>
                </a:schemeClr>
              </a:solidFill>
            </a:endParaRPr>
          </a:p>
        </p:txBody>
      </p:sp>
      <p:sp>
        <p:nvSpPr>
          <p:cNvPr id="8" name="TextBox 7"/>
          <p:cNvSpPr txBox="1"/>
          <p:nvPr/>
        </p:nvSpPr>
        <p:spPr>
          <a:xfrm>
            <a:off x="360607" y="3645024"/>
            <a:ext cx="11565229" cy="1569660"/>
          </a:xfrm>
          <a:prstGeom prst="rect">
            <a:avLst/>
          </a:prstGeom>
          <a:noFill/>
        </p:spPr>
        <p:txBody>
          <a:bodyPr wrap="square" rtlCol="0">
            <a:spAutoFit/>
          </a:bodyPr>
          <a:lstStyle/>
          <a:p>
            <a:pPr algn="ctr"/>
            <a:r>
              <a:rPr lang="en-GB" sz="2400" dirty="0"/>
              <a:t>EXAMPLES:</a:t>
            </a:r>
          </a:p>
          <a:p>
            <a:pPr marL="742950" indent="-742950">
              <a:buFontTx/>
              <a:buAutoNum type="alphaLcParenR"/>
            </a:pPr>
            <a:r>
              <a:rPr lang="en-GB" sz="2400" dirty="0"/>
              <a:t>48% =  </a:t>
            </a:r>
            <a:r>
              <a:rPr lang="en-GB" sz="2400" dirty="0" smtClean="0"/>
              <a:t>48/100 = 24/50= 12/25                    b</a:t>
            </a:r>
            <a:r>
              <a:rPr lang="en-GB" sz="2400" dirty="0"/>
              <a:t>)  75% = </a:t>
            </a:r>
            <a:r>
              <a:rPr lang="en-GB" sz="2400" dirty="0" smtClean="0"/>
              <a:t>75/100 = 3/4</a:t>
            </a:r>
            <a:endParaRPr lang="en-GB" sz="2400" dirty="0"/>
          </a:p>
          <a:p>
            <a:pPr marL="742950" indent="-742950">
              <a:buAutoNum type="alphaLcParenR"/>
            </a:pPr>
            <a:endParaRPr lang="en-GB" sz="2400" dirty="0"/>
          </a:p>
          <a:p>
            <a:pPr marL="742950" indent="-742950"/>
            <a:r>
              <a:rPr lang="en-GB" sz="2400" dirty="0"/>
              <a:t>c)    92% =   </a:t>
            </a:r>
            <a:r>
              <a:rPr lang="en-GB" sz="2400" dirty="0" smtClean="0"/>
              <a:t>92/100 = 46/50 = 23/25                     </a:t>
            </a:r>
            <a:r>
              <a:rPr lang="en-GB" sz="2400" dirty="0"/>
              <a:t>d)  63% = </a:t>
            </a:r>
            <a:r>
              <a:rPr lang="en-GB" sz="2400" dirty="0" smtClean="0"/>
              <a:t>63/100 </a:t>
            </a:r>
            <a:endParaRPr lang="en-GB" sz="2400" dirty="0"/>
          </a:p>
        </p:txBody>
      </p:sp>
    </p:spTree>
    <p:extLst>
      <p:ext uri="{BB962C8B-B14F-4D97-AF65-F5344CB8AC3E}">
        <p14:creationId xmlns:p14="http://schemas.microsoft.com/office/powerpoint/2010/main" val="2513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76" y="332657"/>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3" name="Rectangle 2"/>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5087888"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16081" y="332657"/>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7" name="7-Point Star 6"/>
          <p:cNvSpPr/>
          <p:nvPr/>
        </p:nvSpPr>
        <p:spPr>
          <a:xfrm rot="883898">
            <a:off x="6374070" y="1500833"/>
            <a:ext cx="3790070" cy="2056134"/>
          </a:xfrm>
          <a:prstGeom prst="star7">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dirty="0">
                <a:solidFill>
                  <a:srgbClr val="FF0000"/>
                </a:solidFill>
              </a:rPr>
              <a:t>X 100 </a:t>
            </a:r>
            <a:endParaRPr lang="en-GB" sz="5500" dirty="0">
              <a:solidFill>
                <a:srgbClr val="FF0000"/>
              </a:solidFill>
            </a:endParaRPr>
          </a:p>
        </p:txBody>
      </p:sp>
      <p:sp>
        <p:nvSpPr>
          <p:cNvPr id="8" name="TextBox 7"/>
          <p:cNvSpPr txBox="1"/>
          <p:nvPr/>
        </p:nvSpPr>
        <p:spPr>
          <a:xfrm>
            <a:off x="2279576" y="1225690"/>
            <a:ext cx="3672408" cy="5078313"/>
          </a:xfrm>
          <a:prstGeom prst="rect">
            <a:avLst/>
          </a:prstGeom>
          <a:noFill/>
        </p:spPr>
        <p:txBody>
          <a:bodyPr wrap="square" rtlCol="0">
            <a:spAutoFit/>
          </a:bodyPr>
          <a:lstStyle/>
          <a:p>
            <a:pPr algn="ctr"/>
            <a:r>
              <a:rPr lang="en-GB" sz="3600" dirty="0"/>
              <a:t>EXAMPLES: </a:t>
            </a:r>
          </a:p>
          <a:p>
            <a:endParaRPr lang="en-GB" sz="3600" dirty="0"/>
          </a:p>
          <a:p>
            <a:pPr marL="342900" indent="-342900">
              <a:buAutoNum type="alphaLcParenR"/>
            </a:pPr>
            <a:r>
              <a:rPr lang="en-GB" sz="3600" dirty="0"/>
              <a:t>0.23 = </a:t>
            </a:r>
          </a:p>
          <a:p>
            <a:pPr marL="342900" indent="-342900">
              <a:buAutoNum type="alphaLcParenR"/>
            </a:pPr>
            <a:endParaRPr lang="en-GB" sz="3600" dirty="0"/>
          </a:p>
          <a:p>
            <a:pPr marL="342900" indent="-342900">
              <a:buAutoNum type="alphaLcParenR"/>
            </a:pPr>
            <a:r>
              <a:rPr lang="en-GB" sz="3600" dirty="0"/>
              <a:t>0.8 = </a:t>
            </a:r>
          </a:p>
          <a:p>
            <a:pPr marL="342900" indent="-342900">
              <a:buAutoNum type="alphaLcParenR"/>
            </a:pPr>
            <a:endParaRPr lang="en-GB" sz="3600" dirty="0"/>
          </a:p>
          <a:p>
            <a:pPr marL="342900" indent="-342900">
              <a:buAutoNum type="alphaLcParenR"/>
            </a:pPr>
            <a:r>
              <a:rPr lang="en-GB" sz="3600" dirty="0"/>
              <a:t>0.56 = </a:t>
            </a:r>
          </a:p>
          <a:p>
            <a:pPr marL="342900" indent="-342900">
              <a:buAutoNum type="alphaLcParenR"/>
            </a:pPr>
            <a:endParaRPr lang="en-GB" sz="3600" dirty="0"/>
          </a:p>
          <a:p>
            <a:pPr marL="342900" indent="-342900">
              <a:buAutoNum type="alphaLcParenR"/>
            </a:pPr>
            <a:r>
              <a:rPr lang="en-GB" sz="3600" dirty="0"/>
              <a:t>0.231 = </a:t>
            </a:r>
          </a:p>
        </p:txBody>
      </p:sp>
    </p:spTree>
    <p:extLst>
      <p:ext uri="{BB962C8B-B14F-4D97-AF65-F5344CB8AC3E}">
        <p14:creationId xmlns:p14="http://schemas.microsoft.com/office/powerpoint/2010/main" val="142514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76" y="332657"/>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3" name="Rectangle 2"/>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5087888"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816081" y="332657"/>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7" name="7-Point Star 6"/>
          <p:cNvSpPr/>
          <p:nvPr/>
        </p:nvSpPr>
        <p:spPr>
          <a:xfrm rot="883898">
            <a:off x="6374070" y="1500833"/>
            <a:ext cx="3790070" cy="2056134"/>
          </a:xfrm>
          <a:prstGeom prst="star7">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dirty="0">
                <a:solidFill>
                  <a:srgbClr val="FF0000"/>
                </a:solidFill>
              </a:rPr>
              <a:t>X 100 </a:t>
            </a:r>
            <a:endParaRPr lang="en-GB" sz="5500" dirty="0">
              <a:solidFill>
                <a:srgbClr val="FF0000"/>
              </a:solidFill>
            </a:endParaRPr>
          </a:p>
        </p:txBody>
      </p:sp>
      <p:sp>
        <p:nvSpPr>
          <p:cNvPr id="8" name="TextBox 7"/>
          <p:cNvSpPr txBox="1"/>
          <p:nvPr/>
        </p:nvSpPr>
        <p:spPr>
          <a:xfrm>
            <a:off x="2279576" y="1225690"/>
            <a:ext cx="3672408" cy="5078313"/>
          </a:xfrm>
          <a:prstGeom prst="rect">
            <a:avLst/>
          </a:prstGeom>
          <a:noFill/>
        </p:spPr>
        <p:txBody>
          <a:bodyPr wrap="square" rtlCol="0">
            <a:spAutoFit/>
          </a:bodyPr>
          <a:lstStyle/>
          <a:p>
            <a:pPr algn="ctr"/>
            <a:r>
              <a:rPr lang="en-GB" sz="3600" dirty="0"/>
              <a:t>EXAMPLES: </a:t>
            </a:r>
          </a:p>
          <a:p>
            <a:endParaRPr lang="en-GB" sz="3600" dirty="0"/>
          </a:p>
          <a:p>
            <a:pPr marL="342900" indent="-342900">
              <a:buAutoNum type="alphaLcParenR"/>
            </a:pPr>
            <a:r>
              <a:rPr lang="en-GB" sz="3600" dirty="0"/>
              <a:t>0.23 = </a:t>
            </a:r>
            <a:r>
              <a:rPr lang="en-GB" sz="3600" dirty="0" smtClean="0"/>
              <a:t>23%</a:t>
            </a:r>
            <a:endParaRPr lang="en-GB" sz="3600" dirty="0"/>
          </a:p>
          <a:p>
            <a:pPr marL="342900" indent="-342900">
              <a:buAutoNum type="alphaLcParenR"/>
            </a:pPr>
            <a:endParaRPr lang="en-GB" sz="3600" dirty="0"/>
          </a:p>
          <a:p>
            <a:pPr marL="342900" indent="-342900">
              <a:buAutoNum type="alphaLcParenR"/>
            </a:pPr>
            <a:r>
              <a:rPr lang="en-GB" sz="3600" dirty="0"/>
              <a:t>0.8 = </a:t>
            </a:r>
            <a:r>
              <a:rPr lang="en-GB" sz="3600" dirty="0" smtClean="0"/>
              <a:t>80%</a:t>
            </a:r>
            <a:endParaRPr lang="en-GB" sz="3600" dirty="0"/>
          </a:p>
          <a:p>
            <a:pPr marL="342900" indent="-342900">
              <a:buAutoNum type="alphaLcParenR"/>
            </a:pPr>
            <a:endParaRPr lang="en-GB" sz="3600" dirty="0"/>
          </a:p>
          <a:p>
            <a:pPr marL="342900" indent="-342900">
              <a:buAutoNum type="alphaLcParenR"/>
            </a:pPr>
            <a:r>
              <a:rPr lang="en-GB" sz="3600" dirty="0"/>
              <a:t>0.56 = </a:t>
            </a:r>
            <a:r>
              <a:rPr lang="en-GB" sz="3600" dirty="0" smtClean="0"/>
              <a:t>56%</a:t>
            </a:r>
            <a:endParaRPr lang="en-GB" sz="3600" dirty="0"/>
          </a:p>
          <a:p>
            <a:pPr marL="342900" indent="-342900">
              <a:buAutoNum type="alphaLcParenR"/>
            </a:pPr>
            <a:endParaRPr lang="en-GB" sz="3600" dirty="0"/>
          </a:p>
          <a:p>
            <a:pPr marL="342900" indent="-342900">
              <a:buAutoNum type="alphaLcParenR"/>
            </a:pPr>
            <a:r>
              <a:rPr lang="en-GB" sz="3600" dirty="0"/>
              <a:t>0.231 = </a:t>
            </a:r>
            <a:r>
              <a:rPr lang="en-GB" sz="3600" dirty="0" smtClean="0"/>
              <a:t>23.1%</a:t>
            </a:r>
            <a:endParaRPr lang="en-GB" sz="3600" dirty="0"/>
          </a:p>
        </p:txBody>
      </p:sp>
    </p:spTree>
    <p:extLst>
      <p:ext uri="{BB962C8B-B14F-4D97-AF65-F5344CB8AC3E}">
        <p14:creationId xmlns:p14="http://schemas.microsoft.com/office/powerpoint/2010/main" val="11001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351585" y="332657"/>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4" name="Right Arrow 3"/>
          <p:cNvSpPr/>
          <p:nvPr/>
        </p:nvSpPr>
        <p:spPr>
          <a:xfrm>
            <a:off x="5879976"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392144" y="260649"/>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6" name="7-Point Star 5"/>
          <p:cNvSpPr/>
          <p:nvPr/>
        </p:nvSpPr>
        <p:spPr>
          <a:xfrm rot="21297545">
            <a:off x="2146556" y="2295392"/>
            <a:ext cx="3790070" cy="2056134"/>
          </a:xfrm>
          <a:prstGeom prst="star7">
            <a:avLst/>
          </a:prstGeom>
          <a:solidFill>
            <a:schemeClr val="accent2">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dirty="0">
                <a:solidFill>
                  <a:srgbClr val="FF0000"/>
                </a:solidFill>
              </a:rPr>
              <a:t> ÷ 100 </a:t>
            </a:r>
            <a:endParaRPr lang="en-GB" sz="5500" dirty="0">
              <a:solidFill>
                <a:srgbClr val="FF0000"/>
              </a:solidFill>
            </a:endParaRPr>
          </a:p>
        </p:txBody>
      </p:sp>
      <p:sp>
        <p:nvSpPr>
          <p:cNvPr id="8" name="TextBox 7"/>
          <p:cNvSpPr txBox="1"/>
          <p:nvPr/>
        </p:nvSpPr>
        <p:spPr>
          <a:xfrm>
            <a:off x="6456040" y="1268761"/>
            <a:ext cx="3672408" cy="5078313"/>
          </a:xfrm>
          <a:prstGeom prst="rect">
            <a:avLst/>
          </a:prstGeom>
          <a:noFill/>
        </p:spPr>
        <p:txBody>
          <a:bodyPr wrap="square" rtlCol="0">
            <a:spAutoFit/>
          </a:bodyPr>
          <a:lstStyle/>
          <a:p>
            <a:pPr algn="ctr"/>
            <a:r>
              <a:rPr lang="en-GB" sz="3600" dirty="0"/>
              <a:t>EXAMPLES: </a:t>
            </a:r>
          </a:p>
          <a:p>
            <a:pPr algn="ctr"/>
            <a:endParaRPr lang="en-GB" sz="3600" dirty="0"/>
          </a:p>
          <a:p>
            <a:pPr marL="342900" indent="-342900">
              <a:buAutoNum type="alphaLcParenR"/>
            </a:pPr>
            <a:r>
              <a:rPr lang="en-GB" sz="3600" dirty="0"/>
              <a:t>55% = </a:t>
            </a:r>
          </a:p>
          <a:p>
            <a:pPr marL="342900" indent="-342900">
              <a:buAutoNum type="alphaLcParenR"/>
            </a:pPr>
            <a:endParaRPr lang="en-GB" sz="3600" dirty="0"/>
          </a:p>
          <a:p>
            <a:pPr marL="342900" indent="-342900">
              <a:buAutoNum type="alphaLcParenR"/>
            </a:pPr>
            <a:r>
              <a:rPr lang="en-GB" sz="3600" dirty="0"/>
              <a:t>34.5% = </a:t>
            </a:r>
          </a:p>
          <a:p>
            <a:pPr marL="342900" indent="-342900">
              <a:buAutoNum type="alphaLcParenR"/>
            </a:pPr>
            <a:endParaRPr lang="en-GB" sz="3600" dirty="0"/>
          </a:p>
          <a:p>
            <a:pPr marL="342900" indent="-342900">
              <a:buAutoNum type="alphaLcParenR"/>
            </a:pPr>
            <a:r>
              <a:rPr lang="en-GB" sz="3600" dirty="0"/>
              <a:t>75% = </a:t>
            </a:r>
          </a:p>
          <a:p>
            <a:pPr marL="342900" indent="-342900">
              <a:buAutoNum type="alphaLcParenR"/>
            </a:pPr>
            <a:endParaRPr lang="en-GB" sz="3600" dirty="0"/>
          </a:p>
          <a:p>
            <a:pPr marL="342900" indent="-342900">
              <a:buAutoNum type="alphaLcParenR"/>
            </a:pPr>
            <a:r>
              <a:rPr lang="en-GB" sz="3600" dirty="0"/>
              <a:t>97% = </a:t>
            </a:r>
            <a:endParaRPr lang="en-GB" sz="3600" dirty="0"/>
          </a:p>
        </p:txBody>
      </p:sp>
    </p:spTree>
    <p:extLst>
      <p:ext uri="{BB962C8B-B14F-4D97-AF65-F5344CB8AC3E}">
        <p14:creationId xmlns:p14="http://schemas.microsoft.com/office/powerpoint/2010/main" val="29051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351585" y="332657"/>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sp>
        <p:nvSpPr>
          <p:cNvPr id="4" name="Right Arrow 3"/>
          <p:cNvSpPr/>
          <p:nvPr/>
        </p:nvSpPr>
        <p:spPr>
          <a:xfrm>
            <a:off x="5879976"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392144" y="260649"/>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6" name="7-Point Star 5"/>
          <p:cNvSpPr/>
          <p:nvPr/>
        </p:nvSpPr>
        <p:spPr>
          <a:xfrm rot="21297545">
            <a:off x="2146556" y="2295392"/>
            <a:ext cx="3790070" cy="2056134"/>
          </a:xfrm>
          <a:prstGeom prst="star7">
            <a:avLst/>
          </a:prstGeom>
          <a:solidFill>
            <a:schemeClr val="accent2">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500" dirty="0">
                <a:solidFill>
                  <a:srgbClr val="FF0000"/>
                </a:solidFill>
              </a:rPr>
              <a:t> ÷ 100 </a:t>
            </a:r>
            <a:endParaRPr lang="en-GB" sz="5500" dirty="0">
              <a:solidFill>
                <a:srgbClr val="FF0000"/>
              </a:solidFill>
            </a:endParaRPr>
          </a:p>
        </p:txBody>
      </p:sp>
      <p:sp>
        <p:nvSpPr>
          <p:cNvPr id="8" name="TextBox 7"/>
          <p:cNvSpPr txBox="1"/>
          <p:nvPr/>
        </p:nvSpPr>
        <p:spPr>
          <a:xfrm>
            <a:off x="6456040" y="1268761"/>
            <a:ext cx="3672408" cy="5078313"/>
          </a:xfrm>
          <a:prstGeom prst="rect">
            <a:avLst/>
          </a:prstGeom>
          <a:noFill/>
        </p:spPr>
        <p:txBody>
          <a:bodyPr wrap="square" rtlCol="0">
            <a:spAutoFit/>
          </a:bodyPr>
          <a:lstStyle/>
          <a:p>
            <a:pPr algn="ctr"/>
            <a:r>
              <a:rPr lang="en-GB" sz="3600" dirty="0"/>
              <a:t>EXAMPLES: </a:t>
            </a:r>
          </a:p>
          <a:p>
            <a:pPr algn="ctr"/>
            <a:endParaRPr lang="en-GB" sz="3600" dirty="0"/>
          </a:p>
          <a:p>
            <a:pPr marL="342900" indent="-342900">
              <a:buAutoNum type="alphaLcParenR"/>
            </a:pPr>
            <a:r>
              <a:rPr lang="en-GB" sz="3600" dirty="0"/>
              <a:t>55% = </a:t>
            </a:r>
            <a:r>
              <a:rPr lang="en-GB" sz="3600" dirty="0" smtClean="0"/>
              <a:t>0.55</a:t>
            </a:r>
            <a:endParaRPr lang="en-GB" sz="3600" dirty="0"/>
          </a:p>
          <a:p>
            <a:pPr marL="342900" indent="-342900">
              <a:buAutoNum type="alphaLcParenR"/>
            </a:pPr>
            <a:endParaRPr lang="en-GB" sz="3600" dirty="0"/>
          </a:p>
          <a:p>
            <a:pPr marL="342900" indent="-342900">
              <a:buAutoNum type="alphaLcParenR"/>
            </a:pPr>
            <a:r>
              <a:rPr lang="en-GB" sz="3600" dirty="0"/>
              <a:t>34.5% = </a:t>
            </a:r>
            <a:r>
              <a:rPr lang="en-GB" sz="3600" dirty="0" smtClean="0"/>
              <a:t>0.345</a:t>
            </a:r>
            <a:endParaRPr lang="en-GB" sz="3600" dirty="0"/>
          </a:p>
          <a:p>
            <a:pPr marL="342900" indent="-342900">
              <a:buAutoNum type="alphaLcParenR"/>
            </a:pPr>
            <a:endParaRPr lang="en-GB" sz="3600" dirty="0"/>
          </a:p>
          <a:p>
            <a:pPr marL="342900" indent="-342900">
              <a:buAutoNum type="alphaLcParenR"/>
            </a:pPr>
            <a:r>
              <a:rPr lang="en-GB" sz="3600" dirty="0"/>
              <a:t>75% = </a:t>
            </a:r>
            <a:r>
              <a:rPr lang="en-GB" sz="3600" dirty="0" smtClean="0"/>
              <a:t>0.75</a:t>
            </a:r>
            <a:endParaRPr lang="en-GB" sz="3600" dirty="0"/>
          </a:p>
          <a:p>
            <a:pPr marL="342900" indent="-342900">
              <a:buAutoNum type="alphaLcParenR"/>
            </a:pPr>
            <a:endParaRPr lang="en-GB" sz="3600" dirty="0"/>
          </a:p>
          <a:p>
            <a:pPr marL="342900" indent="-342900">
              <a:buAutoNum type="alphaLcParenR"/>
            </a:pPr>
            <a:r>
              <a:rPr lang="en-GB" sz="3600" dirty="0"/>
              <a:t>97% = </a:t>
            </a:r>
            <a:r>
              <a:rPr lang="en-GB" sz="3600" dirty="0" smtClean="0"/>
              <a:t>0.97</a:t>
            </a:r>
            <a:endParaRPr lang="en-GB" sz="3600" dirty="0"/>
          </a:p>
        </p:txBody>
      </p:sp>
    </p:spTree>
    <p:extLst>
      <p:ext uri="{BB962C8B-B14F-4D97-AF65-F5344CB8AC3E}">
        <p14:creationId xmlns:p14="http://schemas.microsoft.com/office/powerpoint/2010/main" val="28044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785600" y="404665"/>
            <a:ext cx="8882400" cy="5509329"/>
            <a:chOff x="1080" y="340"/>
            <a:chExt cx="11650" cy="4651"/>
          </a:xfrm>
        </p:grpSpPr>
        <p:sp>
          <p:nvSpPr>
            <p:cNvPr id="1027" name="WordArt 3"/>
            <p:cNvSpPr>
              <a:spLocks noChangeArrowheads="1" noChangeShapeType="1" noTextEdit="1"/>
            </p:cNvSpPr>
            <p:nvPr/>
          </p:nvSpPr>
          <p:spPr bwMode="auto">
            <a:xfrm>
              <a:off x="1161" y="765"/>
              <a:ext cx="3684" cy="720"/>
            </a:xfrm>
            <a:prstGeom prst="rect">
              <a:avLst/>
            </a:prstGeom>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00CCFF"/>
                  </a:solidFill>
                  <a:latin typeface="Arial Black"/>
                </a:rPr>
                <a:t>Fractions</a:t>
              </a:r>
              <a:endParaRPr lang="en-GB" sz="3600" kern="10" dirty="0">
                <a:ln w="9525">
                  <a:solidFill>
                    <a:srgbClr val="000000"/>
                  </a:solidFill>
                  <a:round/>
                  <a:headEnd/>
                  <a:tailEnd/>
                </a:ln>
                <a:solidFill>
                  <a:srgbClr val="00CCFF"/>
                </a:solidFill>
                <a:latin typeface="Arial Black"/>
              </a:endParaRPr>
            </a:p>
          </p:txBody>
        </p:sp>
        <p:sp>
          <p:nvSpPr>
            <p:cNvPr id="1028" name="WordArt 4"/>
            <p:cNvSpPr>
              <a:spLocks noChangeArrowheads="1" noChangeShapeType="1" noTextEdit="1"/>
            </p:cNvSpPr>
            <p:nvPr/>
          </p:nvSpPr>
          <p:spPr bwMode="auto">
            <a:xfrm>
              <a:off x="8528" y="766"/>
              <a:ext cx="3683" cy="729"/>
            </a:xfrm>
            <a:prstGeom prst="rect">
              <a:avLst/>
            </a:prstGeom>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00CCFF"/>
                  </a:solidFill>
                  <a:latin typeface="Arial Black"/>
                </a:rPr>
                <a:t>Decimals</a:t>
              </a:r>
              <a:endParaRPr lang="en-GB" sz="3600" kern="10" dirty="0">
                <a:ln w="9525">
                  <a:solidFill>
                    <a:srgbClr val="000000"/>
                  </a:solidFill>
                  <a:round/>
                  <a:headEnd/>
                  <a:tailEnd/>
                </a:ln>
                <a:solidFill>
                  <a:srgbClr val="00CCFF"/>
                </a:solidFill>
                <a:latin typeface="Arial Black"/>
              </a:endParaRPr>
            </a:p>
          </p:txBody>
        </p:sp>
        <p:sp>
          <p:nvSpPr>
            <p:cNvPr id="1029" name="WordArt 5"/>
            <p:cNvSpPr>
              <a:spLocks noChangeArrowheads="1" noChangeShapeType="1" noTextEdit="1"/>
            </p:cNvSpPr>
            <p:nvPr/>
          </p:nvSpPr>
          <p:spPr bwMode="auto">
            <a:xfrm>
              <a:off x="6733" y="4169"/>
              <a:ext cx="5478" cy="822"/>
            </a:xfrm>
            <a:prstGeom prst="rect">
              <a:avLst/>
            </a:prstGeom>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00CCFF"/>
                  </a:solidFill>
                  <a:latin typeface="Arial Black"/>
                </a:rPr>
                <a:t>Percentages</a:t>
              </a:r>
              <a:endParaRPr lang="en-GB" sz="3600" kern="10" dirty="0">
                <a:ln w="9525">
                  <a:solidFill>
                    <a:srgbClr val="000000"/>
                  </a:solidFill>
                  <a:round/>
                  <a:headEnd/>
                  <a:tailEnd/>
                </a:ln>
                <a:solidFill>
                  <a:srgbClr val="00CCFF"/>
                </a:solidFill>
                <a:latin typeface="Arial Black"/>
              </a:endParaRPr>
            </a:p>
          </p:txBody>
        </p:sp>
        <p:sp>
          <p:nvSpPr>
            <p:cNvPr id="1030" name="AutoShape 6"/>
            <p:cNvSpPr>
              <a:spLocks noChangeArrowheads="1"/>
            </p:cNvSpPr>
            <p:nvPr/>
          </p:nvSpPr>
          <p:spPr bwMode="auto">
            <a:xfrm>
              <a:off x="4939" y="340"/>
              <a:ext cx="3400" cy="1699"/>
            </a:xfrm>
            <a:prstGeom prst="rightArrow">
              <a:avLst>
                <a:gd name="adj1" fmla="val 50000"/>
                <a:gd name="adj2"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2" name="AutoShape 8"/>
            <p:cNvSpPr>
              <a:spLocks noChangeArrowheads="1"/>
            </p:cNvSpPr>
            <p:nvPr/>
          </p:nvSpPr>
          <p:spPr bwMode="auto">
            <a:xfrm>
              <a:off x="9991" y="1738"/>
              <a:ext cx="2739" cy="2400"/>
            </a:xfrm>
            <a:prstGeom prst="downArrow">
              <a:avLst>
                <a:gd name="adj1" fmla="val 50000"/>
                <a:gd name="adj2" fmla="val 2678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4" name="AutoShape 10"/>
            <p:cNvSpPr>
              <a:spLocks noChangeArrowheads="1"/>
            </p:cNvSpPr>
            <p:nvPr/>
          </p:nvSpPr>
          <p:spPr bwMode="auto">
            <a:xfrm rot="10800000">
              <a:off x="7678" y="1616"/>
              <a:ext cx="2739" cy="2400"/>
            </a:xfrm>
            <a:prstGeom prst="downArrow">
              <a:avLst>
                <a:gd name="adj1" fmla="val 50000"/>
                <a:gd name="adj2" fmla="val 2678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6" name="AutoShape 12"/>
            <p:cNvSpPr>
              <a:spLocks noChangeArrowheads="1"/>
            </p:cNvSpPr>
            <p:nvPr/>
          </p:nvSpPr>
          <p:spPr bwMode="auto">
            <a:xfrm flipH="1">
              <a:off x="1080" y="1860"/>
              <a:ext cx="5340" cy="31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7" name="Text Box 13"/>
            <p:cNvSpPr txBox="1">
              <a:spLocks noChangeArrowheads="1"/>
            </p:cNvSpPr>
            <p:nvPr/>
          </p:nvSpPr>
          <p:spPr bwMode="auto">
            <a:xfrm>
              <a:off x="1539" y="3987"/>
              <a:ext cx="5180" cy="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GB" sz="2800" dirty="0">
                  <a:ln>
                    <a:solidFill>
                      <a:srgbClr val="00B050"/>
                    </a:solidFill>
                  </a:ln>
                  <a:ea typeface="Tahoma" pitchFamily="34" charset="0"/>
                  <a:cs typeface="Tahoma" pitchFamily="34" charset="0"/>
                </a:rPr>
                <a:t>Write percentage over</a:t>
              </a:r>
            </a:p>
            <a:p>
              <a:pPr algn="ctr" fontAlgn="base">
                <a:spcBef>
                  <a:spcPct val="0"/>
                </a:spcBef>
                <a:spcAft>
                  <a:spcPct val="0"/>
                </a:spcAft>
              </a:pPr>
              <a:r>
                <a:rPr lang="en-GB" sz="2800" dirty="0">
                  <a:ln>
                    <a:solidFill>
                      <a:srgbClr val="00B050"/>
                    </a:solidFill>
                  </a:ln>
                  <a:ea typeface="Tahoma" pitchFamily="34" charset="0"/>
                  <a:cs typeface="Tahoma" pitchFamily="34" charset="0"/>
                </a:rPr>
                <a:t>100 then simplify</a:t>
              </a:r>
              <a:endParaRPr lang="en-US" sz="2800" dirty="0">
                <a:ln>
                  <a:solidFill>
                    <a:srgbClr val="00B050"/>
                  </a:solidFill>
                </a:ln>
                <a:ea typeface="Tahoma" pitchFamily="34" charset="0"/>
                <a:cs typeface="Tahoma" pitchFamily="34" charset="0"/>
              </a:endParaRPr>
            </a:p>
          </p:txBody>
        </p:sp>
      </p:grpSp>
      <p:sp>
        <p:nvSpPr>
          <p:cNvPr id="14" name="TextBox 13"/>
          <p:cNvSpPr txBox="1"/>
          <p:nvPr/>
        </p:nvSpPr>
        <p:spPr>
          <a:xfrm>
            <a:off x="4871864" y="1052737"/>
            <a:ext cx="2088232" cy="830997"/>
          </a:xfrm>
          <a:prstGeom prst="rect">
            <a:avLst/>
          </a:prstGeom>
          <a:noFill/>
        </p:spPr>
        <p:txBody>
          <a:bodyPr wrap="square" rtlCol="0">
            <a:spAutoFit/>
          </a:bodyPr>
          <a:lstStyle/>
          <a:p>
            <a:pPr algn="ctr"/>
            <a:r>
              <a:rPr lang="en-GB" sz="2400" dirty="0">
                <a:ln>
                  <a:solidFill>
                    <a:srgbClr val="00B050"/>
                  </a:solidFill>
                </a:ln>
              </a:rPr>
              <a:t>Numerator ÷ Denominator </a:t>
            </a:r>
            <a:endParaRPr lang="en-GB" sz="2400" dirty="0">
              <a:ln>
                <a:solidFill>
                  <a:srgbClr val="00B050"/>
                </a:solidFill>
              </a:ln>
            </a:endParaRPr>
          </a:p>
        </p:txBody>
      </p:sp>
      <p:sp>
        <p:nvSpPr>
          <p:cNvPr id="15" name="TextBox 14"/>
          <p:cNvSpPr txBox="1"/>
          <p:nvPr/>
        </p:nvSpPr>
        <p:spPr>
          <a:xfrm>
            <a:off x="7464152" y="2852937"/>
            <a:ext cx="864096" cy="954107"/>
          </a:xfrm>
          <a:prstGeom prst="rect">
            <a:avLst/>
          </a:prstGeom>
          <a:noFill/>
        </p:spPr>
        <p:txBody>
          <a:bodyPr wrap="square" rtlCol="0">
            <a:spAutoFit/>
          </a:bodyPr>
          <a:lstStyle/>
          <a:p>
            <a:pPr algn="ctr"/>
            <a:r>
              <a:rPr lang="en-GB" sz="2800" dirty="0">
                <a:ln>
                  <a:solidFill>
                    <a:srgbClr val="00B050"/>
                  </a:solidFill>
                </a:ln>
              </a:rPr>
              <a:t>÷ 100 </a:t>
            </a:r>
            <a:endParaRPr lang="en-GB" sz="2800" dirty="0">
              <a:ln>
                <a:solidFill>
                  <a:srgbClr val="00B050"/>
                </a:solidFill>
              </a:ln>
            </a:endParaRPr>
          </a:p>
        </p:txBody>
      </p:sp>
      <p:sp>
        <p:nvSpPr>
          <p:cNvPr id="16" name="TextBox 15"/>
          <p:cNvSpPr txBox="1"/>
          <p:nvPr/>
        </p:nvSpPr>
        <p:spPr>
          <a:xfrm>
            <a:off x="9192344" y="2780929"/>
            <a:ext cx="864096" cy="954107"/>
          </a:xfrm>
          <a:prstGeom prst="rect">
            <a:avLst/>
          </a:prstGeom>
          <a:noFill/>
        </p:spPr>
        <p:txBody>
          <a:bodyPr wrap="square" rtlCol="0">
            <a:spAutoFit/>
          </a:bodyPr>
          <a:lstStyle/>
          <a:p>
            <a:pPr algn="ctr"/>
            <a:r>
              <a:rPr lang="en-GB" sz="2800" dirty="0">
                <a:ln>
                  <a:solidFill>
                    <a:srgbClr val="00B050"/>
                  </a:solidFill>
                </a:ln>
              </a:rPr>
              <a:t>x</a:t>
            </a:r>
            <a:r>
              <a:rPr lang="en-GB" sz="2800" dirty="0">
                <a:ln>
                  <a:solidFill>
                    <a:srgbClr val="00B050"/>
                  </a:solidFill>
                </a:ln>
              </a:rPr>
              <a:t> 100 </a:t>
            </a:r>
            <a:endParaRPr lang="en-GB" sz="2800" dirty="0">
              <a:ln>
                <a:solidFill>
                  <a:srgbClr val="00B050"/>
                </a:solidFill>
              </a:ln>
            </a:endParaRPr>
          </a:p>
        </p:txBody>
      </p:sp>
      <p:sp>
        <p:nvSpPr>
          <p:cNvPr id="17" name="Rectangle 16"/>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991543" y="6317456"/>
            <a:ext cx="2736304" cy="261610"/>
          </a:xfrm>
          <a:prstGeom prst="rect">
            <a:avLst/>
          </a:prstGeom>
          <a:noFill/>
        </p:spPr>
        <p:txBody>
          <a:bodyPr wrap="square" rtlCol="0">
            <a:spAutoFit/>
          </a:bodyPr>
          <a:lstStyle/>
          <a:p>
            <a:r>
              <a:rPr lang="en-GB" sz="1100" dirty="0">
                <a:hlinkClick r:id="rId3" action="ppaction://hlinkpres?slideindex=1&amp;slidetitle="/>
              </a:rPr>
              <a:t>FDP millionnaire.ppt</a:t>
            </a:r>
            <a:endParaRPr lang="en-GB" sz="1100" dirty="0"/>
          </a:p>
        </p:txBody>
      </p:sp>
    </p:spTree>
    <p:extLst>
      <p:ext uri="{BB962C8B-B14F-4D97-AF65-F5344CB8AC3E}">
        <p14:creationId xmlns:p14="http://schemas.microsoft.com/office/powerpoint/2010/main" val="199000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348" y="888641"/>
            <a:ext cx="2973992" cy="5262979"/>
          </a:xfrm>
          <a:prstGeom prst="rect">
            <a:avLst/>
          </a:prstGeom>
          <a:noFill/>
        </p:spPr>
        <p:txBody>
          <a:bodyPr wrap="square" rtlCol="0">
            <a:spAutoFit/>
          </a:bodyPr>
          <a:lstStyle/>
          <a:p>
            <a:r>
              <a:rPr lang="en-GB" sz="3200" dirty="0" smtClean="0">
                <a:latin typeface="Comic Sans MS" panose="030F0702030302020204" pitchFamily="66" charset="0"/>
              </a:rPr>
              <a:t>Bronze challenge:</a:t>
            </a:r>
          </a:p>
          <a:p>
            <a:endParaRPr lang="en-GB" sz="32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½</a:t>
            </a:r>
          </a:p>
          <a:p>
            <a:pPr marL="342900" indent="-342900">
              <a:buAutoNum type="arabicPeriod"/>
            </a:pPr>
            <a:r>
              <a:rPr lang="en-GB" sz="2400" dirty="0" smtClean="0">
                <a:latin typeface="Comic Sans MS" panose="030F0702030302020204" pitchFamily="66" charset="0"/>
              </a:rPr>
              <a:t>0.75</a:t>
            </a:r>
          </a:p>
          <a:p>
            <a:pPr marL="342900" indent="-342900">
              <a:buAutoNum type="arabicPeriod"/>
            </a:pPr>
            <a:r>
              <a:rPr lang="en-GB" sz="2400" dirty="0" smtClean="0">
                <a:latin typeface="Comic Sans MS" panose="030F0702030302020204" pitchFamily="66" charset="0"/>
              </a:rPr>
              <a:t>0.4</a:t>
            </a:r>
          </a:p>
          <a:p>
            <a:pPr marL="342900" indent="-342900">
              <a:buAutoNum type="arabicPeriod"/>
            </a:pPr>
            <a:r>
              <a:rPr lang="en-GB" sz="2400" dirty="0" smtClean="0">
                <a:latin typeface="Comic Sans MS" panose="030F0702030302020204" pitchFamily="66" charset="0"/>
              </a:rPr>
              <a:t>25%</a:t>
            </a:r>
          </a:p>
          <a:p>
            <a:pPr marL="342900" indent="-342900">
              <a:buAutoNum type="arabicPeriod"/>
            </a:pPr>
            <a:r>
              <a:rPr lang="en-GB" sz="2400" dirty="0" smtClean="0">
                <a:latin typeface="Comic Sans MS" panose="030F0702030302020204" pitchFamily="66" charset="0"/>
              </a:rPr>
              <a:t>80%</a:t>
            </a:r>
          </a:p>
          <a:p>
            <a:pPr marL="342900" indent="-342900">
              <a:buAutoNum type="arabicPeriod"/>
            </a:pPr>
            <a:r>
              <a:rPr lang="en-GB" sz="2400" dirty="0" smtClean="0">
                <a:latin typeface="Comic Sans MS" panose="030F0702030302020204" pitchFamily="66" charset="0"/>
              </a:rPr>
              <a:t>0.13</a:t>
            </a:r>
          </a:p>
          <a:p>
            <a:pPr marL="342900" indent="-342900">
              <a:buAutoNum type="arabicPeriod"/>
            </a:pPr>
            <a:r>
              <a:rPr lang="en-GB" sz="2400" dirty="0" smtClean="0">
                <a:latin typeface="Comic Sans MS" panose="030F0702030302020204" pitchFamily="66" charset="0"/>
              </a:rPr>
              <a:t>2/5</a:t>
            </a:r>
          </a:p>
          <a:p>
            <a:pPr marL="342900" indent="-342900">
              <a:buAutoNum type="arabicPeriod"/>
            </a:pPr>
            <a:r>
              <a:rPr lang="en-GB" sz="2400" dirty="0" smtClean="0">
                <a:latin typeface="Comic Sans MS" panose="030F0702030302020204" pitchFamily="66" charset="0"/>
              </a:rPr>
              <a:t>44%</a:t>
            </a:r>
          </a:p>
          <a:p>
            <a:pPr marL="342900" indent="-342900">
              <a:buAutoNum type="arabicPeriod"/>
            </a:pPr>
            <a:r>
              <a:rPr lang="en-GB" sz="2400" dirty="0" smtClean="0">
                <a:latin typeface="Comic Sans MS" panose="030F0702030302020204" pitchFamily="66" charset="0"/>
              </a:rPr>
              <a:t>0.2</a:t>
            </a:r>
          </a:p>
          <a:p>
            <a:pPr marL="342900" indent="-342900">
              <a:buAutoNum type="arabicPeriod"/>
            </a:pPr>
            <a:r>
              <a:rPr lang="en-GB" sz="2400" dirty="0" smtClean="0">
                <a:latin typeface="Comic Sans MS" panose="030F0702030302020204" pitchFamily="66" charset="0"/>
              </a:rPr>
              <a:t> 6/10</a:t>
            </a:r>
          </a:p>
        </p:txBody>
      </p:sp>
      <p:sp>
        <p:nvSpPr>
          <p:cNvPr id="6" name="TextBox 5"/>
          <p:cNvSpPr txBox="1"/>
          <p:nvPr/>
        </p:nvSpPr>
        <p:spPr>
          <a:xfrm>
            <a:off x="617347" y="305547"/>
            <a:ext cx="10023898" cy="738664"/>
          </a:xfrm>
          <a:prstGeom prst="rect">
            <a:avLst/>
          </a:prstGeom>
          <a:noFill/>
        </p:spPr>
        <p:txBody>
          <a:bodyPr wrap="none" rtlCol="0">
            <a:spAutoFit/>
          </a:bodyPr>
          <a:lstStyle/>
          <a:p>
            <a:r>
              <a:rPr lang="en-GB" sz="2400" dirty="0" smtClean="0">
                <a:latin typeface="Comic Sans MS" panose="030F0702030302020204" pitchFamily="66" charset="0"/>
              </a:rPr>
              <a:t>Convert the fraction, decimal or percentage to the other two types. </a:t>
            </a:r>
            <a:endParaRPr lang="en-GB" sz="2400" dirty="0" smtClean="0">
              <a:latin typeface="Comic Sans MS" panose="030F0702030302020204" pitchFamily="66" charset="0"/>
            </a:endParaRPr>
          </a:p>
          <a:p>
            <a:pPr marL="342900" indent="-342900">
              <a:buAutoNum type="arabicPeriod"/>
            </a:pPr>
            <a:endParaRPr lang="en-GB" dirty="0"/>
          </a:p>
        </p:txBody>
      </p:sp>
      <p:sp>
        <p:nvSpPr>
          <p:cNvPr id="7" name="TextBox 6"/>
          <p:cNvSpPr txBox="1"/>
          <p:nvPr/>
        </p:nvSpPr>
        <p:spPr>
          <a:xfrm>
            <a:off x="3208148" y="966426"/>
            <a:ext cx="2973992" cy="5262979"/>
          </a:xfrm>
          <a:prstGeom prst="rect">
            <a:avLst/>
          </a:prstGeom>
          <a:noFill/>
        </p:spPr>
        <p:txBody>
          <a:bodyPr wrap="square" rtlCol="0">
            <a:spAutoFit/>
          </a:bodyPr>
          <a:lstStyle/>
          <a:p>
            <a:r>
              <a:rPr lang="en-GB" sz="3200" dirty="0" smtClean="0">
                <a:latin typeface="Comic Sans MS" panose="030F0702030302020204" pitchFamily="66" charset="0"/>
              </a:rPr>
              <a:t>Silver challenge</a:t>
            </a:r>
            <a:r>
              <a:rPr lang="en-GB" sz="3200" dirty="0" smtClean="0">
                <a:latin typeface="Comic Sans MS" panose="030F0702030302020204" pitchFamily="66" charset="0"/>
              </a:rPr>
              <a:t>:</a:t>
            </a:r>
          </a:p>
          <a:p>
            <a:endParaRPr lang="en-GB" sz="32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1/5</a:t>
            </a:r>
            <a:endParaRPr lang="en-GB" sz="2400" dirty="0" smtClean="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0.55</a:t>
            </a:r>
          </a:p>
          <a:p>
            <a:pPr marL="342900" indent="-342900">
              <a:buAutoNum type="arabicPeriod"/>
            </a:pPr>
            <a:r>
              <a:rPr lang="en-GB" sz="2400" dirty="0" smtClean="0">
                <a:latin typeface="Comic Sans MS" panose="030F0702030302020204" pitchFamily="66" charset="0"/>
              </a:rPr>
              <a:t>0.41</a:t>
            </a:r>
          </a:p>
          <a:p>
            <a:pPr marL="342900" indent="-342900">
              <a:buAutoNum type="arabicPeriod"/>
            </a:pPr>
            <a:r>
              <a:rPr lang="en-GB" sz="2400" dirty="0" smtClean="0">
                <a:latin typeface="Comic Sans MS" panose="030F0702030302020204" pitchFamily="66" charset="0"/>
              </a:rPr>
              <a:t>27%</a:t>
            </a:r>
          </a:p>
          <a:p>
            <a:pPr marL="342900" indent="-342900">
              <a:buAutoNum type="arabicPeriod"/>
            </a:pPr>
            <a:r>
              <a:rPr lang="en-GB" sz="2400" dirty="0" smtClean="0">
                <a:latin typeface="Comic Sans MS" panose="030F0702030302020204" pitchFamily="66" charset="0"/>
              </a:rPr>
              <a:t>82%</a:t>
            </a:r>
          </a:p>
          <a:p>
            <a:pPr marL="342900" indent="-342900">
              <a:buAutoNum type="arabicPeriod"/>
            </a:pPr>
            <a:r>
              <a:rPr lang="en-GB" sz="2400" dirty="0" smtClean="0">
                <a:latin typeface="Comic Sans MS" panose="030F0702030302020204" pitchFamily="66" charset="0"/>
              </a:rPr>
              <a:t>0.132</a:t>
            </a:r>
          </a:p>
          <a:p>
            <a:pPr marL="342900" indent="-342900">
              <a:buAutoNum type="arabicPeriod"/>
            </a:pPr>
            <a:r>
              <a:rPr lang="en-GB" sz="2400" dirty="0">
                <a:latin typeface="Comic Sans MS" panose="030F0702030302020204" pitchFamily="66" charset="0"/>
              </a:rPr>
              <a:t>4</a:t>
            </a:r>
            <a:r>
              <a:rPr lang="en-GB" sz="2400" dirty="0" smtClean="0">
                <a:latin typeface="Comic Sans MS" panose="030F0702030302020204" pitchFamily="66" charset="0"/>
              </a:rPr>
              <a:t>/5</a:t>
            </a:r>
          </a:p>
          <a:p>
            <a:pPr marL="342900" indent="-342900">
              <a:buAutoNum type="arabicPeriod"/>
            </a:pPr>
            <a:r>
              <a:rPr lang="en-GB" sz="2400" dirty="0" smtClean="0">
                <a:latin typeface="Comic Sans MS" panose="030F0702030302020204" pitchFamily="66" charset="0"/>
              </a:rPr>
              <a:t>44.2%</a:t>
            </a:r>
          </a:p>
          <a:p>
            <a:pPr marL="342900" indent="-342900">
              <a:buAutoNum type="arabicPeriod"/>
            </a:pPr>
            <a:r>
              <a:rPr lang="en-GB" sz="2400" dirty="0" smtClean="0">
                <a:latin typeface="Comic Sans MS" panose="030F0702030302020204" pitchFamily="66" charset="0"/>
              </a:rPr>
              <a:t>0.268</a:t>
            </a:r>
          </a:p>
          <a:p>
            <a:pPr marL="342900" indent="-342900">
              <a:buAutoNum type="arabicPeriod"/>
            </a:pPr>
            <a:r>
              <a:rPr lang="en-GB" sz="2400" dirty="0" smtClean="0">
                <a:latin typeface="Comic Sans MS" panose="030F0702030302020204" pitchFamily="66" charset="0"/>
              </a:rPr>
              <a:t> 13/25</a:t>
            </a:r>
          </a:p>
        </p:txBody>
      </p:sp>
      <p:sp>
        <p:nvSpPr>
          <p:cNvPr id="8" name="TextBox 7"/>
          <p:cNvSpPr txBox="1"/>
          <p:nvPr/>
        </p:nvSpPr>
        <p:spPr>
          <a:xfrm>
            <a:off x="5798948" y="1044211"/>
            <a:ext cx="2973992" cy="5262979"/>
          </a:xfrm>
          <a:prstGeom prst="rect">
            <a:avLst/>
          </a:prstGeom>
          <a:noFill/>
        </p:spPr>
        <p:txBody>
          <a:bodyPr wrap="square" rtlCol="0">
            <a:spAutoFit/>
          </a:bodyPr>
          <a:lstStyle/>
          <a:p>
            <a:r>
              <a:rPr lang="en-GB" sz="3200" dirty="0" smtClean="0">
                <a:latin typeface="Comic Sans MS" panose="030F0702030302020204" pitchFamily="66" charset="0"/>
              </a:rPr>
              <a:t>Gold challenge</a:t>
            </a:r>
            <a:r>
              <a:rPr lang="en-GB" sz="3200" dirty="0" smtClean="0">
                <a:latin typeface="Comic Sans MS" panose="030F0702030302020204" pitchFamily="66" charset="0"/>
              </a:rPr>
              <a:t>:</a:t>
            </a:r>
          </a:p>
          <a:p>
            <a:endParaRPr lang="en-GB" sz="32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18/25</a:t>
            </a:r>
          </a:p>
          <a:p>
            <a:pPr marL="342900" indent="-342900">
              <a:buAutoNum type="arabicPeriod"/>
            </a:pPr>
            <a:r>
              <a:rPr lang="en-GB" sz="2400" dirty="0" smtClean="0">
                <a:latin typeface="Comic Sans MS" panose="030F0702030302020204" pitchFamily="66" charset="0"/>
              </a:rPr>
              <a:t>0.552</a:t>
            </a:r>
          </a:p>
          <a:p>
            <a:pPr marL="342900" indent="-342900">
              <a:buAutoNum type="arabicPeriod"/>
            </a:pPr>
            <a:r>
              <a:rPr lang="en-GB" sz="2400" dirty="0" smtClean="0">
                <a:latin typeface="Comic Sans MS" panose="030F0702030302020204" pitchFamily="66" charset="0"/>
              </a:rPr>
              <a:t>0.411</a:t>
            </a:r>
          </a:p>
          <a:p>
            <a:pPr marL="342900" indent="-342900">
              <a:buAutoNum type="arabicPeriod"/>
            </a:pPr>
            <a:r>
              <a:rPr lang="en-GB" sz="2400" dirty="0" smtClean="0">
                <a:latin typeface="Comic Sans MS" panose="030F0702030302020204" pitchFamily="66" charset="0"/>
              </a:rPr>
              <a:t>27.3%</a:t>
            </a:r>
          </a:p>
          <a:p>
            <a:pPr marL="342900" indent="-342900">
              <a:buAutoNum type="arabicPeriod"/>
            </a:pPr>
            <a:r>
              <a:rPr lang="en-GB" sz="2400" dirty="0" smtClean="0">
                <a:latin typeface="Comic Sans MS" panose="030F0702030302020204" pitchFamily="66" charset="0"/>
              </a:rPr>
              <a:t>82.1%</a:t>
            </a:r>
          </a:p>
          <a:p>
            <a:pPr marL="342900" indent="-342900">
              <a:buAutoNum type="arabicPeriod"/>
            </a:pPr>
            <a:r>
              <a:rPr lang="en-GB" sz="2400" dirty="0" smtClean="0">
                <a:latin typeface="Comic Sans MS" panose="030F0702030302020204" pitchFamily="66" charset="0"/>
              </a:rPr>
              <a:t>0.1328</a:t>
            </a:r>
          </a:p>
          <a:p>
            <a:pPr marL="342900" indent="-342900">
              <a:buAutoNum type="arabicPeriod"/>
            </a:pPr>
            <a:r>
              <a:rPr lang="en-GB" sz="2400" dirty="0" smtClean="0">
                <a:latin typeface="Comic Sans MS" panose="030F0702030302020204" pitchFamily="66" charset="0"/>
              </a:rPr>
              <a:t>7/5</a:t>
            </a:r>
          </a:p>
          <a:p>
            <a:pPr marL="342900" indent="-342900">
              <a:buAutoNum type="arabicPeriod"/>
            </a:pPr>
            <a:r>
              <a:rPr lang="en-GB" sz="2400" dirty="0" smtClean="0">
                <a:latin typeface="Comic Sans MS" panose="030F0702030302020204" pitchFamily="66" charset="0"/>
              </a:rPr>
              <a:t>44.21%</a:t>
            </a:r>
          </a:p>
          <a:p>
            <a:pPr marL="342900" indent="-342900">
              <a:buAutoNum type="arabicPeriod"/>
            </a:pPr>
            <a:r>
              <a:rPr lang="en-GB" sz="2400" dirty="0" smtClean="0">
                <a:latin typeface="Comic Sans MS" panose="030F0702030302020204" pitchFamily="66" charset="0"/>
              </a:rPr>
              <a:t>0.2618</a:t>
            </a:r>
          </a:p>
          <a:p>
            <a:pPr marL="342900" indent="-342900">
              <a:buAutoNum type="arabicPeriod"/>
            </a:pPr>
            <a:r>
              <a:rPr lang="en-GB" sz="2400" dirty="0" smtClean="0">
                <a:latin typeface="Comic Sans MS" panose="030F0702030302020204" pitchFamily="66" charset="0"/>
              </a:rPr>
              <a:t> 35/25</a:t>
            </a:r>
          </a:p>
        </p:txBody>
      </p:sp>
      <p:sp>
        <p:nvSpPr>
          <p:cNvPr id="9" name="TextBox 8"/>
          <p:cNvSpPr txBox="1"/>
          <p:nvPr/>
        </p:nvSpPr>
        <p:spPr>
          <a:xfrm>
            <a:off x="8409809" y="1044211"/>
            <a:ext cx="2973992" cy="4524315"/>
          </a:xfrm>
          <a:prstGeom prst="rect">
            <a:avLst/>
          </a:prstGeom>
          <a:noFill/>
        </p:spPr>
        <p:txBody>
          <a:bodyPr wrap="square" rtlCol="0">
            <a:spAutoFit/>
          </a:bodyPr>
          <a:lstStyle/>
          <a:p>
            <a:r>
              <a:rPr lang="en-GB" sz="3200" dirty="0" smtClean="0">
                <a:latin typeface="Comic Sans MS" panose="030F0702030302020204" pitchFamily="66" charset="0"/>
              </a:rPr>
              <a:t>Platinum challenge</a:t>
            </a:r>
            <a:r>
              <a:rPr lang="en-GB" sz="3200" dirty="0" smtClean="0">
                <a:latin typeface="Comic Sans MS" panose="030F0702030302020204" pitchFamily="66" charset="0"/>
              </a:rPr>
              <a:t>:</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Can you come up with your own 10 examples to show what you know? </a:t>
            </a:r>
            <a:endParaRPr lang="en-GB" sz="3200" dirty="0">
              <a:latin typeface="Comic Sans MS" panose="030F0702030302020204" pitchFamily="66" charset="0"/>
            </a:endParaRPr>
          </a:p>
        </p:txBody>
      </p:sp>
    </p:spTree>
    <p:extLst>
      <p:ext uri="{BB962C8B-B14F-4D97-AF65-F5344CB8AC3E}">
        <p14:creationId xmlns:p14="http://schemas.microsoft.com/office/powerpoint/2010/main" val="119367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3194" y="579548"/>
            <a:ext cx="8615968" cy="5509200"/>
          </a:xfrm>
          <a:prstGeom prst="rect">
            <a:avLst/>
          </a:prstGeom>
          <a:noFill/>
        </p:spPr>
        <p:txBody>
          <a:bodyPr wrap="square" rtlCol="0">
            <a:spAutoFit/>
          </a:bodyPr>
          <a:lstStyle/>
          <a:p>
            <a:pPr algn="ctr"/>
            <a:r>
              <a:rPr lang="en-GB" sz="3200" u="sng" dirty="0" smtClean="0">
                <a:latin typeface="Comic Sans MS" panose="030F0702030302020204" pitchFamily="66" charset="0"/>
              </a:rPr>
              <a:t>Arithmetic</a:t>
            </a:r>
          </a:p>
          <a:p>
            <a:endParaRPr lang="en-GB" sz="3200" dirty="0" smtClean="0">
              <a:latin typeface="Comic Sans MS" panose="030F0702030302020204" pitchFamily="66" charset="0"/>
            </a:endParaRPr>
          </a:p>
          <a:p>
            <a:endParaRPr lang="en-GB" sz="3200" dirty="0">
              <a:latin typeface="Comic Sans MS" panose="030F0702030302020204" pitchFamily="66" charset="0"/>
            </a:endParaRPr>
          </a:p>
          <a:p>
            <a:r>
              <a:rPr lang="en-GB" sz="3200" dirty="0" smtClean="0">
                <a:latin typeface="Comic Sans MS" panose="030F0702030302020204" pitchFamily="66" charset="0"/>
              </a:rPr>
              <a:t>Using the method from yesterday find the percentages of the amounts below:</a:t>
            </a:r>
          </a:p>
          <a:p>
            <a:endParaRPr lang="en-GB" sz="3200" dirty="0">
              <a:latin typeface="Comic Sans MS" panose="030F0702030302020204" pitchFamily="66" charset="0"/>
            </a:endParaRPr>
          </a:p>
          <a:p>
            <a:pPr marL="514350" indent="-514350">
              <a:buAutoNum type="arabicPeriod"/>
            </a:pPr>
            <a:r>
              <a:rPr lang="en-GB" sz="3200" dirty="0" smtClean="0">
                <a:latin typeface="Comic Sans MS" panose="030F0702030302020204" pitchFamily="66" charset="0"/>
              </a:rPr>
              <a:t>35% of 480</a:t>
            </a:r>
          </a:p>
          <a:p>
            <a:pPr marL="342900" indent="-342900">
              <a:buAutoNum type="arabicPeriod"/>
            </a:pPr>
            <a:r>
              <a:rPr lang="en-GB" sz="3200" dirty="0">
                <a:latin typeface="Comic Sans MS" panose="030F0702030302020204" pitchFamily="66" charset="0"/>
              </a:rPr>
              <a:t> </a:t>
            </a:r>
            <a:r>
              <a:rPr lang="en-GB" sz="3200" dirty="0" smtClean="0">
                <a:latin typeface="Comic Sans MS" panose="030F0702030302020204" pitchFamily="66" charset="0"/>
              </a:rPr>
              <a:t>45% of 220</a:t>
            </a:r>
          </a:p>
          <a:p>
            <a:pPr marL="342900" indent="-342900">
              <a:buAutoNum type="arabicPeriod"/>
            </a:pPr>
            <a:r>
              <a:rPr lang="en-GB" sz="3200" dirty="0">
                <a:latin typeface="Comic Sans MS" panose="030F0702030302020204" pitchFamily="66" charset="0"/>
              </a:rPr>
              <a:t> </a:t>
            </a:r>
            <a:r>
              <a:rPr lang="en-GB" sz="3200" dirty="0" smtClean="0">
                <a:latin typeface="Comic Sans MS" panose="030F0702030302020204" pitchFamily="66" charset="0"/>
              </a:rPr>
              <a:t>87% of 980</a:t>
            </a:r>
          </a:p>
          <a:p>
            <a:pPr marL="342900" indent="-342900">
              <a:buAutoNum type="arabicPeriod"/>
            </a:pPr>
            <a:r>
              <a:rPr lang="en-GB" sz="3200" dirty="0">
                <a:latin typeface="Comic Sans MS" panose="030F0702030302020204" pitchFamily="66" charset="0"/>
              </a:rPr>
              <a:t> </a:t>
            </a:r>
            <a:r>
              <a:rPr lang="en-GB" sz="3200" dirty="0" smtClean="0">
                <a:latin typeface="Comic Sans MS" panose="030F0702030302020204" pitchFamily="66" charset="0"/>
              </a:rPr>
              <a:t>22% of £180</a:t>
            </a:r>
          </a:p>
          <a:p>
            <a:pPr marL="342900" indent="-342900">
              <a:buAutoNum type="arabicPeriod"/>
            </a:pPr>
            <a:r>
              <a:rPr lang="en-GB" sz="3200" dirty="0">
                <a:latin typeface="Comic Sans MS" panose="030F0702030302020204" pitchFamily="66" charset="0"/>
              </a:rPr>
              <a:t> </a:t>
            </a:r>
            <a:r>
              <a:rPr lang="en-GB" sz="3200" dirty="0" smtClean="0">
                <a:latin typeface="Comic Sans MS" panose="030F0702030302020204" pitchFamily="66" charset="0"/>
              </a:rPr>
              <a:t>67% of 490kg</a:t>
            </a:r>
          </a:p>
        </p:txBody>
      </p:sp>
    </p:spTree>
    <p:extLst>
      <p:ext uri="{BB962C8B-B14F-4D97-AF65-F5344CB8AC3E}">
        <p14:creationId xmlns:p14="http://schemas.microsoft.com/office/powerpoint/2010/main" val="17946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75520" y="1124745"/>
            <a:ext cx="8676456" cy="3139321"/>
          </a:xfrm>
          <a:prstGeom prst="rect">
            <a:avLst/>
          </a:prstGeom>
          <a:noFill/>
        </p:spPr>
        <p:txBody>
          <a:bodyPr wrap="square" rtlCol="0">
            <a:spAutoFit/>
          </a:bodyPr>
          <a:lstStyle/>
          <a:p>
            <a:pPr algn="ctr"/>
            <a:r>
              <a:rPr lang="en-GB" sz="6600" dirty="0">
                <a:effectLst>
                  <a:glow rad="101600">
                    <a:schemeClr val="accent2">
                      <a:satMod val="175000"/>
                      <a:alpha val="40000"/>
                    </a:schemeClr>
                  </a:glow>
                </a:effectLst>
              </a:rPr>
              <a:t>FRACTIONS, DECIMALS &amp;</a:t>
            </a:r>
          </a:p>
          <a:p>
            <a:pPr algn="ctr"/>
            <a:r>
              <a:rPr lang="en-GB" sz="6600" dirty="0">
                <a:effectLst>
                  <a:glow rad="101600">
                    <a:schemeClr val="accent2">
                      <a:satMod val="175000"/>
                      <a:alpha val="40000"/>
                    </a:schemeClr>
                  </a:glow>
                </a:effectLst>
              </a:rPr>
              <a:t> PERCENTAGES </a:t>
            </a:r>
            <a:endParaRPr lang="en-GB" sz="6600" dirty="0">
              <a:effectLst>
                <a:glow rad="101600">
                  <a:schemeClr val="accent2">
                    <a:satMod val="175000"/>
                    <a:alpha val="40000"/>
                  </a:schemeClr>
                </a:glow>
              </a:effectLst>
            </a:endParaRPr>
          </a:p>
        </p:txBody>
      </p:sp>
    </p:spTree>
    <p:extLst>
      <p:ext uri="{BB962C8B-B14F-4D97-AF65-F5344CB8AC3E}">
        <p14:creationId xmlns:p14="http://schemas.microsoft.com/office/powerpoint/2010/main" val="306445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21972"/>
            <a:ext cx="9307356"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identify the features of a well-written newspaper. </a:t>
            </a:r>
            <a:endParaRPr lang="en-GB" sz="2400" b="1" u="sng" dirty="0">
              <a:latin typeface="Comic Sans MS" panose="030F0702030302020204" pitchFamily="66" charset="0"/>
            </a:endParaRPr>
          </a:p>
        </p:txBody>
      </p:sp>
      <p:sp>
        <p:nvSpPr>
          <p:cNvPr id="3" name="TextBox 2"/>
          <p:cNvSpPr txBox="1"/>
          <p:nvPr/>
        </p:nvSpPr>
        <p:spPr>
          <a:xfrm>
            <a:off x="1313646" y="2086377"/>
            <a:ext cx="9362941" cy="2677656"/>
          </a:xfrm>
          <a:prstGeom prst="rect">
            <a:avLst/>
          </a:prstGeom>
          <a:noFill/>
        </p:spPr>
        <p:txBody>
          <a:bodyPr wrap="square" rtlCol="0">
            <a:spAutoFit/>
          </a:bodyPr>
          <a:lstStyle/>
          <a:p>
            <a:r>
              <a:rPr lang="en-GB" sz="2800" dirty="0" smtClean="0">
                <a:latin typeface="Comic Sans MS" panose="030F0702030302020204" pitchFamily="66" charset="0"/>
              </a:rPr>
              <a:t>Compare your list of features from yesterday to the ones I have found. </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What is the same and what is different?</a:t>
            </a:r>
          </a:p>
          <a:p>
            <a:r>
              <a:rPr lang="en-GB" sz="2800" dirty="0" smtClean="0">
                <a:latin typeface="Comic Sans MS" panose="030F0702030302020204" pitchFamily="66" charset="0"/>
              </a:rPr>
              <a:t> </a:t>
            </a:r>
            <a:endParaRPr lang="en-GB" sz="2800" dirty="0">
              <a:latin typeface="Comic Sans MS" panose="030F0702030302020204" pitchFamily="66" charset="0"/>
            </a:endParaRPr>
          </a:p>
          <a:p>
            <a:r>
              <a:rPr lang="en-GB" sz="2800" dirty="0" smtClean="0">
                <a:latin typeface="Comic Sans MS" panose="030F0702030302020204" pitchFamily="66" charset="0"/>
              </a:rPr>
              <a:t>Did you find any that I didn</a:t>
            </a:r>
            <a:r>
              <a:rPr lang="en-GB" sz="2800" dirty="0" smtClean="0">
                <a:latin typeface="Comic Sans MS" panose="030F0702030302020204" pitchFamily="66" charset="0"/>
              </a:rPr>
              <a:t>’t? </a:t>
            </a:r>
            <a:endParaRPr lang="en-GB" sz="2800" dirty="0">
              <a:latin typeface="Comic Sans MS" panose="030F0702030302020204" pitchFamily="66" charset="0"/>
            </a:endParaRPr>
          </a:p>
        </p:txBody>
      </p:sp>
    </p:spTree>
    <p:extLst>
      <p:ext uri="{BB962C8B-B14F-4D97-AF65-F5344CB8AC3E}">
        <p14:creationId xmlns:p14="http://schemas.microsoft.com/office/powerpoint/2010/main" val="17409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310" t="17637" r="27535" b="18858"/>
          <a:stretch/>
        </p:blipFill>
        <p:spPr>
          <a:xfrm>
            <a:off x="121135" y="167425"/>
            <a:ext cx="8069827" cy="6525329"/>
          </a:xfrm>
          <a:prstGeom prst="rect">
            <a:avLst/>
          </a:prstGeom>
        </p:spPr>
      </p:pic>
      <p:sp>
        <p:nvSpPr>
          <p:cNvPr id="4" name="TextBox 3"/>
          <p:cNvSpPr txBox="1"/>
          <p:nvPr/>
        </p:nvSpPr>
        <p:spPr>
          <a:xfrm>
            <a:off x="7006106" y="513288"/>
            <a:ext cx="3735318" cy="369332"/>
          </a:xfrm>
          <a:prstGeom prst="rect">
            <a:avLst/>
          </a:prstGeom>
          <a:solidFill>
            <a:schemeClr val="accent1">
              <a:lumMod val="60000"/>
              <a:lumOff val="40000"/>
            </a:schemeClr>
          </a:solidFill>
          <a:ln>
            <a:solidFill>
              <a:schemeClr val="tx1"/>
            </a:solidFill>
          </a:ln>
        </p:spPr>
        <p:txBody>
          <a:bodyPr wrap="none" rtlCol="0">
            <a:spAutoFit/>
          </a:bodyPr>
          <a:lstStyle/>
          <a:p>
            <a:r>
              <a:rPr lang="en-GB" dirty="0" smtClean="0">
                <a:latin typeface="Comic Sans MS" panose="030F0702030302020204" pitchFamily="66" charset="0"/>
              </a:rPr>
              <a:t>Name of the newspaper- catchy! </a:t>
            </a:r>
            <a:endParaRPr lang="en-GB" dirty="0">
              <a:latin typeface="Comic Sans MS" panose="030F0702030302020204" pitchFamily="66" charset="0"/>
            </a:endParaRPr>
          </a:p>
        </p:txBody>
      </p:sp>
      <p:sp>
        <p:nvSpPr>
          <p:cNvPr id="5" name="TextBox 4"/>
          <p:cNvSpPr txBox="1"/>
          <p:nvPr/>
        </p:nvSpPr>
        <p:spPr>
          <a:xfrm>
            <a:off x="2586466" y="1747514"/>
            <a:ext cx="6287299" cy="369332"/>
          </a:xfrm>
          <a:prstGeom prst="rect">
            <a:avLst/>
          </a:prstGeom>
          <a:solidFill>
            <a:schemeClr val="accent1">
              <a:lumMod val="60000"/>
              <a:lumOff val="40000"/>
            </a:schemeClr>
          </a:solidFill>
          <a:ln>
            <a:solidFill>
              <a:schemeClr val="tx1"/>
            </a:solidFill>
          </a:ln>
        </p:spPr>
        <p:txBody>
          <a:bodyPr wrap="none" rtlCol="0">
            <a:spAutoFit/>
          </a:bodyPr>
          <a:lstStyle/>
          <a:p>
            <a:r>
              <a:rPr lang="en-GB" dirty="0">
                <a:latin typeface="Comic Sans MS" panose="030F0702030302020204" pitchFamily="66" charset="0"/>
              </a:rPr>
              <a:t> </a:t>
            </a:r>
            <a:r>
              <a:rPr lang="en-GB" dirty="0" smtClean="0">
                <a:latin typeface="Comic Sans MS" panose="030F0702030302020204" pitchFamily="66" charset="0"/>
              </a:rPr>
              <a:t>A short, snappy headline using pun, rhyme or alliteration</a:t>
            </a:r>
            <a:endParaRPr lang="en-GB" dirty="0">
              <a:latin typeface="Comic Sans MS" panose="030F0702030302020204" pitchFamily="66" charset="0"/>
            </a:endParaRPr>
          </a:p>
        </p:txBody>
      </p:sp>
      <p:sp>
        <p:nvSpPr>
          <p:cNvPr id="7" name="TextBox 6"/>
          <p:cNvSpPr txBox="1"/>
          <p:nvPr/>
        </p:nvSpPr>
        <p:spPr>
          <a:xfrm>
            <a:off x="3771322" y="3850802"/>
            <a:ext cx="4232249" cy="369332"/>
          </a:xfrm>
          <a:prstGeom prst="rect">
            <a:avLst/>
          </a:prstGeom>
          <a:solidFill>
            <a:schemeClr val="accent1">
              <a:lumMod val="60000"/>
              <a:lumOff val="40000"/>
            </a:schemeClr>
          </a:solidFill>
          <a:ln>
            <a:solidFill>
              <a:schemeClr val="tx1"/>
            </a:solidFill>
          </a:ln>
        </p:spPr>
        <p:txBody>
          <a:bodyPr wrap="none" rtlCol="0">
            <a:spAutoFit/>
          </a:bodyPr>
          <a:lstStyle/>
          <a:p>
            <a:r>
              <a:rPr lang="en-GB" dirty="0" smtClean="0">
                <a:latin typeface="Comic Sans MS" panose="030F0702030302020204" pitchFamily="66" charset="0"/>
              </a:rPr>
              <a:t>A sub-headline with more information</a:t>
            </a:r>
            <a:endParaRPr lang="en-GB" dirty="0">
              <a:latin typeface="Comic Sans MS" panose="030F0702030302020204" pitchFamily="66" charset="0"/>
            </a:endParaRPr>
          </a:p>
        </p:txBody>
      </p:sp>
      <p:sp>
        <p:nvSpPr>
          <p:cNvPr id="8" name="TextBox 7"/>
          <p:cNvSpPr txBox="1"/>
          <p:nvPr/>
        </p:nvSpPr>
        <p:spPr>
          <a:xfrm>
            <a:off x="3459221" y="4434383"/>
            <a:ext cx="3651962" cy="369332"/>
          </a:xfrm>
          <a:prstGeom prst="rect">
            <a:avLst/>
          </a:prstGeom>
          <a:solidFill>
            <a:schemeClr val="accent1">
              <a:lumMod val="60000"/>
              <a:lumOff val="40000"/>
            </a:schemeClr>
          </a:solidFill>
          <a:ln>
            <a:solidFill>
              <a:schemeClr val="tx1"/>
            </a:solidFill>
          </a:ln>
        </p:spPr>
        <p:txBody>
          <a:bodyPr wrap="none" rtlCol="0">
            <a:spAutoFit/>
          </a:bodyPr>
          <a:lstStyle/>
          <a:p>
            <a:r>
              <a:rPr lang="en-GB" dirty="0" smtClean="0">
                <a:latin typeface="Comic Sans MS" panose="030F0702030302020204" pitchFamily="66" charset="0"/>
              </a:rPr>
              <a:t>A by-line with the writers name</a:t>
            </a:r>
            <a:endParaRPr lang="en-GB" dirty="0">
              <a:latin typeface="Comic Sans MS" panose="030F0702030302020204" pitchFamily="66" charset="0"/>
            </a:endParaRPr>
          </a:p>
        </p:txBody>
      </p:sp>
      <p:sp>
        <p:nvSpPr>
          <p:cNvPr id="9" name="TextBox 8"/>
          <p:cNvSpPr txBox="1"/>
          <p:nvPr/>
        </p:nvSpPr>
        <p:spPr>
          <a:xfrm>
            <a:off x="3591506" y="5625710"/>
            <a:ext cx="8569273" cy="338554"/>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A relative clause to add information. This begins with the relative pronoun ‘who’</a:t>
            </a:r>
            <a:endParaRPr lang="en-GB" sz="1600" dirty="0">
              <a:latin typeface="Comic Sans MS" panose="030F0702030302020204" pitchFamily="66" charset="0"/>
            </a:endParaRPr>
          </a:p>
        </p:txBody>
      </p:sp>
      <p:grpSp>
        <p:nvGrpSpPr>
          <p:cNvPr id="15" name="Group 14"/>
          <p:cNvGrpSpPr/>
          <p:nvPr/>
        </p:nvGrpSpPr>
        <p:grpSpPr>
          <a:xfrm>
            <a:off x="8615965" y="2234853"/>
            <a:ext cx="3428085" cy="1656901"/>
            <a:chOff x="8615965" y="2234853"/>
            <a:chExt cx="3428085" cy="1656901"/>
          </a:xfrm>
        </p:grpSpPr>
        <p:sp>
          <p:nvSpPr>
            <p:cNvPr id="10" name="TextBox 9"/>
            <p:cNvSpPr txBox="1"/>
            <p:nvPr/>
          </p:nvSpPr>
          <p:spPr>
            <a:xfrm>
              <a:off x="8615966" y="2612408"/>
              <a:ext cx="3412528"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Newspaper features are in blue</a:t>
              </a:r>
              <a:endParaRPr lang="en-GB" dirty="0">
                <a:latin typeface="Comic Sans MS" panose="030F0702030302020204" pitchFamily="66" charset="0"/>
              </a:endParaRPr>
            </a:p>
          </p:txBody>
        </p:sp>
        <p:sp>
          <p:nvSpPr>
            <p:cNvPr id="11" name="TextBox 10"/>
            <p:cNvSpPr txBox="1"/>
            <p:nvPr/>
          </p:nvSpPr>
          <p:spPr>
            <a:xfrm>
              <a:off x="8615965" y="3245423"/>
              <a:ext cx="3412529" cy="646331"/>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Grammatical features are in yellow</a:t>
              </a:r>
              <a:endParaRPr lang="en-GB" dirty="0">
                <a:latin typeface="Comic Sans MS" panose="030F0702030302020204" pitchFamily="66" charset="0"/>
              </a:endParaRPr>
            </a:p>
          </p:txBody>
        </p:sp>
        <p:sp>
          <p:nvSpPr>
            <p:cNvPr id="12" name="TextBox 11"/>
            <p:cNvSpPr txBox="1"/>
            <p:nvPr/>
          </p:nvSpPr>
          <p:spPr>
            <a:xfrm>
              <a:off x="8631522" y="2234853"/>
              <a:ext cx="3412528" cy="369332"/>
            </a:xfrm>
            <a:prstGeom prst="rect">
              <a:avLst/>
            </a:prstGeom>
            <a:noFill/>
            <a:ln>
              <a:solidFill>
                <a:schemeClr val="tx1"/>
              </a:solidFill>
            </a:ln>
          </p:spPr>
          <p:txBody>
            <a:bodyPr wrap="square" rtlCol="0">
              <a:spAutoFit/>
            </a:bodyPr>
            <a:lstStyle/>
            <a:p>
              <a:pPr algn="ctr"/>
              <a:r>
                <a:rPr lang="en-GB" dirty="0" smtClean="0">
                  <a:latin typeface="Comic Sans MS" panose="030F0702030302020204" pitchFamily="66" charset="0"/>
                </a:rPr>
                <a:t>Key</a:t>
              </a:r>
              <a:endParaRPr lang="en-GB" dirty="0">
                <a:latin typeface="Comic Sans MS" panose="030F0702030302020204" pitchFamily="66" charset="0"/>
              </a:endParaRPr>
            </a:p>
          </p:txBody>
        </p:sp>
      </p:grpSp>
      <p:sp>
        <p:nvSpPr>
          <p:cNvPr id="13" name="TextBox 12"/>
          <p:cNvSpPr txBox="1"/>
          <p:nvPr/>
        </p:nvSpPr>
        <p:spPr>
          <a:xfrm>
            <a:off x="3821909" y="4891547"/>
            <a:ext cx="8272728"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A introductory paragraph (an orientation) including what happened, when, who and where.</a:t>
            </a:r>
            <a:endParaRPr lang="en-GB" dirty="0">
              <a:latin typeface="Comic Sans MS" panose="030F0702030302020204" pitchFamily="66" charset="0"/>
            </a:endParaRPr>
          </a:p>
        </p:txBody>
      </p:sp>
      <p:sp>
        <p:nvSpPr>
          <p:cNvPr id="14" name="TextBox 13"/>
          <p:cNvSpPr txBox="1"/>
          <p:nvPr/>
        </p:nvSpPr>
        <p:spPr>
          <a:xfrm>
            <a:off x="6789984" y="6245881"/>
            <a:ext cx="2760692" cy="369332"/>
          </a:xfrm>
          <a:prstGeom prst="rect">
            <a:avLst/>
          </a:prstGeom>
          <a:solidFill>
            <a:schemeClr val="accent1">
              <a:lumMod val="60000"/>
              <a:lumOff val="40000"/>
            </a:schemeClr>
          </a:solidFill>
          <a:ln>
            <a:solidFill>
              <a:schemeClr val="tx1"/>
            </a:solidFill>
          </a:ln>
        </p:spPr>
        <p:txBody>
          <a:bodyPr wrap="none" rtlCol="0">
            <a:spAutoFit/>
          </a:bodyPr>
          <a:lstStyle/>
          <a:p>
            <a:r>
              <a:rPr lang="en-GB" dirty="0" smtClean="0">
                <a:latin typeface="Comic Sans MS" panose="030F0702030302020204" pitchFamily="66" charset="0"/>
              </a:rPr>
              <a:t>A picture with a caption</a:t>
            </a:r>
            <a:endParaRPr lang="en-GB" dirty="0">
              <a:latin typeface="Comic Sans MS" panose="030F0702030302020204" pitchFamily="66" charset="0"/>
            </a:endParaRPr>
          </a:p>
        </p:txBody>
      </p:sp>
    </p:spTree>
    <p:extLst>
      <p:ext uri="{BB962C8B-B14F-4D97-AF65-F5344CB8AC3E}">
        <p14:creationId xmlns:p14="http://schemas.microsoft.com/office/powerpoint/2010/main" val="351525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066" t="19718" r="50498" b="10779"/>
          <a:stretch/>
        </p:blipFill>
        <p:spPr>
          <a:xfrm>
            <a:off x="74537" y="15950"/>
            <a:ext cx="3721621" cy="6784314"/>
          </a:xfrm>
          <a:prstGeom prst="rect">
            <a:avLst/>
          </a:prstGeom>
        </p:spPr>
      </p:pic>
      <p:pic>
        <p:nvPicPr>
          <p:cNvPr id="3" name="Picture 2"/>
          <p:cNvPicPr>
            <a:picLocks noChangeAspect="1"/>
          </p:cNvPicPr>
          <p:nvPr/>
        </p:nvPicPr>
        <p:blipFill rotWithShape="1">
          <a:blip r:embed="rId3"/>
          <a:srcRect l="23134" t="20455" r="50817" b="40552"/>
          <a:stretch/>
        </p:blipFill>
        <p:spPr>
          <a:xfrm>
            <a:off x="8371643" y="3628762"/>
            <a:ext cx="3836972" cy="3229238"/>
          </a:xfrm>
          <a:prstGeom prst="rect">
            <a:avLst/>
          </a:prstGeom>
        </p:spPr>
      </p:pic>
      <p:grpSp>
        <p:nvGrpSpPr>
          <p:cNvPr id="5" name="Group 4"/>
          <p:cNvGrpSpPr/>
          <p:nvPr/>
        </p:nvGrpSpPr>
        <p:grpSpPr>
          <a:xfrm>
            <a:off x="8538692" y="187112"/>
            <a:ext cx="3428085" cy="1656901"/>
            <a:chOff x="8615965" y="2234853"/>
            <a:chExt cx="3428085" cy="1656901"/>
          </a:xfrm>
        </p:grpSpPr>
        <p:sp>
          <p:nvSpPr>
            <p:cNvPr id="6" name="TextBox 5"/>
            <p:cNvSpPr txBox="1"/>
            <p:nvPr/>
          </p:nvSpPr>
          <p:spPr>
            <a:xfrm>
              <a:off x="8615966" y="2612408"/>
              <a:ext cx="3412528"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Newspaper features are in blue</a:t>
              </a:r>
              <a:endParaRPr lang="en-GB" dirty="0">
                <a:latin typeface="Comic Sans MS" panose="030F0702030302020204" pitchFamily="66" charset="0"/>
              </a:endParaRPr>
            </a:p>
          </p:txBody>
        </p:sp>
        <p:sp>
          <p:nvSpPr>
            <p:cNvPr id="7" name="TextBox 6"/>
            <p:cNvSpPr txBox="1"/>
            <p:nvPr/>
          </p:nvSpPr>
          <p:spPr>
            <a:xfrm>
              <a:off x="8615965" y="3245423"/>
              <a:ext cx="3412529" cy="646331"/>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Grammatical features are in yellow</a:t>
              </a:r>
              <a:endParaRPr lang="en-GB" dirty="0">
                <a:latin typeface="Comic Sans MS" panose="030F0702030302020204" pitchFamily="66" charset="0"/>
              </a:endParaRPr>
            </a:p>
          </p:txBody>
        </p:sp>
        <p:sp>
          <p:nvSpPr>
            <p:cNvPr id="8" name="TextBox 7"/>
            <p:cNvSpPr txBox="1"/>
            <p:nvPr/>
          </p:nvSpPr>
          <p:spPr>
            <a:xfrm>
              <a:off x="8631522" y="2234853"/>
              <a:ext cx="3412528" cy="369332"/>
            </a:xfrm>
            <a:prstGeom prst="rect">
              <a:avLst/>
            </a:prstGeom>
            <a:noFill/>
            <a:ln>
              <a:solidFill>
                <a:schemeClr val="tx1"/>
              </a:solidFill>
            </a:ln>
          </p:spPr>
          <p:txBody>
            <a:bodyPr wrap="square" rtlCol="0">
              <a:spAutoFit/>
            </a:bodyPr>
            <a:lstStyle/>
            <a:p>
              <a:pPr algn="ctr"/>
              <a:r>
                <a:rPr lang="en-GB" dirty="0" smtClean="0">
                  <a:latin typeface="Comic Sans MS" panose="030F0702030302020204" pitchFamily="66" charset="0"/>
                </a:rPr>
                <a:t>Key</a:t>
              </a:r>
              <a:endParaRPr lang="en-GB" dirty="0">
                <a:latin typeface="Comic Sans MS" panose="030F0702030302020204" pitchFamily="66" charset="0"/>
              </a:endParaRPr>
            </a:p>
          </p:txBody>
        </p:sp>
      </p:grpSp>
      <p:sp>
        <p:nvSpPr>
          <p:cNvPr id="9" name="TextBox 8"/>
          <p:cNvSpPr txBox="1"/>
          <p:nvPr/>
        </p:nvSpPr>
        <p:spPr>
          <a:xfrm>
            <a:off x="3683693" y="67412"/>
            <a:ext cx="4689862" cy="2554545"/>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An apostrophe to show possession- the home belongs to Mr Baggins. </a:t>
            </a:r>
          </a:p>
          <a:p>
            <a:endParaRPr lang="en-GB" sz="1600" dirty="0" smtClean="0">
              <a:latin typeface="Comic Sans MS" panose="030F0702030302020204" pitchFamily="66" charset="0"/>
            </a:endParaRPr>
          </a:p>
          <a:p>
            <a:r>
              <a:rPr lang="en-GB" sz="1600" dirty="0" smtClean="0">
                <a:latin typeface="Comic Sans MS" panose="030F0702030302020204" pitchFamily="66" charset="0"/>
              </a:rPr>
              <a:t>Parenthesis using bracketing commas to explain names of things and people.</a:t>
            </a:r>
          </a:p>
          <a:p>
            <a:endParaRPr lang="en-GB" sz="1600" dirty="0">
              <a:latin typeface="Comic Sans MS" panose="030F0702030302020204" pitchFamily="66" charset="0"/>
            </a:endParaRPr>
          </a:p>
          <a:p>
            <a:r>
              <a:rPr lang="en-GB" sz="1600" dirty="0" smtClean="0">
                <a:latin typeface="Comic Sans MS" panose="030F0702030302020204" pitchFamily="66" charset="0"/>
              </a:rPr>
              <a:t>Past perfect tense used- had asked and had claimed.  </a:t>
            </a:r>
          </a:p>
          <a:p>
            <a:endParaRPr lang="en-GB" sz="1600" dirty="0">
              <a:latin typeface="Comic Sans MS" panose="030F0702030302020204" pitchFamily="66" charset="0"/>
            </a:endParaRPr>
          </a:p>
          <a:p>
            <a:r>
              <a:rPr lang="en-GB" sz="1600" dirty="0" smtClean="0">
                <a:latin typeface="Comic Sans MS" panose="030F0702030302020204" pitchFamily="66" charset="0"/>
              </a:rPr>
              <a:t>Adverb used- subsequently (meaning then)</a:t>
            </a:r>
            <a:endParaRPr lang="en-GB" sz="1600" dirty="0">
              <a:latin typeface="Comic Sans MS" panose="030F0702030302020204" pitchFamily="66" charset="0"/>
            </a:endParaRPr>
          </a:p>
        </p:txBody>
      </p:sp>
      <p:sp>
        <p:nvSpPr>
          <p:cNvPr id="10" name="TextBox 9"/>
          <p:cNvSpPr txBox="1"/>
          <p:nvPr/>
        </p:nvSpPr>
        <p:spPr>
          <a:xfrm>
            <a:off x="3683693" y="2673419"/>
            <a:ext cx="4552430" cy="369332"/>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Third person writing and past tense</a:t>
            </a:r>
            <a:endParaRPr lang="en-GB" dirty="0">
              <a:latin typeface="Comic Sans MS" panose="030F0702030302020204" pitchFamily="66" charset="0"/>
            </a:endParaRPr>
          </a:p>
        </p:txBody>
      </p:sp>
      <p:sp>
        <p:nvSpPr>
          <p:cNvPr id="11" name="TextBox 10"/>
          <p:cNvSpPr txBox="1"/>
          <p:nvPr/>
        </p:nvSpPr>
        <p:spPr>
          <a:xfrm>
            <a:off x="3683693" y="3094213"/>
            <a:ext cx="4552429"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Middle paragraphs explore the story in more detail. </a:t>
            </a:r>
            <a:endParaRPr lang="en-GB" dirty="0">
              <a:latin typeface="Comic Sans MS" panose="030F0702030302020204" pitchFamily="66" charset="0"/>
            </a:endParaRPr>
          </a:p>
        </p:txBody>
      </p:sp>
      <p:sp>
        <p:nvSpPr>
          <p:cNvPr id="12" name="TextBox 11"/>
          <p:cNvSpPr txBox="1"/>
          <p:nvPr/>
        </p:nvSpPr>
        <p:spPr>
          <a:xfrm>
            <a:off x="3683693" y="3792006"/>
            <a:ext cx="4552429"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Direct (with speech marks) and reported speech used effectively. </a:t>
            </a:r>
            <a:endParaRPr lang="en-GB" dirty="0">
              <a:latin typeface="Comic Sans MS" panose="030F0702030302020204" pitchFamily="66" charset="0"/>
            </a:endParaRPr>
          </a:p>
        </p:txBody>
      </p:sp>
      <p:sp>
        <p:nvSpPr>
          <p:cNvPr id="13" name="TextBox 12"/>
          <p:cNvSpPr txBox="1"/>
          <p:nvPr/>
        </p:nvSpPr>
        <p:spPr>
          <a:xfrm>
            <a:off x="3683693" y="4489799"/>
            <a:ext cx="4689862" cy="1569660"/>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Parenthesis using brackets.</a:t>
            </a:r>
          </a:p>
          <a:p>
            <a:endParaRPr lang="en-GB" sz="1600" dirty="0">
              <a:latin typeface="Comic Sans MS" panose="030F0702030302020204" pitchFamily="66" charset="0"/>
            </a:endParaRPr>
          </a:p>
          <a:p>
            <a:r>
              <a:rPr lang="en-GB" sz="1600" dirty="0" smtClean="0">
                <a:latin typeface="Comic Sans MS" panose="030F0702030302020204" pitchFamily="66" charset="0"/>
              </a:rPr>
              <a:t>Range of vocabulary used to interest the reader. </a:t>
            </a:r>
          </a:p>
          <a:p>
            <a:endParaRPr lang="en-GB" sz="1600" dirty="0">
              <a:latin typeface="Comic Sans MS" panose="030F0702030302020204" pitchFamily="66" charset="0"/>
            </a:endParaRPr>
          </a:p>
          <a:p>
            <a:r>
              <a:rPr lang="en-GB" sz="1600" dirty="0" smtClean="0">
                <a:latin typeface="Comic Sans MS" panose="030F0702030302020204" pitchFamily="66" charset="0"/>
              </a:rPr>
              <a:t>Range of sentence lengths. </a:t>
            </a:r>
            <a:endParaRPr lang="en-GB" sz="1600" dirty="0">
              <a:latin typeface="Comic Sans MS" panose="030F0702030302020204" pitchFamily="66" charset="0"/>
            </a:endParaRPr>
          </a:p>
        </p:txBody>
      </p:sp>
      <p:sp>
        <p:nvSpPr>
          <p:cNvPr id="14" name="TextBox 13"/>
          <p:cNvSpPr txBox="1"/>
          <p:nvPr/>
        </p:nvSpPr>
        <p:spPr>
          <a:xfrm>
            <a:off x="8660527" y="2048860"/>
            <a:ext cx="3322184" cy="1569660"/>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Fronted adverbials used to explain when the action happened. E.g. Following </a:t>
            </a:r>
            <a:r>
              <a:rPr lang="en-GB" sz="1600" dirty="0" err="1" smtClean="0">
                <a:latin typeface="Comic Sans MS" panose="030F0702030302020204" pitchFamily="66" charset="0"/>
              </a:rPr>
              <a:t>Smaug’s</a:t>
            </a:r>
            <a:r>
              <a:rPr lang="en-GB" sz="1600" dirty="0" smtClean="0">
                <a:latin typeface="Comic Sans MS" panose="030F0702030302020204" pitchFamily="66" charset="0"/>
              </a:rPr>
              <a:t> death. </a:t>
            </a:r>
          </a:p>
          <a:p>
            <a:endParaRPr lang="en-GB" sz="1600" dirty="0">
              <a:latin typeface="Comic Sans MS" panose="030F0702030302020204" pitchFamily="66" charset="0"/>
            </a:endParaRPr>
          </a:p>
          <a:p>
            <a:r>
              <a:rPr lang="en-GB" sz="1600" dirty="0" smtClean="0">
                <a:latin typeface="Comic Sans MS" panose="030F0702030302020204" pitchFamily="66" charset="0"/>
              </a:rPr>
              <a:t>Dashes used for parenthesis. </a:t>
            </a:r>
            <a:endParaRPr lang="en-GB" sz="1600" dirty="0">
              <a:latin typeface="Comic Sans MS" panose="030F0702030302020204" pitchFamily="66" charset="0"/>
            </a:endParaRPr>
          </a:p>
        </p:txBody>
      </p:sp>
    </p:spTree>
    <p:extLst>
      <p:ext uri="{BB962C8B-B14F-4D97-AF65-F5344CB8AC3E}">
        <p14:creationId xmlns:p14="http://schemas.microsoft.com/office/powerpoint/2010/main" val="88124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97" t="19719" r="29917" b="12189"/>
          <a:stretch/>
        </p:blipFill>
        <p:spPr>
          <a:xfrm>
            <a:off x="0" y="-1"/>
            <a:ext cx="3593206" cy="6848705"/>
          </a:xfrm>
          <a:prstGeom prst="rect">
            <a:avLst/>
          </a:prstGeom>
        </p:spPr>
      </p:pic>
      <p:pic>
        <p:nvPicPr>
          <p:cNvPr id="3" name="Picture 2"/>
          <p:cNvPicPr>
            <a:picLocks noChangeAspect="1"/>
          </p:cNvPicPr>
          <p:nvPr/>
        </p:nvPicPr>
        <p:blipFill rotWithShape="1">
          <a:blip r:embed="rId3"/>
          <a:srcRect l="48823" t="20455" r="25528" b="33513"/>
          <a:stretch/>
        </p:blipFill>
        <p:spPr>
          <a:xfrm>
            <a:off x="8382277" y="1800949"/>
            <a:ext cx="3778091" cy="3812147"/>
          </a:xfrm>
          <a:prstGeom prst="rect">
            <a:avLst/>
          </a:prstGeom>
        </p:spPr>
      </p:pic>
      <p:grpSp>
        <p:nvGrpSpPr>
          <p:cNvPr id="6" name="Group 5"/>
          <p:cNvGrpSpPr/>
          <p:nvPr/>
        </p:nvGrpSpPr>
        <p:grpSpPr>
          <a:xfrm>
            <a:off x="8604897" y="61037"/>
            <a:ext cx="3428085" cy="1656901"/>
            <a:chOff x="8615965" y="2234853"/>
            <a:chExt cx="3428085" cy="1656901"/>
          </a:xfrm>
        </p:grpSpPr>
        <p:sp>
          <p:nvSpPr>
            <p:cNvPr id="7" name="TextBox 6"/>
            <p:cNvSpPr txBox="1"/>
            <p:nvPr/>
          </p:nvSpPr>
          <p:spPr>
            <a:xfrm>
              <a:off x="8615966" y="2612408"/>
              <a:ext cx="3412528"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Newspaper features are in blue</a:t>
              </a:r>
              <a:endParaRPr lang="en-GB" dirty="0">
                <a:latin typeface="Comic Sans MS" panose="030F0702030302020204" pitchFamily="66" charset="0"/>
              </a:endParaRPr>
            </a:p>
          </p:txBody>
        </p:sp>
        <p:sp>
          <p:nvSpPr>
            <p:cNvPr id="8" name="TextBox 7"/>
            <p:cNvSpPr txBox="1"/>
            <p:nvPr/>
          </p:nvSpPr>
          <p:spPr>
            <a:xfrm>
              <a:off x="8615965" y="3245423"/>
              <a:ext cx="3412529" cy="646331"/>
            </a:xfrm>
            <a:prstGeom prst="rect">
              <a:avLst/>
            </a:prstGeom>
            <a:solidFill>
              <a:schemeClr val="accent4">
                <a:lumMod val="40000"/>
                <a:lumOff val="60000"/>
              </a:schemeClr>
            </a:solidFill>
            <a:ln>
              <a:solidFill>
                <a:schemeClr val="tx1"/>
              </a:solidFill>
            </a:ln>
          </p:spPr>
          <p:txBody>
            <a:bodyPr wrap="square" rtlCol="0">
              <a:spAutoFit/>
            </a:bodyPr>
            <a:lstStyle/>
            <a:p>
              <a:r>
                <a:rPr lang="en-GB" dirty="0" smtClean="0">
                  <a:latin typeface="Comic Sans MS" panose="030F0702030302020204" pitchFamily="66" charset="0"/>
                </a:rPr>
                <a:t>Grammatical features are in yellow</a:t>
              </a:r>
              <a:endParaRPr lang="en-GB" dirty="0">
                <a:latin typeface="Comic Sans MS" panose="030F0702030302020204" pitchFamily="66" charset="0"/>
              </a:endParaRPr>
            </a:p>
          </p:txBody>
        </p:sp>
        <p:sp>
          <p:nvSpPr>
            <p:cNvPr id="9" name="TextBox 8"/>
            <p:cNvSpPr txBox="1"/>
            <p:nvPr/>
          </p:nvSpPr>
          <p:spPr>
            <a:xfrm>
              <a:off x="8631522" y="2234853"/>
              <a:ext cx="3412528" cy="369332"/>
            </a:xfrm>
            <a:prstGeom prst="rect">
              <a:avLst/>
            </a:prstGeom>
            <a:noFill/>
            <a:ln>
              <a:solidFill>
                <a:schemeClr val="tx1"/>
              </a:solidFill>
            </a:ln>
          </p:spPr>
          <p:txBody>
            <a:bodyPr wrap="square" rtlCol="0">
              <a:spAutoFit/>
            </a:bodyPr>
            <a:lstStyle/>
            <a:p>
              <a:pPr algn="ctr"/>
              <a:r>
                <a:rPr lang="en-GB" dirty="0" smtClean="0">
                  <a:latin typeface="Comic Sans MS" panose="030F0702030302020204" pitchFamily="66" charset="0"/>
                </a:rPr>
                <a:t>Key</a:t>
              </a:r>
              <a:endParaRPr lang="en-GB" dirty="0">
                <a:latin typeface="Comic Sans MS" panose="030F0702030302020204" pitchFamily="66" charset="0"/>
              </a:endParaRPr>
            </a:p>
          </p:txBody>
        </p:sp>
      </p:grpSp>
      <p:sp>
        <p:nvSpPr>
          <p:cNvPr id="10" name="TextBox 9"/>
          <p:cNvSpPr txBox="1"/>
          <p:nvPr/>
        </p:nvSpPr>
        <p:spPr>
          <a:xfrm>
            <a:off x="3614449" y="129486"/>
            <a:ext cx="4615692" cy="830997"/>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Fronted adverbials used to explain when the action happened. E.g. Early on. These are followed with a comma. </a:t>
            </a:r>
            <a:endParaRPr lang="en-GB" sz="1600" dirty="0">
              <a:latin typeface="Comic Sans MS" panose="030F0702030302020204" pitchFamily="66" charset="0"/>
            </a:endParaRPr>
          </a:p>
        </p:txBody>
      </p:sp>
      <p:sp>
        <p:nvSpPr>
          <p:cNvPr id="11" name="TextBox 10"/>
          <p:cNvSpPr txBox="1"/>
          <p:nvPr/>
        </p:nvSpPr>
        <p:spPr>
          <a:xfrm>
            <a:off x="3646081" y="1477784"/>
            <a:ext cx="4552429" cy="646331"/>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Middle paragraphs explore the story in more detail. </a:t>
            </a:r>
            <a:endParaRPr lang="en-GB" dirty="0">
              <a:latin typeface="Comic Sans MS" panose="030F0702030302020204" pitchFamily="66" charset="0"/>
            </a:endParaRPr>
          </a:p>
        </p:txBody>
      </p:sp>
      <p:sp>
        <p:nvSpPr>
          <p:cNvPr id="12" name="TextBox 11"/>
          <p:cNvSpPr txBox="1"/>
          <p:nvPr/>
        </p:nvSpPr>
        <p:spPr>
          <a:xfrm>
            <a:off x="3646080" y="2189848"/>
            <a:ext cx="4552430" cy="369332"/>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Third person writing and past tense</a:t>
            </a:r>
            <a:endParaRPr lang="en-GB" dirty="0">
              <a:latin typeface="Comic Sans MS" panose="030F0702030302020204" pitchFamily="66" charset="0"/>
            </a:endParaRPr>
          </a:p>
        </p:txBody>
      </p:sp>
      <p:sp>
        <p:nvSpPr>
          <p:cNvPr id="13" name="TextBox 12"/>
          <p:cNvSpPr txBox="1"/>
          <p:nvPr/>
        </p:nvSpPr>
        <p:spPr>
          <a:xfrm>
            <a:off x="3650103" y="1042719"/>
            <a:ext cx="2009105" cy="369332"/>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Reported speech</a:t>
            </a:r>
            <a:endParaRPr lang="en-GB" dirty="0">
              <a:latin typeface="Comic Sans MS" panose="030F0702030302020204" pitchFamily="66" charset="0"/>
            </a:endParaRPr>
          </a:p>
        </p:txBody>
      </p:sp>
      <p:sp>
        <p:nvSpPr>
          <p:cNvPr id="14" name="TextBox 13"/>
          <p:cNvSpPr txBox="1"/>
          <p:nvPr/>
        </p:nvSpPr>
        <p:spPr>
          <a:xfrm>
            <a:off x="3603230" y="2992630"/>
            <a:ext cx="4615692" cy="1323439"/>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Apostrophes used for possession- Bilbo’s trust and omission- wouldn’t (the ‘o’ in not has been omitted). </a:t>
            </a:r>
          </a:p>
          <a:p>
            <a:endParaRPr lang="en-GB" sz="1600" dirty="0">
              <a:latin typeface="Comic Sans MS" panose="030F0702030302020204" pitchFamily="66" charset="0"/>
            </a:endParaRPr>
          </a:p>
          <a:p>
            <a:r>
              <a:rPr lang="en-GB" sz="1600" dirty="0" smtClean="0">
                <a:latin typeface="Comic Sans MS" panose="030F0702030302020204" pitchFamily="66" charset="0"/>
              </a:rPr>
              <a:t>Ellipsis used to create some suspense.</a:t>
            </a:r>
            <a:endParaRPr lang="en-GB" sz="1600" dirty="0">
              <a:latin typeface="Comic Sans MS" panose="030F0702030302020204" pitchFamily="66" charset="0"/>
            </a:endParaRPr>
          </a:p>
        </p:txBody>
      </p:sp>
      <p:sp>
        <p:nvSpPr>
          <p:cNvPr id="15" name="TextBox 14"/>
          <p:cNvSpPr txBox="1"/>
          <p:nvPr/>
        </p:nvSpPr>
        <p:spPr>
          <a:xfrm>
            <a:off x="3582818" y="5184583"/>
            <a:ext cx="4615692" cy="1077218"/>
          </a:xfrm>
          <a:prstGeom prst="rect">
            <a:avLst/>
          </a:prstGeom>
          <a:solidFill>
            <a:schemeClr val="accent4">
              <a:lumMod val="40000"/>
              <a:lumOff val="60000"/>
            </a:schemeClr>
          </a:solidFill>
          <a:ln>
            <a:solidFill>
              <a:schemeClr val="tx1"/>
            </a:solidFill>
          </a:ln>
        </p:spPr>
        <p:txBody>
          <a:bodyPr wrap="square" rtlCol="0">
            <a:spAutoFit/>
          </a:bodyPr>
          <a:lstStyle/>
          <a:p>
            <a:r>
              <a:rPr lang="en-GB" sz="1600" dirty="0" smtClean="0">
                <a:latin typeface="Comic Sans MS" panose="030F0702030302020204" pitchFamily="66" charset="0"/>
              </a:rPr>
              <a:t>Hyphen used to create an adjective from a adverb and a verb. Quick-thinking. This differs from ‘quick, thinking Bilbo’ as he is not fast, he is fast at thinking. </a:t>
            </a:r>
            <a:endParaRPr lang="en-GB" sz="1600" dirty="0">
              <a:latin typeface="Comic Sans MS" panose="030F0702030302020204" pitchFamily="66" charset="0"/>
            </a:endParaRPr>
          </a:p>
        </p:txBody>
      </p:sp>
      <p:sp>
        <p:nvSpPr>
          <p:cNvPr id="16" name="TextBox 15"/>
          <p:cNvSpPr txBox="1"/>
          <p:nvPr/>
        </p:nvSpPr>
        <p:spPr>
          <a:xfrm>
            <a:off x="3582326" y="6327573"/>
            <a:ext cx="2009105" cy="369332"/>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Direct speech</a:t>
            </a:r>
            <a:endParaRPr lang="en-GB" dirty="0">
              <a:latin typeface="Comic Sans MS" panose="030F0702030302020204" pitchFamily="66" charset="0"/>
            </a:endParaRPr>
          </a:p>
        </p:txBody>
      </p:sp>
      <p:sp>
        <p:nvSpPr>
          <p:cNvPr id="17" name="TextBox 16"/>
          <p:cNvSpPr txBox="1"/>
          <p:nvPr/>
        </p:nvSpPr>
        <p:spPr>
          <a:xfrm>
            <a:off x="8544276" y="5496576"/>
            <a:ext cx="3473150" cy="1200329"/>
          </a:xfrm>
          <a:prstGeom prst="rect">
            <a:avLst/>
          </a:prstGeom>
          <a:solidFill>
            <a:schemeClr val="accent1">
              <a:lumMod val="60000"/>
              <a:lumOff val="40000"/>
            </a:schemeClr>
          </a:solidFill>
          <a:ln>
            <a:solidFill>
              <a:schemeClr val="tx1"/>
            </a:solidFill>
          </a:ln>
        </p:spPr>
        <p:txBody>
          <a:bodyPr wrap="square" rtlCol="0">
            <a:spAutoFit/>
          </a:bodyPr>
          <a:lstStyle/>
          <a:p>
            <a:r>
              <a:rPr lang="en-GB" dirty="0" smtClean="0">
                <a:latin typeface="Comic Sans MS" panose="030F0702030302020204" pitchFamily="66" charset="0"/>
              </a:rPr>
              <a:t>A concluding paragraph to round up the story (re-orientation) and to explain what might happen next.</a:t>
            </a:r>
            <a:endParaRPr lang="en-GB" dirty="0">
              <a:latin typeface="Comic Sans MS" panose="030F0702030302020204" pitchFamily="66" charset="0"/>
            </a:endParaRPr>
          </a:p>
        </p:txBody>
      </p:sp>
    </p:spTree>
    <p:extLst>
      <p:ext uri="{BB962C8B-B14F-4D97-AF65-F5344CB8AC3E}">
        <p14:creationId xmlns:p14="http://schemas.microsoft.com/office/powerpoint/2010/main" val="359085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347" y="383567"/>
            <a:ext cx="10468471" cy="6063198"/>
          </a:xfrm>
          <a:prstGeom prst="rect">
            <a:avLst/>
          </a:prstGeom>
          <a:noFill/>
        </p:spPr>
        <p:txBody>
          <a:bodyPr wrap="square" rtlCol="0">
            <a:spAutoFit/>
          </a:bodyPr>
          <a:lstStyle/>
          <a:p>
            <a:r>
              <a:rPr lang="en-GB" sz="3200" u="sng" dirty="0" smtClean="0">
                <a:latin typeface="Comic Sans MS" panose="030F0702030302020204" pitchFamily="66" charset="0"/>
              </a:rPr>
              <a:t>Your task: </a:t>
            </a:r>
          </a:p>
          <a:p>
            <a:endParaRPr lang="en-GB" sz="3200" dirty="0">
              <a:latin typeface="Comic Sans MS" panose="030F0702030302020204" pitchFamily="66" charset="0"/>
            </a:endParaRPr>
          </a:p>
          <a:p>
            <a:r>
              <a:rPr lang="en-GB" sz="3200" dirty="0" smtClean="0">
                <a:latin typeface="Comic Sans MS" panose="030F0702030302020204" pitchFamily="66" charset="0"/>
              </a:rPr>
              <a:t>Go through all of the features and write some down which you would like to use in your own news paper report. This will come in handy for next week’s work. </a:t>
            </a:r>
          </a:p>
          <a:p>
            <a:endParaRPr lang="en-GB" sz="3200" dirty="0">
              <a:latin typeface="Comic Sans MS" panose="030F0702030302020204" pitchFamily="66" charset="0"/>
            </a:endParaRPr>
          </a:p>
          <a:p>
            <a:r>
              <a:rPr lang="en-GB" sz="3200" dirty="0" smtClean="0">
                <a:latin typeface="Comic Sans MS" panose="030F0702030302020204" pitchFamily="66" charset="0"/>
              </a:rPr>
              <a:t>Copy down any words you like or any phrases to use within your own writing. </a:t>
            </a:r>
          </a:p>
          <a:p>
            <a:endParaRPr lang="en-GB" sz="3200" dirty="0">
              <a:latin typeface="Comic Sans MS" panose="030F0702030302020204" pitchFamily="66" charset="0"/>
            </a:endParaRPr>
          </a:p>
          <a:p>
            <a:r>
              <a:rPr lang="en-GB" sz="3200" dirty="0" smtClean="0">
                <a:latin typeface="Comic Sans MS" panose="030F0702030302020204" pitchFamily="66" charset="0"/>
              </a:rPr>
              <a:t>Extension: Come up with some catchy newspaper names of your own. </a:t>
            </a:r>
          </a:p>
          <a:p>
            <a:endParaRPr lang="en-GB" dirty="0"/>
          </a:p>
          <a:p>
            <a:endParaRPr lang="en-GB" dirty="0"/>
          </a:p>
        </p:txBody>
      </p:sp>
    </p:spTree>
    <p:extLst>
      <p:ext uri="{BB962C8B-B14F-4D97-AF65-F5344CB8AC3E}">
        <p14:creationId xmlns:p14="http://schemas.microsoft.com/office/powerpoint/2010/main" val="122540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94761" y="2653048"/>
            <a:ext cx="4121240" cy="2031325"/>
          </a:xfrm>
          <a:prstGeom prst="rect">
            <a:avLst/>
          </a:prstGeom>
          <a:noFill/>
        </p:spPr>
        <p:txBody>
          <a:bodyPr wrap="square" rtlCol="0">
            <a:spAutoFit/>
          </a:bodyPr>
          <a:lstStyle/>
          <a:p>
            <a:r>
              <a:rPr lang="en-GB" dirty="0" smtClean="0">
                <a:latin typeface="Comic Sans MS" panose="030F0702030302020204" pitchFamily="66" charset="0"/>
              </a:rPr>
              <a:t>Think carefully about </a:t>
            </a:r>
            <a:r>
              <a:rPr lang="en-GB" dirty="0" smtClean="0">
                <a:latin typeface="Comic Sans MS" panose="030F0702030302020204" pitchFamily="66" charset="0"/>
              </a:rPr>
              <a:t>which kinds of words show us what the tense is</a:t>
            </a:r>
            <a:r>
              <a:rPr lang="en-GB" dirty="0" smtClean="0">
                <a:latin typeface="Comic Sans MS" panose="030F0702030302020204" pitchFamily="66" charset="0"/>
              </a:rPr>
              <a:t>.  </a:t>
            </a:r>
          </a:p>
          <a:p>
            <a:endParaRPr lang="en-GB" dirty="0" smtClean="0">
              <a:latin typeface="Comic Sans MS" panose="030F0702030302020204" pitchFamily="66" charset="0"/>
            </a:endParaRPr>
          </a:p>
          <a:p>
            <a:r>
              <a:rPr lang="en-GB" dirty="0" smtClean="0">
                <a:latin typeface="Comic Sans MS" panose="030F0702030302020204" pitchFamily="66" charset="0"/>
              </a:rPr>
              <a:t>Extension: Can you </a:t>
            </a:r>
            <a:r>
              <a:rPr lang="en-GB" dirty="0" smtClean="0">
                <a:latin typeface="Comic Sans MS" panose="030F0702030302020204" pitchFamily="66" charset="0"/>
              </a:rPr>
              <a:t>rewrite the sentences using some adjectives to add detai</a:t>
            </a:r>
            <a:r>
              <a:rPr lang="en-GB" dirty="0">
                <a:latin typeface="Comic Sans MS" panose="030F0702030302020204" pitchFamily="66" charset="0"/>
              </a:rPr>
              <a:t>l</a:t>
            </a:r>
            <a:r>
              <a:rPr lang="en-GB" dirty="0" smtClean="0">
                <a:latin typeface="Comic Sans MS" panose="030F0702030302020204" pitchFamily="66" charset="0"/>
              </a:rPr>
              <a:t>? </a:t>
            </a:r>
            <a:endParaRPr lang="en-GB" dirty="0"/>
          </a:p>
          <a:p>
            <a:endParaRPr lang="en-GB" dirty="0"/>
          </a:p>
        </p:txBody>
      </p:sp>
      <p:sp>
        <p:nvSpPr>
          <p:cNvPr id="4" name="TextBox 3"/>
          <p:cNvSpPr txBox="1"/>
          <p:nvPr/>
        </p:nvSpPr>
        <p:spPr>
          <a:xfrm>
            <a:off x="7949851" y="682580"/>
            <a:ext cx="3966150" cy="461665"/>
          </a:xfrm>
          <a:prstGeom prst="rect">
            <a:avLst/>
          </a:prstGeom>
          <a:noFill/>
        </p:spPr>
        <p:txBody>
          <a:bodyPr wrap="none" rtlCol="0">
            <a:spAutoFit/>
          </a:bodyPr>
          <a:lstStyle/>
          <a:p>
            <a:r>
              <a:rPr lang="en-GB" sz="2400" b="1" dirty="0" smtClean="0">
                <a:latin typeface="Comic Sans MS" panose="030F0702030302020204" pitchFamily="66" charset="0"/>
              </a:rPr>
              <a:t>Grammar and Punctuation</a:t>
            </a:r>
            <a:endParaRPr lang="en-GB" sz="2400" b="1" dirty="0">
              <a:latin typeface="Comic Sans MS" panose="030F0702030302020204" pitchFamily="66" charset="0"/>
            </a:endParaRPr>
          </a:p>
        </p:txBody>
      </p:sp>
      <p:pic>
        <p:nvPicPr>
          <p:cNvPr id="5" name="Picture 4"/>
          <p:cNvPicPr>
            <a:picLocks noChangeAspect="1"/>
          </p:cNvPicPr>
          <p:nvPr/>
        </p:nvPicPr>
        <p:blipFill rotWithShape="1">
          <a:blip r:embed="rId2"/>
          <a:srcRect l="23768" t="40935" r="50669" b="35392"/>
          <a:stretch/>
        </p:blipFill>
        <p:spPr>
          <a:xfrm>
            <a:off x="334850" y="332875"/>
            <a:ext cx="6929766" cy="3608059"/>
          </a:xfrm>
          <a:prstGeom prst="rect">
            <a:avLst/>
          </a:prstGeom>
        </p:spPr>
      </p:pic>
    </p:spTree>
    <p:extLst>
      <p:ext uri="{BB962C8B-B14F-4D97-AF65-F5344CB8AC3E}">
        <p14:creationId xmlns:p14="http://schemas.microsoft.com/office/powerpoint/2010/main" val="357621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a:bodyPr>
          <a:lstStyle/>
          <a:p>
            <a:r>
              <a:rPr lang="en-GB" sz="4000" b="1" dirty="0" smtClean="0">
                <a:solidFill>
                  <a:schemeClr val="tx1">
                    <a:lumMod val="75000"/>
                    <a:lumOff val="25000"/>
                  </a:schemeClr>
                </a:solidFill>
              </a:rPr>
              <a:t>Spelling Practice</a:t>
            </a:r>
            <a:endParaRPr lang="en-GB" sz="4000" b="1" dirty="0">
              <a:solidFill>
                <a:schemeClr val="tx1">
                  <a:lumMod val="75000"/>
                  <a:lumOff val="25000"/>
                </a:schemeClr>
              </a:solidFill>
            </a:endParaRPr>
          </a:p>
        </p:txBody>
      </p:sp>
      <p:sp>
        <p:nvSpPr>
          <p:cNvPr id="11" name="Rounded Rectangle 10"/>
          <p:cNvSpPr/>
          <p:nvPr/>
        </p:nvSpPr>
        <p:spPr>
          <a:xfrm>
            <a:off x="1775520" y="2254807"/>
            <a:ext cx="2727920" cy="352839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727848" y="2254807"/>
            <a:ext cx="2762276" cy="35283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688560" y="2254807"/>
            <a:ext cx="2727921" cy="3528392"/>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847529" y="2686854"/>
            <a:ext cx="2549834" cy="3016210"/>
          </a:xfrm>
          <a:prstGeom prst="rect">
            <a:avLst/>
          </a:prstGeom>
        </p:spPr>
        <p:txBody>
          <a:bodyPr wrap="square">
            <a:spAutoFit/>
          </a:bodyPr>
          <a:lstStyle/>
          <a:p>
            <a:pPr algn="ctr"/>
            <a:r>
              <a:rPr lang="en-GB" sz="3000" dirty="0" err="1">
                <a:solidFill>
                  <a:schemeClr val="tx1">
                    <a:lumMod val="75000"/>
                    <a:lumOff val="25000"/>
                  </a:schemeClr>
                </a:solidFill>
              </a:rPr>
              <a:t>th</a:t>
            </a:r>
            <a:r>
              <a:rPr lang="en-GB" sz="3000" dirty="0">
                <a:solidFill>
                  <a:schemeClr val="tx1">
                    <a:lumMod val="75000"/>
                    <a:lumOff val="25000"/>
                  </a:schemeClr>
                </a:solidFill>
              </a:rPr>
              <a:t>___f</a:t>
            </a:r>
            <a:endParaRPr lang="en-GB" sz="3000" b="1"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rel</a:t>
            </a:r>
            <a:r>
              <a:rPr lang="en-GB" sz="3000" dirty="0">
                <a:solidFill>
                  <a:schemeClr val="tx1">
                    <a:lumMod val="75000"/>
                    <a:lumOff val="25000"/>
                  </a:schemeClr>
                </a:solidFill>
              </a:rPr>
              <a:t>___f</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c___ling</a:t>
            </a:r>
            <a:endParaRPr lang="en-GB" sz="3000" b="1"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br</a:t>
            </a:r>
            <a:r>
              <a:rPr lang="en-GB" sz="3000" dirty="0">
                <a:solidFill>
                  <a:schemeClr val="tx1">
                    <a:lumMod val="75000"/>
                    <a:lumOff val="25000"/>
                  </a:schemeClr>
                </a:solidFill>
              </a:rPr>
              <a:t>___f</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a:solidFill>
                  <a:schemeClr val="tx1">
                    <a:lumMod val="75000"/>
                    <a:lumOff val="25000"/>
                  </a:schemeClr>
                </a:solidFill>
              </a:rPr>
              <a:t>rec___</a:t>
            </a:r>
            <a:r>
              <a:rPr lang="en-GB" sz="3000" dirty="0" err="1">
                <a:solidFill>
                  <a:schemeClr val="tx1">
                    <a:lumMod val="75000"/>
                    <a:lumOff val="25000"/>
                  </a:schemeClr>
                </a:solidFill>
              </a:rPr>
              <a:t>ve</a:t>
            </a:r>
            <a:endParaRPr lang="en-GB" sz="3000" dirty="0">
              <a:solidFill>
                <a:schemeClr val="tx1">
                  <a:lumMod val="75000"/>
                  <a:lumOff val="25000"/>
                </a:schemeClr>
              </a:solidFill>
            </a:endParaRPr>
          </a:p>
        </p:txBody>
      </p:sp>
      <p:sp>
        <p:nvSpPr>
          <p:cNvPr id="21" name="Rectangle 20"/>
          <p:cNvSpPr/>
          <p:nvPr/>
        </p:nvSpPr>
        <p:spPr>
          <a:xfrm>
            <a:off x="2499948" y="2204864"/>
            <a:ext cx="1279068" cy="553998"/>
          </a:xfrm>
          <a:prstGeom prst="rect">
            <a:avLst/>
          </a:prstGeom>
        </p:spPr>
        <p:txBody>
          <a:bodyPr wrap="none">
            <a:spAutoFit/>
          </a:bodyPr>
          <a:lstStyle/>
          <a:p>
            <a:pPr algn="ctr"/>
            <a:r>
              <a:rPr lang="en-GB" sz="3000" b="1" u="sng" dirty="0">
                <a:solidFill>
                  <a:schemeClr val="tx1">
                    <a:lumMod val="75000"/>
                    <a:lumOff val="25000"/>
                  </a:schemeClr>
                </a:solidFill>
              </a:rPr>
              <a:t>Starter</a:t>
            </a:r>
            <a:endParaRPr lang="en-GB" sz="3000" b="1" dirty="0">
              <a:solidFill>
                <a:schemeClr val="tx1">
                  <a:lumMod val="75000"/>
                  <a:lumOff val="25000"/>
                </a:schemeClr>
              </a:solidFill>
            </a:endParaRPr>
          </a:p>
        </p:txBody>
      </p:sp>
      <p:sp>
        <p:nvSpPr>
          <p:cNvPr id="24" name="Rectangle 23"/>
          <p:cNvSpPr/>
          <p:nvPr/>
        </p:nvSpPr>
        <p:spPr>
          <a:xfrm>
            <a:off x="5098630" y="2204864"/>
            <a:ext cx="2028825" cy="553998"/>
          </a:xfrm>
          <a:prstGeom prst="rect">
            <a:avLst/>
          </a:prstGeom>
        </p:spPr>
        <p:txBody>
          <a:bodyPr wrap="none">
            <a:spAutoFit/>
          </a:bodyPr>
          <a:lstStyle/>
          <a:p>
            <a:pPr algn="ctr"/>
            <a:r>
              <a:rPr lang="en-GB" sz="3000" b="1" u="sng" dirty="0">
                <a:solidFill>
                  <a:schemeClr val="tx1">
                    <a:lumMod val="75000"/>
                    <a:lumOff val="25000"/>
                  </a:schemeClr>
                </a:solidFill>
              </a:rPr>
              <a:t>Challenge 1</a:t>
            </a:r>
            <a:endParaRPr lang="en-GB" sz="3000" b="1" dirty="0">
              <a:solidFill>
                <a:schemeClr val="tx1">
                  <a:lumMod val="75000"/>
                  <a:lumOff val="25000"/>
                </a:schemeClr>
              </a:solidFill>
            </a:endParaRPr>
          </a:p>
        </p:txBody>
      </p:sp>
      <p:sp>
        <p:nvSpPr>
          <p:cNvPr id="26" name="Rectangle 25"/>
          <p:cNvSpPr/>
          <p:nvPr/>
        </p:nvSpPr>
        <p:spPr>
          <a:xfrm>
            <a:off x="8067075" y="2204864"/>
            <a:ext cx="2028825" cy="553998"/>
          </a:xfrm>
          <a:prstGeom prst="rect">
            <a:avLst/>
          </a:prstGeom>
        </p:spPr>
        <p:txBody>
          <a:bodyPr wrap="none">
            <a:spAutoFit/>
          </a:bodyPr>
          <a:lstStyle/>
          <a:p>
            <a:pPr algn="ctr"/>
            <a:r>
              <a:rPr lang="en-GB" sz="3000" b="1" u="sng" dirty="0">
                <a:solidFill>
                  <a:schemeClr val="tx1">
                    <a:lumMod val="75000"/>
                    <a:lumOff val="25000"/>
                  </a:schemeClr>
                </a:solidFill>
              </a:rPr>
              <a:t>Challenge 2</a:t>
            </a:r>
            <a:endParaRPr lang="en-GB" sz="3000" b="1" dirty="0">
              <a:solidFill>
                <a:schemeClr val="tx1">
                  <a:lumMod val="75000"/>
                  <a:lumOff val="25000"/>
                </a:schemeClr>
              </a:solidFill>
            </a:endParaRPr>
          </a:p>
        </p:txBody>
      </p:sp>
      <p:sp>
        <p:nvSpPr>
          <p:cNvPr id="29" name="Rectangle 28"/>
          <p:cNvSpPr/>
          <p:nvPr/>
        </p:nvSpPr>
        <p:spPr>
          <a:xfrm>
            <a:off x="7770796" y="2687253"/>
            <a:ext cx="2645685" cy="3016210"/>
          </a:xfrm>
          <a:prstGeom prst="rect">
            <a:avLst/>
          </a:prstGeom>
        </p:spPr>
        <p:txBody>
          <a:bodyPr wrap="square">
            <a:spAutoFit/>
          </a:bodyPr>
          <a:lstStyle/>
          <a:p>
            <a:pPr algn="ctr"/>
            <a:r>
              <a:rPr lang="en-GB" sz="3000" dirty="0" err="1">
                <a:solidFill>
                  <a:schemeClr val="tx1">
                    <a:lumMod val="75000"/>
                    <a:lumOff val="25000"/>
                  </a:schemeClr>
                </a:solidFill>
              </a:rPr>
              <a:t>handkerch</a:t>
            </a:r>
            <a:r>
              <a:rPr lang="en-GB" sz="3000" dirty="0">
                <a:solidFill>
                  <a:schemeClr val="tx1">
                    <a:lumMod val="75000"/>
                    <a:lumOff val="25000"/>
                  </a:schemeClr>
                </a:solidFill>
              </a:rPr>
              <a:t>___f</a:t>
            </a:r>
            <a:endParaRPr lang="en-GB" sz="3000" b="1"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dec</a:t>
            </a:r>
            <a:r>
              <a:rPr lang="en-GB" sz="3000" dirty="0">
                <a:solidFill>
                  <a:schemeClr val="tx1">
                    <a:lumMod val="75000"/>
                    <a:lumOff val="25000"/>
                  </a:schemeClr>
                </a:solidFill>
              </a:rPr>
              <a:t>___</a:t>
            </a:r>
            <a:r>
              <a:rPr lang="en-GB" sz="3000" dirty="0" err="1">
                <a:solidFill>
                  <a:schemeClr val="tx1">
                    <a:lumMod val="75000"/>
                    <a:lumOff val="25000"/>
                  </a:schemeClr>
                </a:solidFill>
              </a:rPr>
              <a:t>ved</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overach</a:t>
            </a:r>
            <a:r>
              <a:rPr lang="en-GB" sz="3000" dirty="0">
                <a:solidFill>
                  <a:schemeClr val="tx1">
                    <a:lumMod val="75000"/>
                    <a:lumOff val="25000"/>
                  </a:schemeClr>
                </a:solidFill>
              </a:rPr>
              <a:t>___</a:t>
            </a:r>
            <a:r>
              <a:rPr lang="en-GB" sz="3000" dirty="0" err="1">
                <a:solidFill>
                  <a:schemeClr val="tx1">
                    <a:lumMod val="75000"/>
                    <a:lumOff val="25000"/>
                  </a:schemeClr>
                </a:solidFill>
              </a:rPr>
              <a:t>ved</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hyg</a:t>
            </a:r>
            <a:r>
              <a:rPr lang="en-GB" sz="3000" dirty="0">
                <a:solidFill>
                  <a:schemeClr val="tx1">
                    <a:lumMod val="75000"/>
                    <a:lumOff val="25000"/>
                  </a:schemeClr>
                </a:solidFill>
              </a:rPr>
              <a:t>__</a:t>
            </a:r>
            <a:r>
              <a:rPr lang="en-GB" sz="3000" dirty="0" err="1">
                <a:solidFill>
                  <a:schemeClr val="tx1">
                    <a:lumMod val="75000"/>
                    <a:lumOff val="25000"/>
                  </a:schemeClr>
                </a:solidFill>
              </a:rPr>
              <a:t>nic</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miscon</a:t>
            </a:r>
            <a:r>
              <a:rPr lang="en-GB" sz="3000" dirty="0">
                <a:solidFill>
                  <a:schemeClr val="tx1">
                    <a:lumMod val="75000"/>
                    <a:lumOff val="25000"/>
                  </a:schemeClr>
                </a:solidFill>
              </a:rPr>
              <a:t>___</a:t>
            </a:r>
            <a:r>
              <a:rPr lang="en-GB" sz="3000" dirty="0" err="1">
                <a:solidFill>
                  <a:schemeClr val="tx1">
                    <a:lumMod val="75000"/>
                    <a:lumOff val="25000"/>
                  </a:schemeClr>
                </a:solidFill>
              </a:rPr>
              <a:t>ve</a:t>
            </a:r>
            <a:endParaRPr lang="en-GB" sz="3000" dirty="0">
              <a:solidFill>
                <a:schemeClr val="tx1">
                  <a:lumMod val="75000"/>
                  <a:lumOff val="25000"/>
                </a:schemeClr>
              </a:solidFill>
            </a:endParaRPr>
          </a:p>
        </p:txBody>
      </p:sp>
      <p:sp>
        <p:nvSpPr>
          <p:cNvPr id="16" name="Rectangle 15"/>
          <p:cNvSpPr/>
          <p:nvPr/>
        </p:nvSpPr>
        <p:spPr>
          <a:xfrm>
            <a:off x="4799857" y="2687253"/>
            <a:ext cx="2645685" cy="3016210"/>
          </a:xfrm>
          <a:prstGeom prst="rect">
            <a:avLst/>
          </a:prstGeom>
        </p:spPr>
        <p:txBody>
          <a:bodyPr wrap="square">
            <a:spAutoFit/>
          </a:bodyPr>
          <a:lstStyle/>
          <a:p>
            <a:pPr algn="ctr"/>
            <a:r>
              <a:rPr lang="en-GB" sz="3000" dirty="0">
                <a:solidFill>
                  <a:schemeClr val="tx1">
                    <a:lumMod val="75000"/>
                    <a:lumOff val="25000"/>
                  </a:schemeClr>
                </a:solidFill>
              </a:rPr>
              <a:t>gr___</a:t>
            </a:r>
            <a:r>
              <a:rPr lang="en-GB" sz="3000" dirty="0" err="1">
                <a:solidFill>
                  <a:schemeClr val="tx1">
                    <a:lumMod val="75000"/>
                    <a:lumOff val="25000"/>
                  </a:schemeClr>
                </a:solidFill>
              </a:rPr>
              <a:t>ving</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err="1">
                <a:solidFill>
                  <a:schemeClr val="tx1">
                    <a:lumMod val="75000"/>
                    <a:lumOff val="25000"/>
                  </a:schemeClr>
                </a:solidFill>
              </a:rPr>
              <a:t>perc</a:t>
            </a:r>
            <a:r>
              <a:rPr lang="en-GB" sz="3000" dirty="0">
                <a:solidFill>
                  <a:schemeClr val="tx1">
                    <a:lumMod val="75000"/>
                    <a:lumOff val="25000"/>
                  </a:schemeClr>
                </a:solidFill>
              </a:rPr>
              <a:t>___</a:t>
            </a:r>
            <a:r>
              <a:rPr lang="en-GB" sz="3000" dirty="0" err="1">
                <a:solidFill>
                  <a:schemeClr val="tx1">
                    <a:lumMod val="75000"/>
                    <a:lumOff val="25000"/>
                  </a:schemeClr>
                </a:solidFill>
              </a:rPr>
              <a:t>ve</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a:solidFill>
                  <a:schemeClr val="tx1">
                    <a:lumMod val="75000"/>
                    <a:lumOff val="25000"/>
                  </a:schemeClr>
                </a:solidFill>
              </a:rPr>
              <a:t>p___</a:t>
            </a:r>
            <a:r>
              <a:rPr lang="en-GB" sz="3000" dirty="0" err="1">
                <a:solidFill>
                  <a:schemeClr val="tx1">
                    <a:lumMod val="75000"/>
                    <a:lumOff val="25000"/>
                  </a:schemeClr>
                </a:solidFill>
              </a:rPr>
              <a:t>rced</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a:solidFill>
                  <a:schemeClr val="tx1">
                    <a:lumMod val="75000"/>
                    <a:lumOff val="25000"/>
                  </a:schemeClr>
                </a:solidFill>
              </a:rPr>
              <a:t>bel___</a:t>
            </a:r>
            <a:r>
              <a:rPr lang="en-GB" sz="3000" dirty="0" err="1">
                <a:solidFill>
                  <a:schemeClr val="tx1">
                    <a:lumMod val="75000"/>
                    <a:lumOff val="25000"/>
                  </a:schemeClr>
                </a:solidFill>
              </a:rPr>
              <a:t>ve</a:t>
            </a:r>
            <a:endParaRPr lang="en-GB" sz="3000" dirty="0">
              <a:solidFill>
                <a:schemeClr val="tx1">
                  <a:lumMod val="75000"/>
                  <a:lumOff val="25000"/>
                </a:schemeClr>
              </a:solidFill>
            </a:endParaRPr>
          </a:p>
          <a:p>
            <a:pPr algn="ctr"/>
            <a:endParaRPr lang="en-GB" sz="1000" dirty="0">
              <a:solidFill>
                <a:schemeClr val="tx1">
                  <a:lumMod val="75000"/>
                  <a:lumOff val="25000"/>
                </a:schemeClr>
              </a:solidFill>
            </a:endParaRPr>
          </a:p>
          <a:p>
            <a:pPr algn="ctr"/>
            <a:r>
              <a:rPr lang="en-GB" sz="3000" dirty="0">
                <a:solidFill>
                  <a:schemeClr val="tx1">
                    <a:lumMod val="75000"/>
                    <a:lumOff val="25000"/>
                  </a:schemeClr>
                </a:solidFill>
              </a:rPr>
              <a:t>rec___</a:t>
            </a:r>
            <a:r>
              <a:rPr lang="en-GB" sz="3000" dirty="0" err="1">
                <a:solidFill>
                  <a:schemeClr val="tx1">
                    <a:lumMod val="75000"/>
                    <a:lumOff val="25000"/>
                  </a:schemeClr>
                </a:solidFill>
              </a:rPr>
              <a:t>pt</a:t>
            </a:r>
            <a:endParaRPr lang="en-GB" sz="3000" dirty="0">
              <a:solidFill>
                <a:schemeClr val="tx1">
                  <a:lumMod val="75000"/>
                  <a:lumOff val="25000"/>
                </a:schemeClr>
              </a:solidFill>
            </a:endParaRPr>
          </a:p>
        </p:txBody>
      </p:sp>
      <p:sp>
        <p:nvSpPr>
          <p:cNvPr id="17" name="Rectangle 16"/>
          <p:cNvSpPr/>
          <p:nvPr/>
        </p:nvSpPr>
        <p:spPr>
          <a:xfrm>
            <a:off x="1524000" y="6043354"/>
            <a:ext cx="9162256" cy="553998"/>
          </a:xfrm>
          <a:prstGeom prst="rect">
            <a:avLst/>
          </a:prstGeom>
        </p:spPr>
        <p:txBody>
          <a:bodyPr wrap="square">
            <a:spAutoFit/>
          </a:bodyPr>
          <a:lstStyle/>
          <a:p>
            <a:pPr algn="ctr"/>
            <a:r>
              <a:rPr lang="en-GB" sz="3000" b="1" u="sng" dirty="0">
                <a:solidFill>
                  <a:schemeClr val="tx1">
                    <a:lumMod val="75000"/>
                    <a:lumOff val="25000"/>
                  </a:schemeClr>
                </a:solidFill>
              </a:rPr>
              <a:t>THINK</a:t>
            </a:r>
            <a:r>
              <a:rPr lang="en-GB" sz="3000" b="1" dirty="0">
                <a:solidFill>
                  <a:schemeClr val="tx1">
                    <a:lumMod val="75000"/>
                    <a:lumOff val="25000"/>
                  </a:schemeClr>
                </a:solidFill>
              </a:rPr>
              <a:t>:</a:t>
            </a:r>
            <a:r>
              <a:rPr lang="en-GB" sz="3000" dirty="0">
                <a:solidFill>
                  <a:schemeClr val="tx1">
                    <a:lumMod val="75000"/>
                    <a:lumOff val="25000"/>
                  </a:schemeClr>
                </a:solidFill>
              </a:rPr>
              <a:t> </a:t>
            </a:r>
            <a:r>
              <a:rPr lang="en-GB" sz="3000" dirty="0">
                <a:solidFill>
                  <a:schemeClr val="tx1">
                    <a:lumMod val="75000"/>
                    <a:lumOff val="25000"/>
                  </a:schemeClr>
                </a:solidFill>
              </a:rPr>
              <a:t>Which words BREAK this rule?  E.g. their, either</a:t>
            </a:r>
            <a:endParaRPr lang="en-GB" sz="3000" dirty="0">
              <a:solidFill>
                <a:schemeClr val="tx1">
                  <a:lumMod val="75000"/>
                  <a:lumOff val="25000"/>
                </a:schemeClr>
              </a:solidFill>
            </a:endParaRPr>
          </a:p>
        </p:txBody>
      </p:sp>
      <p:sp>
        <p:nvSpPr>
          <p:cNvPr id="18" name="Content Placeholder 2"/>
          <p:cNvSpPr txBox="1">
            <a:spLocks/>
          </p:cNvSpPr>
          <p:nvPr/>
        </p:nvSpPr>
        <p:spPr>
          <a:xfrm>
            <a:off x="1542256" y="1292680"/>
            <a:ext cx="9144000" cy="836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500" b="1" dirty="0" err="1">
                <a:solidFill>
                  <a:schemeClr val="tx1">
                    <a:lumMod val="75000"/>
                    <a:lumOff val="25000"/>
                  </a:schemeClr>
                </a:solidFill>
              </a:rPr>
              <a:t>i</a:t>
            </a:r>
            <a:r>
              <a:rPr lang="en-GB" sz="3500" b="1" dirty="0">
                <a:solidFill>
                  <a:schemeClr val="tx1">
                    <a:lumMod val="75000"/>
                    <a:lumOff val="25000"/>
                  </a:schemeClr>
                </a:solidFill>
              </a:rPr>
              <a:t> </a:t>
            </a:r>
            <a:r>
              <a:rPr lang="en-GB" sz="3500" dirty="0">
                <a:solidFill>
                  <a:schemeClr val="tx1">
                    <a:lumMod val="75000"/>
                    <a:lumOff val="25000"/>
                  </a:schemeClr>
                </a:solidFill>
              </a:rPr>
              <a:t>before </a:t>
            </a:r>
            <a:r>
              <a:rPr lang="en-GB" sz="3500" b="1" dirty="0">
                <a:solidFill>
                  <a:schemeClr val="tx1">
                    <a:lumMod val="75000"/>
                    <a:lumOff val="25000"/>
                  </a:schemeClr>
                </a:solidFill>
              </a:rPr>
              <a:t>e </a:t>
            </a:r>
            <a:r>
              <a:rPr lang="en-GB" sz="3500" u="sng" dirty="0">
                <a:solidFill>
                  <a:schemeClr val="tx1">
                    <a:lumMod val="75000"/>
                    <a:lumOff val="25000"/>
                  </a:schemeClr>
                </a:solidFill>
              </a:rPr>
              <a:t>except</a:t>
            </a:r>
            <a:r>
              <a:rPr lang="en-GB" sz="3500" dirty="0">
                <a:solidFill>
                  <a:schemeClr val="tx1">
                    <a:lumMod val="75000"/>
                    <a:lumOff val="25000"/>
                  </a:schemeClr>
                </a:solidFill>
              </a:rPr>
              <a:t> after </a:t>
            </a:r>
            <a:r>
              <a:rPr lang="en-GB" sz="3500" b="1" dirty="0">
                <a:solidFill>
                  <a:srgbClr val="FF0000"/>
                </a:solidFill>
              </a:rPr>
              <a:t>c</a:t>
            </a:r>
            <a:r>
              <a:rPr lang="en-GB" sz="3500" b="1" dirty="0">
                <a:solidFill>
                  <a:schemeClr val="tx1">
                    <a:lumMod val="75000"/>
                    <a:lumOff val="25000"/>
                  </a:schemeClr>
                </a:solidFill>
              </a:rPr>
              <a:t> </a:t>
            </a:r>
            <a:r>
              <a:rPr lang="en-GB" sz="3500" i="1" dirty="0">
                <a:solidFill>
                  <a:schemeClr val="tx1">
                    <a:lumMod val="75000"/>
                    <a:lumOff val="25000"/>
                  </a:schemeClr>
                </a:solidFill>
              </a:rPr>
              <a:t>(when the sound is </a:t>
            </a:r>
            <a:r>
              <a:rPr lang="en-GB" sz="3500" b="1" i="1" dirty="0" err="1">
                <a:solidFill>
                  <a:schemeClr val="tx1">
                    <a:lumMod val="75000"/>
                    <a:lumOff val="25000"/>
                  </a:schemeClr>
                </a:solidFill>
              </a:rPr>
              <a:t>ee</a:t>
            </a:r>
            <a:r>
              <a:rPr lang="en-GB" sz="3500" i="1" dirty="0">
                <a:solidFill>
                  <a:schemeClr val="tx1">
                    <a:lumMod val="75000"/>
                    <a:lumOff val="25000"/>
                  </a:schemeClr>
                </a:solidFill>
              </a:rPr>
              <a:t>)</a:t>
            </a:r>
          </a:p>
        </p:txBody>
      </p:sp>
    </p:spTree>
    <p:extLst>
      <p:ext uri="{BB962C8B-B14F-4D97-AF65-F5344CB8AC3E}">
        <p14:creationId xmlns:p14="http://schemas.microsoft.com/office/powerpoint/2010/main" val="2859951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2" y="231820"/>
            <a:ext cx="7922362" cy="1292662"/>
          </a:xfrm>
          <a:prstGeom prst="rect">
            <a:avLst/>
          </a:prstGeom>
          <a:noFill/>
        </p:spPr>
        <p:txBody>
          <a:bodyPr wrap="none" rtlCol="0">
            <a:spAutoFit/>
          </a:bodyPr>
          <a:lstStyle/>
          <a:p>
            <a:r>
              <a:rPr lang="en-GB" sz="2000" b="1" u="sng" dirty="0" smtClean="0">
                <a:latin typeface="Comic Sans MS" panose="030F0702030302020204" pitchFamily="66" charset="0"/>
              </a:rPr>
              <a:t>R.E.</a:t>
            </a:r>
            <a:endParaRPr lang="en-GB" sz="2000" b="1" u="sng" dirty="0" smtClean="0">
              <a:latin typeface="Comic Sans MS" panose="030F0702030302020204" pitchFamily="66" charset="0"/>
            </a:endParaRPr>
          </a:p>
          <a:p>
            <a:endParaRPr lang="en-GB" sz="2000" b="1" u="sng" dirty="0">
              <a:latin typeface="Comic Sans MS" panose="030F0702030302020204" pitchFamily="66" charset="0"/>
            </a:endParaRPr>
          </a:p>
          <a:p>
            <a:r>
              <a:rPr lang="en-GB" sz="2000" b="1" u="sng" dirty="0" smtClean="0">
                <a:latin typeface="Comic Sans MS" panose="030F0702030302020204" pitchFamily="66" charset="0"/>
              </a:rPr>
              <a:t>L.O: To </a:t>
            </a:r>
            <a:r>
              <a:rPr lang="en-GB" sz="2000" b="1" u="sng" dirty="0" smtClean="0">
                <a:latin typeface="Comic Sans MS" panose="030F0702030302020204" pitchFamily="66" charset="0"/>
              </a:rPr>
              <a:t>investigate the witness accounts of the resurrection</a:t>
            </a:r>
            <a:r>
              <a:rPr lang="en-GB" b="1" u="sng" dirty="0" smtClean="0">
                <a:latin typeface="Comic Sans MS" panose="030F0702030302020204" pitchFamily="66" charset="0"/>
              </a:rPr>
              <a:t>.</a:t>
            </a:r>
            <a:endParaRPr lang="en-GB" b="1" u="sng" dirty="0" smtClean="0">
              <a:latin typeface="Comic Sans MS" panose="030F0702030302020204" pitchFamily="66" charset="0"/>
            </a:endParaRPr>
          </a:p>
          <a:p>
            <a:endParaRPr lang="en-GB" b="1" u="sng" dirty="0">
              <a:latin typeface="Comic Sans MS" panose="030F0702030302020204" pitchFamily="66" charset="0"/>
            </a:endParaRPr>
          </a:p>
        </p:txBody>
      </p:sp>
      <p:sp>
        <p:nvSpPr>
          <p:cNvPr id="5" name="TextBox 4"/>
          <p:cNvSpPr txBox="1"/>
          <p:nvPr/>
        </p:nvSpPr>
        <p:spPr>
          <a:xfrm>
            <a:off x="7995914" y="1709821"/>
            <a:ext cx="2279791" cy="523220"/>
          </a:xfrm>
          <a:prstGeom prst="rect">
            <a:avLst/>
          </a:prstGeom>
          <a:noFill/>
        </p:spPr>
        <p:txBody>
          <a:bodyPr wrap="none" rtlCol="0">
            <a:spAutoFit/>
          </a:bodyPr>
          <a:lstStyle/>
          <a:p>
            <a:r>
              <a:rPr lang="en-GB" sz="2800" dirty="0" smtClean="0">
                <a:latin typeface="Comic Sans MS" panose="030F0702030302020204" pitchFamily="66" charset="0"/>
              </a:rPr>
              <a:t>First a quiz! </a:t>
            </a:r>
            <a:endParaRPr lang="en-GB" sz="2800" dirty="0">
              <a:latin typeface="Comic Sans MS" panose="030F0702030302020204" pitchFamily="66" charset="0"/>
            </a:endParaRPr>
          </a:p>
        </p:txBody>
      </p:sp>
      <p:pic>
        <p:nvPicPr>
          <p:cNvPr id="6" name="Picture 5"/>
          <p:cNvPicPr>
            <a:picLocks noChangeAspect="1"/>
          </p:cNvPicPr>
          <p:nvPr/>
        </p:nvPicPr>
        <p:blipFill rotWithShape="1">
          <a:blip r:embed="rId2"/>
          <a:srcRect l="28232" t="9933" r="36085" b="54651"/>
          <a:stretch/>
        </p:blipFill>
        <p:spPr>
          <a:xfrm>
            <a:off x="0" y="1308979"/>
            <a:ext cx="6298852" cy="3514812"/>
          </a:xfrm>
          <a:prstGeom prst="rect">
            <a:avLst/>
          </a:prstGeom>
        </p:spPr>
      </p:pic>
      <p:pic>
        <p:nvPicPr>
          <p:cNvPr id="7" name="Picture 6"/>
          <p:cNvPicPr>
            <a:picLocks noChangeAspect="1"/>
          </p:cNvPicPr>
          <p:nvPr/>
        </p:nvPicPr>
        <p:blipFill rotWithShape="1">
          <a:blip r:embed="rId2"/>
          <a:srcRect l="28447" t="48835" r="37422" b="10758"/>
          <a:stretch/>
        </p:blipFill>
        <p:spPr>
          <a:xfrm>
            <a:off x="6308035" y="2941601"/>
            <a:ext cx="5883965" cy="3916399"/>
          </a:xfrm>
          <a:prstGeom prst="rect">
            <a:avLst/>
          </a:prstGeom>
        </p:spPr>
      </p:pic>
    </p:spTree>
    <p:extLst>
      <p:ext uri="{BB962C8B-B14F-4D97-AF65-F5344CB8AC3E}">
        <p14:creationId xmlns:p14="http://schemas.microsoft.com/office/powerpoint/2010/main" val="73326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35" t="11188" r="35252" b="40347"/>
          <a:stretch/>
        </p:blipFill>
        <p:spPr>
          <a:xfrm>
            <a:off x="0" y="0"/>
            <a:ext cx="6490427" cy="4803820"/>
          </a:xfrm>
          <a:prstGeom prst="rect">
            <a:avLst/>
          </a:prstGeom>
        </p:spPr>
      </p:pic>
      <p:pic>
        <p:nvPicPr>
          <p:cNvPr id="3" name="Picture 2"/>
          <p:cNvPicPr>
            <a:picLocks noChangeAspect="1"/>
          </p:cNvPicPr>
          <p:nvPr/>
        </p:nvPicPr>
        <p:blipFill rotWithShape="1">
          <a:blip r:embed="rId2"/>
          <a:srcRect l="27935" t="62152" r="31196" b="7612"/>
          <a:stretch/>
        </p:blipFill>
        <p:spPr>
          <a:xfrm>
            <a:off x="5302770" y="3992451"/>
            <a:ext cx="6889230" cy="2865549"/>
          </a:xfrm>
          <a:prstGeom prst="rect">
            <a:avLst/>
          </a:prstGeom>
        </p:spPr>
      </p:pic>
      <p:sp>
        <p:nvSpPr>
          <p:cNvPr id="4" name="TextBox 3"/>
          <p:cNvSpPr txBox="1"/>
          <p:nvPr/>
        </p:nvSpPr>
        <p:spPr>
          <a:xfrm>
            <a:off x="7109138" y="1725769"/>
            <a:ext cx="4676280" cy="523220"/>
          </a:xfrm>
          <a:prstGeom prst="rect">
            <a:avLst/>
          </a:prstGeom>
          <a:noFill/>
        </p:spPr>
        <p:txBody>
          <a:bodyPr wrap="none" rtlCol="0">
            <a:spAutoFit/>
          </a:bodyPr>
          <a:lstStyle/>
          <a:p>
            <a:r>
              <a:rPr lang="en-GB" sz="2800" dirty="0" smtClean="0">
                <a:latin typeface="Comic Sans MS" panose="030F0702030302020204" pitchFamily="66" charset="0"/>
              </a:rPr>
              <a:t>Did you get them all right?</a:t>
            </a:r>
            <a:endParaRPr lang="en-GB" sz="2800" dirty="0">
              <a:latin typeface="Comic Sans MS" panose="030F0702030302020204" pitchFamily="66" charset="0"/>
            </a:endParaRPr>
          </a:p>
        </p:txBody>
      </p:sp>
    </p:spTree>
    <p:extLst>
      <p:ext uri="{BB962C8B-B14F-4D97-AF65-F5344CB8AC3E}">
        <p14:creationId xmlns:p14="http://schemas.microsoft.com/office/powerpoint/2010/main" val="308588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938992"/>
          </a:xfrm>
          <a:prstGeom prst="rect">
            <a:avLst/>
          </a:prstGeom>
          <a:noFill/>
        </p:spPr>
        <p:txBody>
          <a:bodyPr wrap="square" rtlCol="0">
            <a:spAutoFit/>
          </a:bodyPr>
          <a:lstStyle/>
          <a:p>
            <a:r>
              <a:rPr lang="en-GB" sz="2400" dirty="0" smtClean="0">
                <a:latin typeface="Comic Sans MS" panose="030F0702030302020204" pitchFamily="66" charset="0"/>
              </a:rPr>
              <a:t>A lot of evidence that we have of historical events comes from witness statements which can sometimes be quite unbelievable! </a:t>
            </a:r>
          </a:p>
          <a:p>
            <a:endParaRPr lang="en-GB" sz="2400" dirty="0">
              <a:latin typeface="Comic Sans MS" panose="030F0702030302020204" pitchFamily="66" charset="0"/>
            </a:endParaRPr>
          </a:p>
          <a:p>
            <a:r>
              <a:rPr lang="en-GB" sz="2400" dirty="0" smtClean="0">
                <a:latin typeface="Comic Sans MS" panose="030F0702030302020204" pitchFamily="66" charset="0"/>
              </a:rPr>
              <a:t>Today you are going to recap the Easter story and the resurrection before assessing the evidence to see how credible (believable) it is. </a:t>
            </a:r>
            <a:endParaRPr lang="en-GB" sz="2400" dirty="0">
              <a:latin typeface="Comic Sans MS" panose="030F0702030302020204" pitchFamily="66" charset="0"/>
            </a:endParaRPr>
          </a:p>
        </p:txBody>
      </p:sp>
      <p:sp>
        <p:nvSpPr>
          <p:cNvPr id="6" name="TextBox 5"/>
          <p:cNvSpPr txBox="1"/>
          <p:nvPr/>
        </p:nvSpPr>
        <p:spPr>
          <a:xfrm>
            <a:off x="687806" y="2025908"/>
            <a:ext cx="11080124" cy="4832092"/>
          </a:xfrm>
          <a:prstGeom prst="rect">
            <a:avLst/>
          </a:prstGeom>
          <a:noFill/>
        </p:spPr>
        <p:txBody>
          <a:bodyPr wrap="square" rtlCol="0">
            <a:spAutoFit/>
          </a:bodyPr>
          <a:lstStyle/>
          <a:p>
            <a:r>
              <a:rPr lang="en-GB" sz="2800" dirty="0" smtClean="0">
                <a:latin typeface="Comic Sans MS" panose="030F0702030302020204" pitchFamily="66" charset="0"/>
              </a:rPr>
              <a:t>The accounts of what happened on the Sunday following Good Friday (known as Easter Sunday) are considered quite remarkable! </a:t>
            </a:r>
          </a:p>
          <a:p>
            <a:endParaRPr lang="en-GB" sz="2800" dirty="0">
              <a:latin typeface="Comic Sans MS" panose="030F0702030302020204" pitchFamily="66" charset="0"/>
            </a:endParaRPr>
          </a:p>
          <a:p>
            <a:r>
              <a:rPr lang="en-GB" sz="2800" dirty="0" smtClean="0">
                <a:latin typeface="Comic Sans MS" panose="030F0702030302020204" pitchFamily="66" charset="0"/>
              </a:rPr>
              <a:t>Ordinarily, people’s lives end with their death. Despite this, Christian’s believe in the resurrection of Jesus Christ: the idea that He came back to life three days after He dies. </a:t>
            </a:r>
          </a:p>
          <a:p>
            <a:endParaRPr lang="en-GB" sz="2800" dirty="0">
              <a:latin typeface="Comic Sans MS" panose="030F0702030302020204" pitchFamily="66" charset="0"/>
            </a:endParaRPr>
          </a:p>
          <a:p>
            <a:r>
              <a:rPr lang="en-GB" sz="2800" dirty="0" smtClean="0">
                <a:latin typeface="Comic Sans MS" panose="030F0702030302020204" pitchFamily="66" charset="0"/>
              </a:rPr>
              <a:t>Many people struggle to believe that it really happened. However, Christians believe that, although this explanation is strange and apparently impossible, this is really what happened to Jesus. </a:t>
            </a:r>
            <a:endParaRPr lang="en-GB" sz="2800" dirty="0">
              <a:latin typeface="Comic Sans MS" panose="030F0702030302020204" pitchFamily="66" charset="0"/>
            </a:endParaRPr>
          </a:p>
        </p:txBody>
      </p:sp>
    </p:spTree>
    <p:extLst>
      <p:ext uri="{BB962C8B-B14F-4D97-AF65-F5344CB8AC3E}">
        <p14:creationId xmlns:p14="http://schemas.microsoft.com/office/powerpoint/2010/main" val="19926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764705"/>
            <a:ext cx="8604448" cy="1508105"/>
          </a:xfrm>
          <a:prstGeom prst="rect">
            <a:avLst/>
          </a:prstGeom>
          <a:noFill/>
        </p:spPr>
        <p:txBody>
          <a:bodyPr wrap="square" rtlCol="0">
            <a:spAutoFit/>
          </a:bodyPr>
          <a:lstStyle/>
          <a:p>
            <a:r>
              <a:rPr lang="en-GB" sz="2800" dirty="0">
                <a:latin typeface="Tahoma" pitchFamily="34" charset="0"/>
                <a:ea typeface="Tahoma" pitchFamily="34" charset="0"/>
                <a:cs typeface="Tahoma" pitchFamily="34" charset="0"/>
              </a:rPr>
              <a:t>Fractions, decimals and percentages are just three ways of saying the same thing</a:t>
            </a:r>
            <a:r>
              <a:rPr lang="en-GB" dirty="0"/>
              <a:t>. </a:t>
            </a:r>
          </a:p>
          <a:p>
            <a:endParaRPr lang="en-GB" dirty="0"/>
          </a:p>
          <a:p>
            <a:endParaRPr lang="en-GB" dirty="0"/>
          </a:p>
        </p:txBody>
      </p:sp>
      <p:sp>
        <p:nvSpPr>
          <p:cNvPr id="3" name="Rectangle 2"/>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23592" y="1772817"/>
            <a:ext cx="2448272" cy="2160239"/>
          </a:xfrm>
          <a:prstGeom prst="rect">
            <a:avLst/>
          </a:prstGeom>
          <a:solidFill>
            <a:schemeClr val="accent6">
              <a:lumMod val="60000"/>
              <a:lumOff val="40000"/>
            </a:schemeClr>
          </a:solidFill>
          <a:ln w="38100">
            <a:solidFill>
              <a:schemeClr val="accent2">
                <a:lumMod val="75000"/>
              </a:schemeClr>
            </a:solidFill>
          </a:ln>
        </p:spPr>
        <p:txBody>
          <a:bodyPr wrap="square" rtlCol="0">
            <a:spAutoFit/>
          </a:bodyPr>
          <a:lstStyle/>
          <a:p>
            <a:pPr algn="ctr"/>
            <a:r>
              <a:rPr lang="en-GB" sz="13500" dirty="0"/>
              <a:t>½</a:t>
            </a:r>
            <a:r>
              <a:rPr lang="en-GB" dirty="0"/>
              <a:t> </a:t>
            </a:r>
            <a:endParaRPr lang="en-GB" dirty="0"/>
          </a:p>
        </p:txBody>
      </p:sp>
      <p:sp>
        <p:nvSpPr>
          <p:cNvPr id="20" name="TextBox 19"/>
          <p:cNvSpPr txBox="1"/>
          <p:nvPr/>
        </p:nvSpPr>
        <p:spPr>
          <a:xfrm>
            <a:off x="6744072" y="1772817"/>
            <a:ext cx="2448272" cy="2169825"/>
          </a:xfrm>
          <a:prstGeom prst="rect">
            <a:avLst/>
          </a:prstGeom>
          <a:solidFill>
            <a:schemeClr val="accent6">
              <a:lumMod val="60000"/>
              <a:lumOff val="40000"/>
            </a:schemeClr>
          </a:solidFill>
          <a:ln w="38100">
            <a:solidFill>
              <a:schemeClr val="accent2">
                <a:lumMod val="75000"/>
              </a:schemeClr>
            </a:solidFill>
          </a:ln>
        </p:spPr>
        <p:txBody>
          <a:bodyPr wrap="square" rtlCol="0">
            <a:spAutoFit/>
          </a:bodyPr>
          <a:lstStyle/>
          <a:p>
            <a:pPr algn="ctr"/>
            <a:r>
              <a:rPr lang="en-GB" sz="13500" dirty="0"/>
              <a:t>0.5</a:t>
            </a:r>
            <a:r>
              <a:rPr lang="en-GB" dirty="0"/>
              <a:t> </a:t>
            </a:r>
            <a:endParaRPr lang="en-GB" dirty="0"/>
          </a:p>
        </p:txBody>
      </p:sp>
      <p:sp>
        <p:nvSpPr>
          <p:cNvPr id="21" name="TextBox 20"/>
          <p:cNvSpPr txBox="1"/>
          <p:nvPr/>
        </p:nvSpPr>
        <p:spPr>
          <a:xfrm>
            <a:off x="4439816" y="4509120"/>
            <a:ext cx="3096344" cy="1938992"/>
          </a:xfrm>
          <a:prstGeom prst="rect">
            <a:avLst/>
          </a:prstGeom>
          <a:solidFill>
            <a:schemeClr val="accent6">
              <a:lumMod val="60000"/>
              <a:lumOff val="40000"/>
            </a:schemeClr>
          </a:solidFill>
          <a:ln w="38100">
            <a:solidFill>
              <a:schemeClr val="accent2">
                <a:lumMod val="75000"/>
              </a:schemeClr>
            </a:solidFill>
          </a:ln>
        </p:spPr>
        <p:txBody>
          <a:bodyPr wrap="square" rtlCol="0">
            <a:spAutoFit/>
          </a:bodyPr>
          <a:lstStyle/>
          <a:p>
            <a:pPr algn="ctr"/>
            <a:r>
              <a:rPr lang="en-GB" sz="12000" dirty="0"/>
              <a:t>50% </a:t>
            </a:r>
            <a:endParaRPr lang="en-GB" sz="12000" dirty="0"/>
          </a:p>
        </p:txBody>
      </p:sp>
      <p:sp>
        <p:nvSpPr>
          <p:cNvPr id="22" name="Down Arrow 21"/>
          <p:cNvSpPr/>
          <p:nvPr/>
        </p:nvSpPr>
        <p:spPr>
          <a:xfrm rot="16200000">
            <a:off x="5555940" y="2024844"/>
            <a:ext cx="576064"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rot="2718059">
            <a:off x="5783080" y="3573335"/>
            <a:ext cx="763481" cy="856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18800136">
            <a:off x="5063548" y="3572320"/>
            <a:ext cx="763481" cy="856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458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20 Comic Assignment Pt.2"/>
          <p:cNvPicPr>
            <a:picLocks noChangeAspect="1" noChangeArrowheads="1"/>
          </p:cNvPicPr>
          <p:nvPr/>
        </p:nvPicPr>
        <p:blipFill rotWithShape="1">
          <a:blip r:embed="rId2">
            <a:extLst>
              <a:ext uri="{28A0092B-C50C-407E-A947-70E740481C1C}">
                <a14:useLocalDpi xmlns:a14="http://schemas.microsoft.com/office/drawing/2010/main" val="0"/>
              </a:ext>
            </a:extLst>
          </a:blip>
          <a:srcRect b="2651"/>
          <a:stretch/>
        </p:blipFill>
        <p:spPr bwMode="auto">
          <a:xfrm>
            <a:off x="0" y="48127"/>
            <a:ext cx="8314658" cy="6689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20919" y="1924335"/>
            <a:ext cx="2715906" cy="830997"/>
          </a:xfrm>
          <a:prstGeom prst="rect">
            <a:avLst/>
          </a:prstGeom>
          <a:noFill/>
        </p:spPr>
        <p:txBody>
          <a:bodyPr wrap="square" rtlCol="0">
            <a:spAutoFit/>
          </a:bodyPr>
          <a:lstStyle/>
          <a:p>
            <a:pPr algn="ctr"/>
            <a:r>
              <a:rPr lang="en-GB" sz="2400" dirty="0" smtClean="0">
                <a:latin typeface="Comic Sans MS" panose="030F0702030302020204" pitchFamily="66" charset="0"/>
              </a:rPr>
              <a:t>The Resurrection of Jesus </a:t>
            </a:r>
            <a:endParaRPr lang="en-GB" sz="2400" dirty="0">
              <a:latin typeface="Comic Sans MS" panose="030F0702030302020204" pitchFamily="66" charset="0"/>
            </a:endParaRPr>
          </a:p>
        </p:txBody>
      </p:sp>
    </p:spTree>
    <p:extLst>
      <p:ext uri="{BB962C8B-B14F-4D97-AF65-F5344CB8AC3E}">
        <p14:creationId xmlns:p14="http://schemas.microsoft.com/office/powerpoint/2010/main" val="2704803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4150"/>
            <a:ext cx="12192000" cy="5262979"/>
          </a:xfrm>
          <a:prstGeom prst="rect">
            <a:avLst/>
          </a:prstGeom>
          <a:noFill/>
        </p:spPr>
        <p:txBody>
          <a:bodyPr wrap="square" rtlCol="0">
            <a:spAutoFit/>
          </a:bodyPr>
          <a:lstStyle/>
          <a:p>
            <a:pPr algn="ctr"/>
            <a:r>
              <a:rPr lang="en-GB" sz="2400" dirty="0" smtClean="0">
                <a:latin typeface="Comic Sans MS" panose="030F0702030302020204" pitchFamily="66" charset="0"/>
              </a:rPr>
              <a:t>The Resurrection of Jesus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For the rest of this session and tomorrow’s session you are going to be a detective of the Jerusalem Police Department trying to solve the mystery of the missing body which was in the tomb.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You will investigate a number of pieces of evidence: statements from the witnesses; evidence from the crucifixion; and additional evidence from the Bible. </a:t>
            </a: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Recap: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Jesus was seen dying on the cross on Friday but according to followers of Jesus by Sunday morning the body was no longer there. </a:t>
            </a:r>
            <a:endParaRPr lang="en-GB" sz="2400" dirty="0">
              <a:latin typeface="Comic Sans MS" panose="030F0702030302020204" pitchFamily="66" charset="0"/>
            </a:endParaRPr>
          </a:p>
        </p:txBody>
      </p:sp>
    </p:spTree>
    <p:extLst>
      <p:ext uri="{BB962C8B-B14F-4D97-AF65-F5344CB8AC3E}">
        <p14:creationId xmlns:p14="http://schemas.microsoft.com/office/powerpoint/2010/main" val="279788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6538"/>
            <a:ext cx="12192000" cy="4154984"/>
          </a:xfrm>
          <a:prstGeom prst="rect">
            <a:avLst/>
          </a:prstGeom>
          <a:noFill/>
        </p:spPr>
        <p:txBody>
          <a:bodyPr wrap="square" rtlCol="0">
            <a:spAutoFit/>
          </a:bodyPr>
          <a:lstStyle/>
          <a:p>
            <a:pPr algn="ctr"/>
            <a:r>
              <a:rPr lang="en-GB" sz="2400" b="1" u="sng" dirty="0" smtClean="0">
                <a:latin typeface="Comic Sans MS" panose="030F0702030302020204" pitchFamily="66" charset="0"/>
              </a:rPr>
              <a:t>First task: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What could the explanations be for the body going missing?</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Write a list of these and then rate them out of 10. (1 = least believable and 10 = most believable)</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With each explanation write about the evidence which would be required to prove each one. </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After that, write down which explanation you believe and why. </a:t>
            </a:r>
            <a:endParaRPr lang="en-GB" sz="2400" dirty="0">
              <a:latin typeface="Comic Sans MS" panose="030F0702030302020204" pitchFamily="66" charset="0"/>
            </a:endParaRPr>
          </a:p>
        </p:txBody>
      </p:sp>
    </p:spTree>
    <p:extLst>
      <p:ext uri="{BB962C8B-B14F-4D97-AF65-F5344CB8AC3E}">
        <p14:creationId xmlns:p14="http://schemas.microsoft.com/office/powerpoint/2010/main" val="406538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1823"/>
            <a:ext cx="12192000" cy="1938992"/>
          </a:xfrm>
          <a:prstGeom prst="rect">
            <a:avLst/>
          </a:prstGeom>
          <a:noFill/>
        </p:spPr>
        <p:txBody>
          <a:bodyPr wrap="square" rtlCol="0">
            <a:spAutoFit/>
          </a:bodyPr>
          <a:lstStyle/>
          <a:p>
            <a:pPr algn="ctr"/>
            <a:r>
              <a:rPr lang="en-GB" sz="2400" b="1" u="sng" dirty="0" smtClean="0">
                <a:latin typeface="Comic Sans MS" panose="030F0702030302020204" pitchFamily="66" charset="0"/>
              </a:rPr>
              <a:t>Second task: Time to weigh the evidence (not literally…)</a:t>
            </a:r>
          </a:p>
          <a:p>
            <a:pPr algn="ctr"/>
            <a:endParaRPr lang="en-GB" sz="2400" b="1" u="sng" dirty="0">
              <a:latin typeface="Comic Sans MS" panose="030F0702030302020204" pitchFamily="66" charset="0"/>
            </a:endParaRPr>
          </a:p>
          <a:p>
            <a:pPr algn="ctr"/>
            <a:r>
              <a:rPr lang="en-GB" sz="2400" dirty="0" smtClean="0">
                <a:latin typeface="Comic Sans MS" panose="030F0702030302020204" pitchFamily="66" charset="0"/>
              </a:rPr>
              <a:t>Reflect on each piece of evidence- does it support any of your conclusions? Why/ why not?  </a:t>
            </a:r>
          </a:p>
          <a:p>
            <a:pPr algn="ctr"/>
            <a:endParaRPr lang="en-GB" sz="2400" dirty="0">
              <a:latin typeface="Comic Sans MS" panose="030F0702030302020204" pitchFamily="66" charset="0"/>
            </a:endParaRPr>
          </a:p>
        </p:txBody>
      </p:sp>
      <p:sp>
        <p:nvSpPr>
          <p:cNvPr id="2" name="TextBox 1"/>
          <p:cNvSpPr txBox="1"/>
          <p:nvPr/>
        </p:nvSpPr>
        <p:spPr>
          <a:xfrm rot="20340102">
            <a:off x="458040" y="3199893"/>
            <a:ext cx="3311203" cy="3170099"/>
          </a:xfrm>
          <a:prstGeom prst="rect">
            <a:avLst/>
          </a:prstGeom>
          <a:solidFill>
            <a:srgbClr val="FFFF66"/>
          </a:solidFill>
        </p:spPr>
        <p:txBody>
          <a:bodyPr wrap="square" rtlCol="0">
            <a:spAutoFit/>
          </a:bodyPr>
          <a:lstStyle/>
          <a:p>
            <a:r>
              <a:rPr lang="en-GB" sz="2000" b="1" dirty="0" smtClean="0">
                <a:latin typeface="Comic Sans MS" panose="030F0702030302020204" pitchFamily="66" charset="0"/>
              </a:rPr>
              <a:t>The stone was really heavy! </a:t>
            </a:r>
          </a:p>
          <a:p>
            <a:r>
              <a:rPr lang="en-GB" sz="2000" dirty="0" smtClean="0">
                <a:latin typeface="Comic Sans MS" panose="030F0702030302020204" pitchFamily="66" charset="0"/>
              </a:rPr>
              <a:t>Jesus was placed in a tomb/ cave with a large stone covering the entrance to keep the body safe from robbers.  The stone would have taken multiple people and a long time to move it. </a:t>
            </a:r>
            <a:endParaRPr lang="en-GB" sz="2000" dirty="0">
              <a:latin typeface="Comic Sans MS" panose="030F0702030302020204" pitchFamily="66" charset="0"/>
            </a:endParaRPr>
          </a:p>
        </p:txBody>
      </p:sp>
      <p:sp>
        <p:nvSpPr>
          <p:cNvPr id="4" name="TextBox 3"/>
          <p:cNvSpPr txBox="1"/>
          <p:nvPr/>
        </p:nvSpPr>
        <p:spPr>
          <a:xfrm>
            <a:off x="3686177" y="1766957"/>
            <a:ext cx="4215896" cy="3477875"/>
          </a:xfrm>
          <a:prstGeom prst="rect">
            <a:avLst/>
          </a:prstGeom>
          <a:solidFill>
            <a:srgbClr val="FFFF66"/>
          </a:solidFill>
        </p:spPr>
        <p:txBody>
          <a:bodyPr wrap="square" rtlCol="0">
            <a:spAutoFit/>
          </a:bodyPr>
          <a:lstStyle/>
          <a:p>
            <a:r>
              <a:rPr lang="en-GB" sz="2000" b="1" dirty="0" smtClean="0">
                <a:latin typeface="Comic Sans MS" panose="030F0702030302020204" pitchFamily="66" charset="0"/>
              </a:rPr>
              <a:t>The Roman Guard </a:t>
            </a:r>
          </a:p>
          <a:p>
            <a:r>
              <a:rPr lang="en-GB" sz="2000" dirty="0" smtClean="0">
                <a:latin typeface="Comic Sans MS" panose="030F0702030302020204" pitchFamily="66" charset="0"/>
              </a:rPr>
              <a:t>Pilate, the Roman governor, ordered that the tomb be made as secure as possible. The official Roman seal was placed upon the closed tomb after the body was put inside. This warned grave robbers of serious penalties for breaking it. 16 guards were keeping watch outside the tomb and in the surrounding area.</a:t>
            </a:r>
            <a:endParaRPr lang="en-GB" sz="2000" dirty="0">
              <a:latin typeface="Comic Sans MS" panose="030F0702030302020204" pitchFamily="66" charset="0"/>
            </a:endParaRPr>
          </a:p>
        </p:txBody>
      </p:sp>
      <p:sp>
        <p:nvSpPr>
          <p:cNvPr id="5" name="TextBox 4"/>
          <p:cNvSpPr txBox="1"/>
          <p:nvPr/>
        </p:nvSpPr>
        <p:spPr>
          <a:xfrm rot="1700919">
            <a:off x="8195759" y="2829938"/>
            <a:ext cx="3450505" cy="3170099"/>
          </a:xfrm>
          <a:prstGeom prst="rect">
            <a:avLst/>
          </a:prstGeom>
          <a:solidFill>
            <a:srgbClr val="FFFF66"/>
          </a:solidFill>
        </p:spPr>
        <p:txBody>
          <a:bodyPr wrap="square" rtlCol="0">
            <a:spAutoFit/>
          </a:bodyPr>
          <a:lstStyle/>
          <a:p>
            <a:r>
              <a:rPr lang="en-GB" sz="2000" b="1" dirty="0" smtClean="0">
                <a:latin typeface="Comic Sans MS" panose="030F0702030302020204" pitchFamily="66" charset="0"/>
              </a:rPr>
              <a:t>The body is still missing! </a:t>
            </a:r>
          </a:p>
          <a:p>
            <a:endParaRPr lang="en-GB" sz="2000" b="1" dirty="0">
              <a:latin typeface="Comic Sans MS" panose="030F0702030302020204" pitchFamily="66" charset="0"/>
            </a:endParaRPr>
          </a:p>
          <a:p>
            <a:r>
              <a:rPr lang="en-GB" sz="2000" dirty="0" smtClean="0">
                <a:latin typeface="Comic Sans MS" panose="030F0702030302020204" pitchFamily="66" charset="0"/>
              </a:rPr>
              <a:t>All parties- Roman and Jewish- were in agreement that the tomb was empty on Sunday. Only the empty grave cloths that Jesus had been wrapped in were in the cave. The body has not been found. </a:t>
            </a:r>
          </a:p>
        </p:txBody>
      </p:sp>
      <p:sp>
        <p:nvSpPr>
          <p:cNvPr id="3" name="TextBox 2"/>
          <p:cNvSpPr txBox="1"/>
          <p:nvPr/>
        </p:nvSpPr>
        <p:spPr>
          <a:xfrm>
            <a:off x="2892093" y="6288301"/>
            <a:ext cx="7582525" cy="461665"/>
          </a:xfrm>
          <a:prstGeom prst="rect">
            <a:avLst/>
          </a:prstGeom>
          <a:noFill/>
        </p:spPr>
        <p:txBody>
          <a:bodyPr wrap="none" rtlCol="0">
            <a:spAutoFit/>
          </a:bodyPr>
          <a:lstStyle/>
          <a:p>
            <a:r>
              <a:rPr lang="en-GB" sz="2400" dirty="0" smtClean="0">
                <a:latin typeface="Comic Sans MS" panose="030F0702030302020204" pitchFamily="66" charset="0"/>
              </a:rPr>
              <a:t>Tomorrow we will consider the witness statements! </a:t>
            </a:r>
            <a:endParaRPr lang="en-GB" sz="2400" dirty="0">
              <a:latin typeface="Comic Sans MS" panose="030F0702030302020204" pitchFamily="66" charset="0"/>
            </a:endParaRPr>
          </a:p>
        </p:txBody>
      </p:sp>
    </p:spTree>
    <p:extLst>
      <p:ext uri="{BB962C8B-B14F-4D97-AF65-F5344CB8AC3E}">
        <p14:creationId xmlns:p14="http://schemas.microsoft.com/office/powerpoint/2010/main" val="379584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1616" y="332657"/>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endParaRPr lang="en-GB" sz="4400" dirty="0"/>
          </a:p>
        </p:txBody>
      </p:sp>
      <p:sp>
        <p:nvSpPr>
          <p:cNvPr id="3" name="Right Arrow 2"/>
          <p:cNvSpPr/>
          <p:nvPr/>
        </p:nvSpPr>
        <p:spPr>
          <a:xfrm>
            <a:off x="5015880" y="404664"/>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279576" y="332657"/>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8" name="Rectangle 7"/>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47528" y="1318122"/>
            <a:ext cx="4680520" cy="4619039"/>
          </a:xfrm>
          <a:prstGeom prst="rect">
            <a:avLst/>
          </a:prstGeom>
          <a:solidFill>
            <a:srgbClr val="D8E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Starting from the decimal point, count the decimal places. </a:t>
            </a:r>
            <a:r>
              <a:rPr lang="en-GB" sz="2400" dirty="0">
                <a:solidFill>
                  <a:srgbClr val="002060"/>
                </a:solidFill>
              </a:rPr>
              <a:t>If there is one decimal place, put the number </a:t>
            </a:r>
            <a:r>
              <a:rPr lang="en-GB" sz="2400" dirty="0" smtClean="0">
                <a:solidFill>
                  <a:srgbClr val="002060"/>
                </a:solidFill>
              </a:rPr>
              <a:t>with 10 as the denominator, if </a:t>
            </a:r>
            <a:r>
              <a:rPr lang="en-GB" sz="2400" dirty="0">
                <a:solidFill>
                  <a:srgbClr val="002060"/>
                </a:solidFill>
              </a:rPr>
              <a:t>there are two places, put the number over 100 </a:t>
            </a:r>
            <a:r>
              <a:rPr lang="en-GB" sz="2400" dirty="0" smtClean="0">
                <a:solidFill>
                  <a:srgbClr val="002060"/>
                </a:solidFill>
              </a:rPr>
              <a:t>and so on.</a:t>
            </a:r>
          </a:p>
          <a:p>
            <a:pPr algn="ctr"/>
            <a:endParaRPr lang="en-GB" sz="2400" dirty="0">
              <a:solidFill>
                <a:srgbClr val="002060"/>
              </a:solidFill>
            </a:endParaRPr>
          </a:p>
          <a:p>
            <a:pPr algn="ctr"/>
            <a:r>
              <a:rPr lang="en-GB" sz="2400" dirty="0" smtClean="0">
                <a:solidFill>
                  <a:srgbClr val="002060"/>
                </a:solidFill>
              </a:rPr>
              <a:t>Can you simplify them? </a:t>
            </a:r>
          </a:p>
          <a:p>
            <a:pPr algn="ctr"/>
            <a:endParaRPr lang="en-GB" sz="2400" dirty="0">
              <a:solidFill>
                <a:srgbClr val="002060"/>
              </a:solidFill>
            </a:endParaRPr>
          </a:p>
          <a:p>
            <a:pPr algn="ctr"/>
            <a:endParaRPr lang="en-GB" sz="2400" dirty="0" smtClean="0">
              <a:solidFill>
                <a:srgbClr val="002060"/>
              </a:solidFill>
            </a:endParaRPr>
          </a:p>
          <a:p>
            <a:pPr algn="ctr"/>
            <a:r>
              <a:rPr lang="en-GB" sz="2400" dirty="0" smtClean="0">
                <a:solidFill>
                  <a:srgbClr val="002060"/>
                </a:solidFill>
              </a:rPr>
              <a:t>Remember, this is just asking for your place value knowledge! </a:t>
            </a:r>
            <a:endParaRPr lang="en-GB" sz="2400" dirty="0">
              <a:solidFill>
                <a:srgbClr val="002060"/>
              </a:solidFill>
            </a:endParaRPr>
          </a:p>
        </p:txBody>
      </p:sp>
      <p:sp>
        <p:nvSpPr>
          <p:cNvPr id="11" name="TextBox 10"/>
          <p:cNvSpPr txBox="1"/>
          <p:nvPr/>
        </p:nvSpPr>
        <p:spPr>
          <a:xfrm>
            <a:off x="6744072" y="1225690"/>
            <a:ext cx="3528392" cy="5078313"/>
          </a:xfrm>
          <a:prstGeom prst="rect">
            <a:avLst/>
          </a:prstGeom>
          <a:noFill/>
        </p:spPr>
        <p:txBody>
          <a:bodyPr wrap="square" rtlCol="0">
            <a:spAutoFit/>
          </a:bodyPr>
          <a:lstStyle/>
          <a:p>
            <a:pPr algn="ctr"/>
            <a:r>
              <a:rPr lang="en-GB" sz="3600" dirty="0"/>
              <a:t>EXAMPLES:</a:t>
            </a:r>
          </a:p>
          <a:p>
            <a:endParaRPr lang="en-GB" sz="3600" dirty="0"/>
          </a:p>
          <a:p>
            <a:pPr marL="342900" indent="-342900">
              <a:buAutoNum type="alphaLcParenR"/>
            </a:pPr>
            <a:r>
              <a:rPr lang="en-GB" sz="3600" dirty="0"/>
              <a:t> 0.8 = </a:t>
            </a:r>
          </a:p>
          <a:p>
            <a:pPr marL="342900" indent="-342900">
              <a:buAutoNum type="alphaLcParenR"/>
            </a:pPr>
            <a:endParaRPr lang="en-GB" sz="3600" dirty="0"/>
          </a:p>
          <a:p>
            <a:pPr marL="342900" indent="-342900">
              <a:buAutoNum type="alphaLcParenR"/>
            </a:pPr>
            <a:r>
              <a:rPr lang="en-GB" sz="3600" dirty="0"/>
              <a:t> 0.45 = </a:t>
            </a:r>
          </a:p>
          <a:p>
            <a:pPr marL="342900" indent="-342900">
              <a:buAutoNum type="alphaLcParenR"/>
            </a:pPr>
            <a:endParaRPr lang="en-GB" sz="3600" dirty="0"/>
          </a:p>
          <a:p>
            <a:pPr marL="342900" indent="-342900">
              <a:buAutoNum type="alphaLcParenR"/>
            </a:pPr>
            <a:r>
              <a:rPr lang="en-GB" sz="3600" dirty="0"/>
              <a:t> 0.123 = </a:t>
            </a:r>
          </a:p>
          <a:p>
            <a:pPr marL="342900" indent="-342900">
              <a:buAutoNum type="alphaLcParenR"/>
            </a:pPr>
            <a:endParaRPr lang="en-GB" sz="3600" dirty="0"/>
          </a:p>
          <a:p>
            <a:pPr marL="342900" indent="-342900">
              <a:buAutoNum type="alphaLcParenR"/>
            </a:pPr>
            <a:r>
              <a:rPr lang="en-GB" sz="3600" dirty="0"/>
              <a:t> 0.2917 = </a:t>
            </a:r>
          </a:p>
        </p:txBody>
      </p:sp>
    </p:spTree>
    <p:extLst>
      <p:ext uri="{BB962C8B-B14F-4D97-AF65-F5344CB8AC3E}">
        <p14:creationId xmlns:p14="http://schemas.microsoft.com/office/powerpoint/2010/main" val="2869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1616" y="332657"/>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endParaRPr lang="en-GB" sz="4400" dirty="0"/>
          </a:p>
        </p:txBody>
      </p:sp>
      <p:sp>
        <p:nvSpPr>
          <p:cNvPr id="3" name="Right Arrow 2"/>
          <p:cNvSpPr/>
          <p:nvPr/>
        </p:nvSpPr>
        <p:spPr>
          <a:xfrm>
            <a:off x="5015880" y="404664"/>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279576" y="332657"/>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8" name="Rectangle 7"/>
          <p:cNvSpPr/>
          <p:nvPr/>
        </p:nvSpPr>
        <p:spPr>
          <a:xfrm>
            <a:off x="1703512" y="188640"/>
            <a:ext cx="9642774"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47528" y="1591495"/>
            <a:ext cx="4680520" cy="4055094"/>
          </a:xfrm>
          <a:prstGeom prst="rect">
            <a:avLst/>
          </a:prstGeom>
          <a:solidFill>
            <a:srgbClr val="D8E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Starting from the decimal point, count the decimal places. </a:t>
            </a:r>
            <a:r>
              <a:rPr lang="en-GB" sz="2400" dirty="0">
                <a:solidFill>
                  <a:srgbClr val="002060"/>
                </a:solidFill>
              </a:rPr>
              <a:t>If there is one decimal place, put the number </a:t>
            </a:r>
            <a:r>
              <a:rPr lang="en-GB" sz="2400" dirty="0" smtClean="0">
                <a:solidFill>
                  <a:srgbClr val="002060"/>
                </a:solidFill>
              </a:rPr>
              <a:t>with 10 as the denominator, if </a:t>
            </a:r>
            <a:r>
              <a:rPr lang="en-GB" sz="2400" dirty="0">
                <a:solidFill>
                  <a:srgbClr val="002060"/>
                </a:solidFill>
              </a:rPr>
              <a:t>there are two places, put the number over 100 </a:t>
            </a:r>
            <a:r>
              <a:rPr lang="en-GB" sz="2400" dirty="0" smtClean="0">
                <a:solidFill>
                  <a:srgbClr val="002060"/>
                </a:solidFill>
              </a:rPr>
              <a:t>and so on.</a:t>
            </a:r>
          </a:p>
          <a:p>
            <a:pPr algn="ctr"/>
            <a:endParaRPr lang="en-GB" sz="2400" dirty="0" smtClean="0">
              <a:solidFill>
                <a:srgbClr val="002060"/>
              </a:solidFill>
            </a:endParaRPr>
          </a:p>
          <a:p>
            <a:pPr algn="ctr"/>
            <a:endParaRPr lang="en-GB" sz="2400" dirty="0">
              <a:solidFill>
                <a:srgbClr val="002060"/>
              </a:solidFill>
            </a:endParaRPr>
          </a:p>
          <a:p>
            <a:pPr algn="ctr"/>
            <a:endParaRPr lang="en-GB" sz="2400" dirty="0" smtClean="0">
              <a:solidFill>
                <a:srgbClr val="002060"/>
              </a:solidFill>
            </a:endParaRPr>
          </a:p>
          <a:p>
            <a:pPr algn="ctr"/>
            <a:r>
              <a:rPr lang="en-GB" sz="2400" dirty="0" smtClean="0">
                <a:solidFill>
                  <a:srgbClr val="002060"/>
                </a:solidFill>
              </a:rPr>
              <a:t>Remember, this is just asking for your place value knowledge! </a:t>
            </a:r>
            <a:endParaRPr lang="en-GB" sz="2400" dirty="0">
              <a:solidFill>
                <a:srgbClr val="002060"/>
              </a:solidFill>
            </a:endParaRPr>
          </a:p>
        </p:txBody>
      </p:sp>
      <p:sp>
        <p:nvSpPr>
          <p:cNvPr id="11" name="TextBox 10"/>
          <p:cNvSpPr txBox="1"/>
          <p:nvPr/>
        </p:nvSpPr>
        <p:spPr>
          <a:xfrm>
            <a:off x="6528047" y="1225690"/>
            <a:ext cx="4818239" cy="4524315"/>
          </a:xfrm>
          <a:prstGeom prst="rect">
            <a:avLst/>
          </a:prstGeom>
          <a:noFill/>
        </p:spPr>
        <p:txBody>
          <a:bodyPr wrap="square" rtlCol="0">
            <a:spAutoFit/>
          </a:bodyPr>
          <a:lstStyle/>
          <a:p>
            <a:pPr algn="ctr"/>
            <a:r>
              <a:rPr lang="en-GB" sz="3600" dirty="0"/>
              <a:t>EXAMPLES</a:t>
            </a:r>
            <a:r>
              <a:rPr lang="en-GB" sz="3600" dirty="0" smtClean="0"/>
              <a:t>:</a:t>
            </a:r>
            <a:endParaRPr lang="en-GB" sz="3600" dirty="0"/>
          </a:p>
          <a:p>
            <a:pPr marL="342900" indent="-342900">
              <a:buAutoNum type="alphaLcParenR"/>
            </a:pPr>
            <a:r>
              <a:rPr lang="en-GB" sz="3600" dirty="0"/>
              <a:t> 0.8 </a:t>
            </a:r>
            <a:r>
              <a:rPr lang="en-GB" sz="3600" dirty="0" smtClean="0"/>
              <a:t>= 8/10 </a:t>
            </a:r>
            <a:endParaRPr lang="en-GB" sz="3600" dirty="0"/>
          </a:p>
          <a:p>
            <a:pPr marL="342900" indent="-342900">
              <a:buAutoNum type="alphaLcParenR"/>
            </a:pPr>
            <a:endParaRPr lang="en-GB" sz="3600" dirty="0"/>
          </a:p>
          <a:p>
            <a:pPr marL="342900" indent="-342900">
              <a:buAutoNum type="alphaLcParenR"/>
            </a:pPr>
            <a:r>
              <a:rPr lang="en-GB" sz="3600" dirty="0"/>
              <a:t> 0.45 = </a:t>
            </a:r>
            <a:r>
              <a:rPr lang="en-GB" sz="3600" dirty="0" smtClean="0"/>
              <a:t>45/100</a:t>
            </a:r>
            <a:endParaRPr lang="en-GB" sz="3600" dirty="0"/>
          </a:p>
          <a:p>
            <a:pPr marL="342900" indent="-342900">
              <a:buAutoNum type="alphaLcParenR"/>
            </a:pPr>
            <a:endParaRPr lang="en-GB" sz="3600" dirty="0"/>
          </a:p>
          <a:p>
            <a:pPr marL="342900" indent="-342900">
              <a:buAutoNum type="alphaLcParenR"/>
            </a:pPr>
            <a:r>
              <a:rPr lang="en-GB" sz="3600" dirty="0"/>
              <a:t> 0.123 = </a:t>
            </a:r>
            <a:r>
              <a:rPr lang="en-GB" sz="3600" dirty="0" smtClean="0"/>
              <a:t>123/1000</a:t>
            </a:r>
            <a:endParaRPr lang="en-GB" sz="3600" dirty="0"/>
          </a:p>
          <a:p>
            <a:pPr marL="342900" indent="-342900">
              <a:buAutoNum type="alphaLcParenR"/>
            </a:pPr>
            <a:endParaRPr lang="en-GB" sz="3600" dirty="0"/>
          </a:p>
          <a:p>
            <a:pPr marL="342900" indent="-342900">
              <a:buAutoNum type="alphaLcParenR"/>
            </a:pPr>
            <a:r>
              <a:rPr lang="en-GB" sz="3600" dirty="0"/>
              <a:t> 0.2917 = </a:t>
            </a:r>
            <a:r>
              <a:rPr lang="en-GB" sz="3600" dirty="0" smtClean="0"/>
              <a:t>2917/10000</a:t>
            </a:r>
            <a:endParaRPr lang="en-GB" sz="3600" dirty="0"/>
          </a:p>
        </p:txBody>
      </p:sp>
    </p:spTree>
    <p:extLst>
      <p:ext uri="{BB962C8B-B14F-4D97-AF65-F5344CB8AC3E}">
        <p14:creationId xmlns:p14="http://schemas.microsoft.com/office/powerpoint/2010/main" val="25554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1775520" y="1412776"/>
            <a:ext cx="5040560" cy="4968552"/>
          </a:xfrm>
          <a:prstGeom prst="star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Change denominator to a multiple of 10</a:t>
            </a: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NUMERATOR ÷ DENOMINATOR</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7104112" y="260649"/>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4" name="Rectangle 3"/>
          <p:cNvSpPr/>
          <p:nvPr/>
        </p:nvSpPr>
        <p:spPr>
          <a:xfrm>
            <a:off x="2279576" y="260649"/>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endParaRPr lang="en-GB" sz="4400" dirty="0"/>
          </a:p>
        </p:txBody>
      </p:sp>
      <p:sp>
        <p:nvSpPr>
          <p:cNvPr id="5" name="Right Arrow 4"/>
          <p:cNvSpPr/>
          <p:nvPr/>
        </p:nvSpPr>
        <p:spPr>
          <a:xfrm>
            <a:off x="537592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88088" y="1124744"/>
            <a:ext cx="3384376" cy="5509200"/>
          </a:xfrm>
          <a:prstGeom prst="rect">
            <a:avLst/>
          </a:prstGeom>
          <a:noFill/>
        </p:spPr>
        <p:txBody>
          <a:bodyPr wrap="square" rtlCol="0">
            <a:spAutoFit/>
          </a:bodyPr>
          <a:lstStyle/>
          <a:p>
            <a:pPr algn="ctr"/>
            <a:r>
              <a:rPr lang="en-GB" sz="3200" dirty="0"/>
              <a:t>EXAMPLES: </a:t>
            </a:r>
          </a:p>
          <a:p>
            <a:endParaRPr lang="en-GB" sz="3200" dirty="0"/>
          </a:p>
          <a:p>
            <a:pPr marL="342900" indent="-342900">
              <a:buAutoNum type="alphaLcParenR"/>
            </a:pPr>
            <a:r>
              <a:rPr lang="en-GB" sz="3200" dirty="0"/>
              <a:t>¼ = </a:t>
            </a:r>
          </a:p>
          <a:p>
            <a:pPr marL="342900" indent="-342900">
              <a:buAutoNum type="alphaLcParenR"/>
            </a:pPr>
            <a:endParaRPr lang="en-GB" sz="3200" dirty="0"/>
          </a:p>
          <a:p>
            <a:pPr marL="342900" indent="-342900">
              <a:buAutoNum type="alphaLcParenR"/>
            </a:pPr>
            <a:r>
              <a:rPr lang="en-GB" sz="3200" dirty="0"/>
              <a:t>2/5 = </a:t>
            </a:r>
          </a:p>
          <a:p>
            <a:pPr marL="342900" indent="-342900">
              <a:buAutoNum type="alphaLcParenR"/>
            </a:pPr>
            <a:endParaRPr lang="en-GB" sz="3200" dirty="0"/>
          </a:p>
          <a:p>
            <a:pPr marL="342900" indent="-342900">
              <a:buAutoNum type="alphaLcParenR"/>
            </a:pPr>
            <a:r>
              <a:rPr lang="en-GB" sz="3200" dirty="0"/>
              <a:t>12/50 = </a:t>
            </a:r>
          </a:p>
          <a:p>
            <a:pPr marL="342900" indent="-342900">
              <a:buAutoNum type="alphaLcParenR"/>
            </a:pPr>
            <a:endParaRPr lang="en-GB" sz="3200" dirty="0"/>
          </a:p>
          <a:p>
            <a:pPr marL="342900" indent="-342900">
              <a:buAutoNum type="alphaLcParenR"/>
            </a:pPr>
            <a:r>
              <a:rPr lang="en-GB" sz="3200" dirty="0"/>
              <a:t>3/8 = </a:t>
            </a:r>
          </a:p>
          <a:p>
            <a:pPr marL="342900" indent="-342900">
              <a:buAutoNum type="alphaLcParenR"/>
            </a:pPr>
            <a:endParaRPr lang="en-GB" sz="3200" dirty="0"/>
          </a:p>
          <a:p>
            <a:pPr marL="342900" indent="-342900">
              <a:buAutoNum type="alphaLcParenR"/>
            </a:pPr>
            <a:r>
              <a:rPr lang="en-GB" sz="3200" dirty="0"/>
              <a:t>9/ 12 = </a:t>
            </a:r>
          </a:p>
        </p:txBody>
      </p:sp>
    </p:spTree>
    <p:extLst>
      <p:ext uri="{BB962C8B-B14F-4D97-AF65-F5344CB8AC3E}">
        <p14:creationId xmlns:p14="http://schemas.microsoft.com/office/powerpoint/2010/main" val="11332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1775520" y="1412776"/>
            <a:ext cx="5040560" cy="4968552"/>
          </a:xfrm>
          <a:prstGeom prst="star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Change denominator to </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or 100</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OR</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NUMERATOR ÷ DENOMINATOR</a:t>
            </a:r>
            <a:endPar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7104112" y="260649"/>
            <a:ext cx="3024336" cy="769441"/>
          </a:xfrm>
          <a:prstGeom prst="rect">
            <a:avLst/>
          </a:prstGeom>
        </p:spPr>
        <p:txBody>
          <a:bodyPr wrap="square">
            <a:spAutoFit/>
          </a:bodyPr>
          <a:lstStyle/>
          <a:p>
            <a:r>
              <a:rPr lang="en-GB" sz="4400" dirty="0">
                <a:effectLst>
                  <a:glow rad="101600">
                    <a:schemeClr val="accent2">
                      <a:satMod val="175000"/>
                      <a:alpha val="40000"/>
                    </a:schemeClr>
                  </a:glow>
                </a:effectLst>
              </a:rPr>
              <a:t>DECIMALS</a:t>
            </a:r>
            <a:endParaRPr lang="en-GB" sz="4400" dirty="0"/>
          </a:p>
        </p:txBody>
      </p:sp>
      <p:sp>
        <p:nvSpPr>
          <p:cNvPr id="4" name="Rectangle 3"/>
          <p:cNvSpPr/>
          <p:nvPr/>
        </p:nvSpPr>
        <p:spPr>
          <a:xfrm>
            <a:off x="2279576" y="260649"/>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endParaRPr lang="en-GB" sz="4400" dirty="0"/>
          </a:p>
        </p:txBody>
      </p:sp>
      <p:sp>
        <p:nvSpPr>
          <p:cNvPr id="5" name="Right Arrow 4"/>
          <p:cNvSpPr/>
          <p:nvPr/>
        </p:nvSpPr>
        <p:spPr>
          <a:xfrm>
            <a:off x="537592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703511" y="188640"/>
            <a:ext cx="9964747"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91707" y="1030090"/>
            <a:ext cx="5576551" cy="5509200"/>
          </a:xfrm>
          <a:prstGeom prst="rect">
            <a:avLst/>
          </a:prstGeom>
          <a:noFill/>
        </p:spPr>
        <p:txBody>
          <a:bodyPr wrap="square" rtlCol="0">
            <a:spAutoFit/>
          </a:bodyPr>
          <a:lstStyle/>
          <a:p>
            <a:pPr algn="ctr"/>
            <a:r>
              <a:rPr lang="en-GB" sz="3200" dirty="0"/>
              <a:t>EXAMPLES: </a:t>
            </a:r>
          </a:p>
          <a:p>
            <a:endParaRPr lang="en-GB" sz="3200" dirty="0"/>
          </a:p>
          <a:p>
            <a:pPr marL="342900" indent="-342900">
              <a:buAutoNum type="alphaLcParenR"/>
            </a:pPr>
            <a:r>
              <a:rPr lang="en-GB" sz="3200" dirty="0"/>
              <a:t>¼ </a:t>
            </a:r>
            <a:r>
              <a:rPr lang="en-GB" sz="3200" dirty="0" smtClean="0"/>
              <a:t>= 25/100 =0.25 </a:t>
            </a:r>
            <a:endParaRPr lang="en-GB" sz="3200" dirty="0"/>
          </a:p>
          <a:p>
            <a:pPr marL="342900" indent="-342900">
              <a:buAutoNum type="alphaLcParenR"/>
            </a:pPr>
            <a:endParaRPr lang="en-GB" sz="3200" dirty="0"/>
          </a:p>
          <a:p>
            <a:pPr marL="342900" indent="-342900">
              <a:buAutoNum type="alphaLcParenR"/>
            </a:pPr>
            <a:r>
              <a:rPr lang="en-GB" sz="3200" dirty="0"/>
              <a:t>2/5 = </a:t>
            </a:r>
            <a:r>
              <a:rPr lang="en-GB" sz="3200" dirty="0" smtClean="0"/>
              <a:t>4/10= 0.4</a:t>
            </a:r>
            <a:endParaRPr lang="en-GB" sz="3200" dirty="0"/>
          </a:p>
          <a:p>
            <a:pPr marL="342900" indent="-342900">
              <a:buAutoNum type="alphaLcParenR"/>
            </a:pPr>
            <a:endParaRPr lang="en-GB" sz="3200" dirty="0"/>
          </a:p>
          <a:p>
            <a:pPr marL="342900" indent="-342900">
              <a:buAutoNum type="alphaLcParenR"/>
            </a:pPr>
            <a:r>
              <a:rPr lang="en-GB" sz="3200" dirty="0"/>
              <a:t>12/50 = </a:t>
            </a:r>
            <a:r>
              <a:rPr lang="en-GB" sz="3200" dirty="0" smtClean="0"/>
              <a:t>24/100 = 0.24</a:t>
            </a:r>
            <a:endParaRPr lang="en-GB" sz="3200" dirty="0"/>
          </a:p>
          <a:p>
            <a:pPr marL="342900" indent="-342900">
              <a:buAutoNum type="alphaLcParenR"/>
            </a:pPr>
            <a:endParaRPr lang="en-GB" sz="3200" dirty="0"/>
          </a:p>
          <a:p>
            <a:pPr marL="342900" indent="-342900">
              <a:buAutoNum type="alphaLcParenR"/>
            </a:pPr>
            <a:r>
              <a:rPr lang="en-GB" sz="3200" dirty="0"/>
              <a:t>3/8 = </a:t>
            </a:r>
            <a:r>
              <a:rPr lang="en-GB" sz="3200" dirty="0" smtClean="0"/>
              <a:t>3 divided by 8 = 0.375</a:t>
            </a:r>
          </a:p>
          <a:p>
            <a:pPr marL="342900" indent="-342900">
              <a:buAutoNum type="alphaLcParenR"/>
            </a:pPr>
            <a:endParaRPr lang="en-GB" sz="3200" dirty="0"/>
          </a:p>
          <a:p>
            <a:pPr marL="342900" indent="-342900">
              <a:buAutoNum type="alphaLcParenR"/>
            </a:pPr>
            <a:r>
              <a:rPr lang="en-GB" sz="3200" dirty="0" smtClean="0"/>
              <a:t>9</a:t>
            </a:r>
            <a:r>
              <a:rPr lang="en-GB" sz="3200" dirty="0"/>
              <a:t>/ 12 = </a:t>
            </a:r>
            <a:r>
              <a:rPr lang="en-GB" sz="3200" dirty="0" smtClean="0"/>
              <a:t>9 divided by 12= 0.75</a:t>
            </a:r>
            <a:endParaRPr lang="en-GB" sz="3200" dirty="0"/>
          </a:p>
        </p:txBody>
      </p:sp>
    </p:spTree>
    <p:extLst>
      <p:ext uri="{BB962C8B-B14F-4D97-AF65-F5344CB8AC3E}">
        <p14:creationId xmlns:p14="http://schemas.microsoft.com/office/powerpoint/2010/main" val="32824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7569" y="332657"/>
            <a:ext cx="8187123" cy="841449"/>
            <a:chOff x="683568" y="332656"/>
            <a:chExt cx="8187123" cy="841449"/>
          </a:xfrm>
        </p:grpSpPr>
        <p:sp>
          <p:nvSpPr>
            <p:cNvPr id="2" name="Rectangle 1"/>
            <p:cNvSpPr/>
            <p:nvPr/>
          </p:nvSpPr>
          <p:spPr>
            <a:xfrm>
              <a:off x="683568" y="404664"/>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p>
          </p:txBody>
        </p:sp>
        <p:sp>
          <p:nvSpPr>
            <p:cNvPr id="3" name="Right Arrow 2"/>
            <p:cNvSpPr/>
            <p:nvPr/>
          </p:nvSpPr>
          <p:spPr>
            <a:xfrm>
              <a:off x="3851920"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436096" y="332656"/>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grpSp>
      <p:sp>
        <p:nvSpPr>
          <p:cNvPr id="6" name="Rectangle 5"/>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67608" y="1412776"/>
            <a:ext cx="3024336" cy="369332"/>
          </a:xfrm>
          <a:prstGeom prst="rect">
            <a:avLst/>
          </a:prstGeom>
          <a:noFill/>
        </p:spPr>
        <p:txBody>
          <a:bodyPr wrap="square" rtlCol="0">
            <a:spAutoFit/>
          </a:bodyPr>
          <a:lstStyle/>
          <a:p>
            <a:endParaRPr lang="en-GB" dirty="0"/>
          </a:p>
        </p:txBody>
      </p:sp>
      <p:sp>
        <p:nvSpPr>
          <p:cNvPr id="8" name="TextBox 7"/>
          <p:cNvSpPr txBox="1"/>
          <p:nvPr/>
        </p:nvSpPr>
        <p:spPr>
          <a:xfrm>
            <a:off x="2207569" y="4371110"/>
            <a:ext cx="4104456" cy="2040255"/>
          </a:xfrm>
          <a:prstGeom prst="plaque">
            <a:avLst/>
          </a:prstGeom>
          <a:solidFill>
            <a:schemeClr val="accent6">
              <a:lumMod val="40000"/>
              <a:lumOff val="60000"/>
            </a:schemeClr>
          </a:solidFill>
          <a:ln w="38100">
            <a:solidFill>
              <a:schemeClr val="accent1">
                <a:lumMod val="50000"/>
              </a:schemeClr>
            </a:solidFill>
          </a:ln>
        </p:spPr>
        <p:txBody>
          <a:bodyPr wrap="square" rtlCol="0">
            <a:spAutoFit/>
          </a:bodyPr>
          <a:lstStyle/>
          <a:p>
            <a:pPr algn="ctr"/>
            <a:r>
              <a:rPr lang="en-GB" sz="2400" dirty="0"/>
              <a:t>Make the denominator 100, then the answer is the numerator with a percentage sign</a:t>
            </a:r>
            <a:endParaRPr lang="en-GB" sz="2400" dirty="0"/>
          </a:p>
        </p:txBody>
      </p:sp>
      <p:sp>
        <p:nvSpPr>
          <p:cNvPr id="9" name="TextBox 8"/>
          <p:cNvSpPr txBox="1"/>
          <p:nvPr/>
        </p:nvSpPr>
        <p:spPr>
          <a:xfrm>
            <a:off x="1991544" y="1124744"/>
            <a:ext cx="8136904" cy="2862322"/>
          </a:xfrm>
          <a:prstGeom prst="rect">
            <a:avLst/>
          </a:prstGeom>
          <a:noFill/>
        </p:spPr>
        <p:txBody>
          <a:bodyPr wrap="square" rtlCol="0">
            <a:spAutoFit/>
          </a:bodyPr>
          <a:lstStyle/>
          <a:p>
            <a:pPr algn="ctr"/>
            <a:r>
              <a:rPr lang="en-GB" sz="3600" dirty="0"/>
              <a:t>EXAMPLES: </a:t>
            </a:r>
          </a:p>
          <a:p>
            <a:endParaRPr lang="en-GB" sz="3600" dirty="0"/>
          </a:p>
          <a:p>
            <a:pPr marL="342900" indent="-342900">
              <a:buAutoNum type="alphaLcParenR"/>
            </a:pPr>
            <a:r>
              <a:rPr lang="en-GB" sz="3600" dirty="0"/>
              <a:t>   2/10 =                            b) 3/25 = </a:t>
            </a:r>
          </a:p>
          <a:p>
            <a:pPr marL="342900" indent="-342900">
              <a:buAutoNum type="alphaLcParenR"/>
            </a:pPr>
            <a:endParaRPr lang="en-GB" sz="3600" dirty="0"/>
          </a:p>
          <a:p>
            <a:pPr marL="342900" indent="-342900"/>
            <a:r>
              <a:rPr lang="en-GB" sz="3600" dirty="0"/>
              <a:t>c)   7/50 =                            d) 3/16 = </a:t>
            </a:r>
            <a:endParaRPr lang="en-GB" sz="3600" dirty="0"/>
          </a:p>
        </p:txBody>
      </p:sp>
      <p:sp>
        <p:nvSpPr>
          <p:cNvPr id="10" name="TextBox 9"/>
          <p:cNvSpPr txBox="1"/>
          <p:nvPr/>
        </p:nvSpPr>
        <p:spPr>
          <a:xfrm>
            <a:off x="6625166" y="4131081"/>
            <a:ext cx="4104456" cy="2520315"/>
          </a:xfrm>
          <a:prstGeom prst="plaque">
            <a:avLst/>
          </a:prstGeom>
          <a:solidFill>
            <a:schemeClr val="accent6">
              <a:lumMod val="40000"/>
              <a:lumOff val="60000"/>
            </a:schemeClr>
          </a:solidFill>
          <a:ln w="38100">
            <a:solidFill>
              <a:schemeClr val="accent1">
                <a:lumMod val="50000"/>
              </a:schemeClr>
            </a:solidFill>
          </a:ln>
        </p:spPr>
        <p:txBody>
          <a:bodyPr wrap="square" rtlCol="0">
            <a:spAutoFit/>
          </a:bodyPr>
          <a:lstStyle/>
          <a:p>
            <a:pPr algn="ctr"/>
            <a:r>
              <a:rPr lang="en-GB" sz="2400" dirty="0" smtClean="0"/>
              <a:t>Alternatively… </a:t>
            </a:r>
          </a:p>
          <a:p>
            <a:pPr algn="ctr"/>
            <a:endParaRPr lang="en-GB" sz="2400" dirty="0"/>
          </a:p>
          <a:p>
            <a:pPr algn="ctr"/>
            <a:r>
              <a:rPr lang="en-GB" sz="2400" dirty="0" smtClean="0"/>
              <a:t>Divide 100 by the denominator and then times by the numerator.</a:t>
            </a:r>
            <a:endParaRPr lang="en-GB" sz="2400" dirty="0"/>
          </a:p>
        </p:txBody>
      </p:sp>
    </p:spTree>
    <p:extLst>
      <p:ext uri="{BB962C8B-B14F-4D97-AF65-F5344CB8AC3E}">
        <p14:creationId xmlns:p14="http://schemas.microsoft.com/office/powerpoint/2010/main" val="29806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7569" y="332657"/>
            <a:ext cx="8187123" cy="841449"/>
            <a:chOff x="683568" y="332656"/>
            <a:chExt cx="8187123" cy="841449"/>
          </a:xfrm>
        </p:grpSpPr>
        <p:sp>
          <p:nvSpPr>
            <p:cNvPr id="2" name="Rectangle 1"/>
            <p:cNvSpPr/>
            <p:nvPr/>
          </p:nvSpPr>
          <p:spPr>
            <a:xfrm>
              <a:off x="683568" y="404664"/>
              <a:ext cx="3456384" cy="769441"/>
            </a:xfrm>
            <a:prstGeom prst="rect">
              <a:avLst/>
            </a:prstGeom>
          </p:spPr>
          <p:txBody>
            <a:bodyPr wrap="square">
              <a:spAutoFit/>
            </a:bodyPr>
            <a:lstStyle/>
            <a:p>
              <a:r>
                <a:rPr lang="en-GB" sz="4400" dirty="0">
                  <a:effectLst>
                    <a:glow rad="101600">
                      <a:schemeClr val="accent2">
                        <a:satMod val="175000"/>
                        <a:alpha val="40000"/>
                      </a:schemeClr>
                    </a:glow>
                  </a:effectLst>
                </a:rPr>
                <a:t>FRACTIONS</a:t>
              </a:r>
            </a:p>
          </p:txBody>
        </p:sp>
        <p:sp>
          <p:nvSpPr>
            <p:cNvPr id="3" name="Right Arrow 2"/>
            <p:cNvSpPr/>
            <p:nvPr/>
          </p:nvSpPr>
          <p:spPr>
            <a:xfrm>
              <a:off x="3851920" y="404664"/>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436096" y="332656"/>
              <a:ext cx="3434595" cy="769441"/>
            </a:xfrm>
            <a:prstGeom prst="rect">
              <a:avLst/>
            </a:prstGeom>
          </p:spPr>
          <p:txBody>
            <a:bodyPr wrap="none">
              <a:spAutoFit/>
            </a:bodyPr>
            <a:lstStyle/>
            <a:p>
              <a:r>
                <a:rPr lang="en-GB" sz="4400" dirty="0">
                  <a:effectLst>
                    <a:glow rad="101600">
                      <a:schemeClr val="accent2">
                        <a:satMod val="175000"/>
                        <a:alpha val="40000"/>
                      </a:schemeClr>
                    </a:glow>
                  </a:effectLst>
                </a:rPr>
                <a:t>PERCENTAGES</a:t>
              </a:r>
              <a:endParaRPr lang="en-GB" sz="4400" dirty="0"/>
            </a:p>
          </p:txBody>
        </p:sp>
      </p:grpSp>
      <p:sp>
        <p:nvSpPr>
          <p:cNvPr id="6" name="Rectangle 5"/>
          <p:cNvSpPr/>
          <p:nvPr/>
        </p:nvSpPr>
        <p:spPr>
          <a:xfrm>
            <a:off x="1703512" y="188640"/>
            <a:ext cx="8784976" cy="648072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67608" y="1412776"/>
            <a:ext cx="3024336" cy="369332"/>
          </a:xfrm>
          <a:prstGeom prst="rect">
            <a:avLst/>
          </a:prstGeom>
          <a:noFill/>
        </p:spPr>
        <p:txBody>
          <a:bodyPr wrap="square" rtlCol="0">
            <a:spAutoFit/>
          </a:bodyPr>
          <a:lstStyle/>
          <a:p>
            <a:endParaRPr lang="en-GB" dirty="0"/>
          </a:p>
        </p:txBody>
      </p:sp>
      <p:sp>
        <p:nvSpPr>
          <p:cNvPr id="8" name="TextBox 7"/>
          <p:cNvSpPr txBox="1"/>
          <p:nvPr/>
        </p:nvSpPr>
        <p:spPr>
          <a:xfrm>
            <a:off x="2027548" y="4214703"/>
            <a:ext cx="4104456" cy="2040255"/>
          </a:xfrm>
          <a:prstGeom prst="plaque">
            <a:avLst/>
          </a:prstGeom>
          <a:solidFill>
            <a:schemeClr val="accent6">
              <a:lumMod val="40000"/>
              <a:lumOff val="60000"/>
            </a:schemeClr>
          </a:solidFill>
          <a:ln w="38100">
            <a:solidFill>
              <a:schemeClr val="accent1">
                <a:lumMod val="50000"/>
              </a:schemeClr>
            </a:solidFill>
          </a:ln>
        </p:spPr>
        <p:txBody>
          <a:bodyPr wrap="square" rtlCol="0">
            <a:spAutoFit/>
          </a:bodyPr>
          <a:lstStyle/>
          <a:p>
            <a:pPr algn="ctr"/>
            <a:r>
              <a:rPr lang="en-GB" sz="2400" dirty="0"/>
              <a:t>Make the denominator 100, then the answer is the numerator with a percentage sign</a:t>
            </a:r>
            <a:endParaRPr lang="en-GB" sz="2400" dirty="0"/>
          </a:p>
        </p:txBody>
      </p:sp>
      <p:sp>
        <p:nvSpPr>
          <p:cNvPr id="9" name="TextBox 8"/>
          <p:cNvSpPr txBox="1"/>
          <p:nvPr/>
        </p:nvSpPr>
        <p:spPr>
          <a:xfrm>
            <a:off x="1991544" y="1124744"/>
            <a:ext cx="8496944" cy="2369880"/>
          </a:xfrm>
          <a:prstGeom prst="rect">
            <a:avLst/>
          </a:prstGeom>
          <a:noFill/>
        </p:spPr>
        <p:txBody>
          <a:bodyPr wrap="square" rtlCol="0">
            <a:spAutoFit/>
          </a:bodyPr>
          <a:lstStyle/>
          <a:p>
            <a:pPr algn="ctr"/>
            <a:r>
              <a:rPr lang="en-GB" sz="3600" dirty="0"/>
              <a:t>EXAMPLES: </a:t>
            </a:r>
          </a:p>
          <a:p>
            <a:endParaRPr lang="en-GB" sz="2800" dirty="0"/>
          </a:p>
          <a:p>
            <a:pPr marL="342900" indent="-342900">
              <a:buAutoNum type="alphaLcParenR"/>
            </a:pPr>
            <a:r>
              <a:rPr lang="en-GB" sz="2800" dirty="0"/>
              <a:t>   2/10 =  </a:t>
            </a:r>
            <a:r>
              <a:rPr lang="en-GB" sz="2800" dirty="0" smtClean="0"/>
              <a:t>20/100= 20%             </a:t>
            </a:r>
            <a:r>
              <a:rPr lang="en-GB" sz="2800" dirty="0"/>
              <a:t>b) 3/25 </a:t>
            </a:r>
            <a:r>
              <a:rPr lang="en-GB" sz="2800" dirty="0" smtClean="0"/>
              <a:t>= 12/100= 12% </a:t>
            </a:r>
            <a:endParaRPr lang="en-GB" sz="2800" dirty="0"/>
          </a:p>
          <a:p>
            <a:pPr marL="342900" indent="-342900">
              <a:buAutoNum type="alphaLcParenR"/>
            </a:pPr>
            <a:endParaRPr lang="en-GB" sz="2800" dirty="0"/>
          </a:p>
          <a:p>
            <a:pPr marL="342900" indent="-342900"/>
            <a:r>
              <a:rPr lang="en-GB" sz="2800" dirty="0"/>
              <a:t>c)   7/50 =  </a:t>
            </a:r>
            <a:r>
              <a:rPr lang="en-GB" sz="2800" dirty="0" smtClean="0"/>
              <a:t>14/100 = 14%            </a:t>
            </a:r>
            <a:r>
              <a:rPr lang="en-GB" sz="2800" dirty="0"/>
              <a:t>d) 3/16 = </a:t>
            </a:r>
            <a:r>
              <a:rPr lang="en-GB" sz="2800" dirty="0" smtClean="0"/>
              <a:t>18.75%</a:t>
            </a:r>
            <a:endParaRPr lang="en-GB" sz="2800" dirty="0"/>
          </a:p>
        </p:txBody>
      </p:sp>
      <p:sp>
        <p:nvSpPr>
          <p:cNvPr id="10" name="TextBox 9"/>
          <p:cNvSpPr txBox="1"/>
          <p:nvPr/>
        </p:nvSpPr>
        <p:spPr>
          <a:xfrm>
            <a:off x="6625166" y="4131081"/>
            <a:ext cx="4104456" cy="2520315"/>
          </a:xfrm>
          <a:prstGeom prst="plaque">
            <a:avLst/>
          </a:prstGeom>
          <a:solidFill>
            <a:schemeClr val="accent6">
              <a:lumMod val="40000"/>
              <a:lumOff val="60000"/>
            </a:schemeClr>
          </a:solidFill>
          <a:ln w="38100">
            <a:solidFill>
              <a:schemeClr val="accent1">
                <a:lumMod val="50000"/>
              </a:schemeClr>
            </a:solidFill>
          </a:ln>
        </p:spPr>
        <p:txBody>
          <a:bodyPr wrap="square" rtlCol="0">
            <a:spAutoFit/>
          </a:bodyPr>
          <a:lstStyle/>
          <a:p>
            <a:pPr algn="ctr"/>
            <a:r>
              <a:rPr lang="en-GB" sz="2400" dirty="0" smtClean="0"/>
              <a:t>Alternatively… </a:t>
            </a:r>
          </a:p>
          <a:p>
            <a:pPr algn="ctr"/>
            <a:endParaRPr lang="en-GB" sz="2400" dirty="0"/>
          </a:p>
          <a:p>
            <a:pPr algn="ctr"/>
            <a:r>
              <a:rPr lang="en-GB" sz="2400" dirty="0" smtClean="0"/>
              <a:t>Divide 100 by the denominator and then times by the numerator.</a:t>
            </a:r>
            <a:endParaRPr lang="en-GB" sz="2400" dirty="0"/>
          </a:p>
        </p:txBody>
      </p:sp>
    </p:spTree>
    <p:extLst>
      <p:ext uri="{BB962C8B-B14F-4D97-AF65-F5344CB8AC3E}">
        <p14:creationId xmlns:p14="http://schemas.microsoft.com/office/powerpoint/2010/main" val="4465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1865</Words>
  <Application>Microsoft Office PowerPoint</Application>
  <PresentationFormat>Widescreen</PresentationFormat>
  <Paragraphs>388</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Calibri Light</vt:lpstr>
      <vt:lpstr>Comic Sans MS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Stanley</dc:creator>
  <cp:lastModifiedBy>Miss Stanley</cp:lastModifiedBy>
  <cp:revision>36</cp:revision>
  <dcterms:created xsi:type="dcterms:W3CDTF">2020-03-17T16:35:20Z</dcterms:created>
  <dcterms:modified xsi:type="dcterms:W3CDTF">2020-03-18T14:16:20Z</dcterms:modified>
</cp:coreProperties>
</file>