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3" r:id="rId5"/>
    <p:sldId id="266" r:id="rId6"/>
    <p:sldId id="260" r:id="rId7"/>
    <p:sldId id="261" r:id="rId8"/>
    <p:sldId id="262" r:id="rId9"/>
    <p:sldId id="259" r:id="rId10"/>
    <p:sldId id="264" r:id="rId11"/>
    <p:sldId id="265" r:id="rId12"/>
    <p:sldId id="267" r:id="rId13"/>
    <p:sldId id="268" r:id="rId14"/>
    <p:sldId id="269" r:id="rId15"/>
    <p:sldId id="270" r:id="rId16"/>
    <p:sldId id="271" r:id="rId17"/>
    <p:sldId id="272" r:id="rId18"/>
    <p:sldId id="275" r:id="rId19"/>
    <p:sldId id="273" r:id="rId20"/>
    <p:sldId id="274" r:id="rId21"/>
    <p:sldId id="276" r:id="rId22"/>
    <p:sldId id="282" r:id="rId23"/>
    <p:sldId id="277" r:id="rId24"/>
    <p:sldId id="278" r:id="rId25"/>
    <p:sldId id="279" r:id="rId26"/>
    <p:sldId id="281" r:id="rId27"/>
    <p:sldId id="280"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3/18/2020</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3/18/2020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3/18/2020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3/18/2020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3/18/2020</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3/18/2020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3/18/2020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3/18/2020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3/18/2020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3/18/2020</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3/18/2020</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3/18/2020</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4000" dirty="0" smtClean="0">
                <a:latin typeface="+mn-lt"/>
              </a:rPr>
              <a:t>Thursday 19</a:t>
            </a:r>
            <a:r>
              <a:rPr lang="en-GB" sz="4000" baseline="30000" dirty="0" smtClean="0">
                <a:latin typeface="+mn-lt"/>
              </a:rPr>
              <a:t>th</a:t>
            </a:r>
            <a:r>
              <a:rPr lang="en-GB" sz="4000" dirty="0" smtClean="0">
                <a:latin typeface="+mn-lt"/>
              </a:rPr>
              <a:t> March</a:t>
            </a:r>
            <a:br>
              <a:rPr lang="en-GB" sz="4000" dirty="0" smtClean="0">
                <a:latin typeface="+mn-lt"/>
              </a:rPr>
            </a:br>
            <a:r>
              <a:rPr lang="en-GB" sz="1600" dirty="0" smtClean="0">
                <a:latin typeface="+mn-lt"/>
              </a:rPr>
              <a:t>Schedule</a:t>
            </a:r>
            <a:br>
              <a:rPr lang="en-GB" sz="1600" dirty="0" smtClean="0">
                <a:latin typeface="+mn-lt"/>
              </a:rPr>
            </a:br>
            <a:r>
              <a:rPr lang="en-GB" sz="1600" dirty="0">
                <a:latin typeface="+mn-lt"/>
              </a:rPr>
              <a:t/>
            </a:r>
            <a:br>
              <a:rPr lang="en-GB" sz="1600" dirty="0">
                <a:latin typeface="+mn-lt"/>
              </a:rPr>
            </a:br>
            <a:r>
              <a:rPr lang="en-GB" sz="1600" dirty="0" smtClean="0">
                <a:latin typeface="Algerian" panose="04020705040A02060702" pitchFamily="82" charset="0"/>
              </a:rPr>
              <a:t>Quick morning work: Homophone hunt</a:t>
            </a:r>
            <a:br>
              <a:rPr lang="en-GB" sz="1600" dirty="0" smtClean="0">
                <a:latin typeface="Algerian" panose="04020705040A02060702" pitchFamily="82" charset="0"/>
              </a:rPr>
            </a:br>
            <a:r>
              <a:rPr lang="en-GB" sz="1600" dirty="0" smtClean="0">
                <a:latin typeface="Algerian" panose="04020705040A02060702" pitchFamily="82" charset="0"/>
              </a:rPr>
              <a:t/>
            </a:r>
            <a:br>
              <a:rPr lang="en-GB" sz="1600" dirty="0" smtClean="0">
                <a:latin typeface="Algerian" panose="04020705040A02060702" pitchFamily="82" charset="0"/>
              </a:rPr>
            </a:br>
            <a:r>
              <a:rPr lang="en-GB" sz="1600" dirty="0" smtClean="0">
                <a:latin typeface="Arial Rounded MT Bold" panose="020F0704030504030204" pitchFamily="34" charset="0"/>
              </a:rPr>
              <a:t>MATHS: TO COLLECT DATA AND DRAW A PICTOGRAM</a:t>
            </a:r>
            <a:br>
              <a:rPr lang="en-GB" sz="1600" dirty="0" smtClean="0">
                <a:latin typeface="Arial Rounded MT Bold" panose="020F0704030504030204" pitchFamily="34" charset="0"/>
              </a:rPr>
            </a:br>
            <a:r>
              <a:rPr lang="en-GB" sz="1600" dirty="0" smtClean="0">
                <a:latin typeface="Arial Rounded MT Bold" panose="020F0704030504030204" pitchFamily="34" charset="0"/>
              </a:rPr>
              <a:t/>
            </a:r>
            <a:br>
              <a:rPr lang="en-GB" sz="1600" dirty="0" smtClean="0">
                <a:latin typeface="Arial Rounded MT Bold" panose="020F0704030504030204" pitchFamily="34" charset="0"/>
              </a:rPr>
            </a:br>
            <a:r>
              <a:rPr lang="en-GB" sz="1600" dirty="0" smtClean="0">
                <a:latin typeface="Curlz MT" panose="04040404050702020202" pitchFamily="82" charset="0"/>
              </a:rPr>
              <a:t>brain break!</a:t>
            </a:r>
            <a:br>
              <a:rPr lang="en-GB" sz="1600" dirty="0" smtClean="0">
                <a:latin typeface="Curlz MT" panose="04040404050702020202" pitchFamily="82" charset="0"/>
              </a:rPr>
            </a:br>
            <a:r>
              <a:rPr lang="en-GB" sz="1600" b="1" dirty="0">
                <a:latin typeface="Arial Rounded MT Bold" panose="020F0704030504030204" pitchFamily="34" charset="0"/>
              </a:rPr>
              <a:t/>
            </a:r>
            <a:br>
              <a:rPr lang="en-GB" sz="1600" b="1" dirty="0">
                <a:latin typeface="Arial Rounded MT Bold" panose="020F0704030504030204" pitchFamily="34" charset="0"/>
              </a:rPr>
            </a:br>
            <a:r>
              <a:rPr lang="en-GB" sz="1600" b="1" dirty="0" smtClean="0">
                <a:latin typeface="Arial Rounded MT Bold" panose="020F0704030504030204" pitchFamily="34" charset="0"/>
              </a:rPr>
              <a:t>ENGLISH: To write persuasively</a:t>
            </a:r>
            <a:r>
              <a:rPr lang="en-GB" sz="1600" dirty="0" smtClean="0">
                <a:latin typeface="Bradley Hand ITC" panose="03070402050302030203" pitchFamily="66" charset="0"/>
              </a:rPr>
              <a:t/>
            </a:r>
            <a:br>
              <a:rPr lang="en-GB" sz="1600" dirty="0" smtClean="0">
                <a:latin typeface="Bradley Hand ITC" panose="03070402050302030203" pitchFamily="66" charset="0"/>
              </a:rPr>
            </a:br>
            <a:r>
              <a:rPr lang="en-GB" sz="1600" dirty="0">
                <a:latin typeface="Bradley Hand ITC" panose="03070402050302030203" pitchFamily="66" charset="0"/>
              </a:rPr>
              <a:t/>
            </a:r>
            <a:br>
              <a:rPr lang="en-GB" sz="1600" dirty="0">
                <a:latin typeface="Bradley Hand ITC" panose="03070402050302030203" pitchFamily="66" charset="0"/>
              </a:rPr>
            </a:br>
            <a:r>
              <a:rPr lang="en-GB" sz="1600" dirty="0" smtClean="0">
                <a:latin typeface="Curlz MT" panose="04040404050702020202" pitchFamily="82" charset="0"/>
              </a:rPr>
              <a:t>Brain break!</a:t>
            </a:r>
            <a:br>
              <a:rPr lang="en-GB" sz="1600" dirty="0" smtClean="0">
                <a:latin typeface="Curlz MT" panose="04040404050702020202" pitchFamily="82" charset="0"/>
              </a:rPr>
            </a:br>
            <a:r>
              <a:rPr lang="en-GB" sz="1600" dirty="0" smtClean="0">
                <a:latin typeface="Curlz MT" panose="04040404050702020202" pitchFamily="82" charset="0"/>
              </a:rPr>
              <a:t/>
            </a:r>
            <a:br>
              <a:rPr lang="en-GB" sz="1600" dirty="0" smtClean="0">
                <a:latin typeface="Curlz MT" panose="04040404050702020202" pitchFamily="82" charset="0"/>
              </a:rPr>
            </a:br>
            <a:r>
              <a:rPr lang="en-GB" sz="1400" b="1" dirty="0" smtClean="0">
                <a:latin typeface="Comic Sans MS" panose="030F0702030302020204" pitchFamily="66" charset="0"/>
              </a:rPr>
              <a:t>SCIENCE: TO COLLECT DATA ABOUT PLANT AND ANIMAL LIFE IN THE GARDEN</a:t>
            </a:r>
            <a:br>
              <a:rPr lang="en-GB" sz="1400" b="1" dirty="0" smtClean="0">
                <a:latin typeface="Comic Sans MS" panose="030F0702030302020204" pitchFamily="66" charset="0"/>
              </a:rPr>
            </a:br>
            <a:r>
              <a:rPr lang="en-GB" sz="1400" b="1" dirty="0">
                <a:latin typeface="Comic Sans MS" panose="030F0702030302020204" pitchFamily="66" charset="0"/>
              </a:rPr>
              <a:t/>
            </a:r>
            <a:br>
              <a:rPr lang="en-GB" sz="1400" b="1" dirty="0">
                <a:latin typeface="Comic Sans MS" panose="030F0702030302020204" pitchFamily="66" charset="0"/>
              </a:rPr>
            </a:br>
            <a:r>
              <a:rPr lang="en-GB" sz="1400" b="1" dirty="0" smtClean="0">
                <a:latin typeface="Comic Sans MS" panose="030F0702030302020204" pitchFamily="66" charset="0"/>
              </a:rPr>
              <a:t>Music: to listen and appreciate a piece of music</a:t>
            </a:r>
            <a:endParaRPr lang="en-GB" sz="1400" b="1" dirty="0">
              <a:latin typeface="Bradley Hand ITC" panose="03070402050302030203" pitchFamily="66" charset="0"/>
            </a:endParaRPr>
          </a:p>
        </p:txBody>
      </p:sp>
    </p:spTree>
    <p:extLst>
      <p:ext uri="{BB962C8B-B14F-4D97-AF65-F5344CB8AC3E}">
        <p14:creationId xmlns:p14="http://schemas.microsoft.com/office/powerpoint/2010/main" val="3256724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latin typeface="Comic Sans MS" panose="030F0702030302020204" pitchFamily="66" charset="0"/>
              </a:rPr>
              <a:t>Challenge 2: To draw a pictogram using data provided and creating own key.  </a:t>
            </a:r>
            <a:endParaRPr lang="en-GB" sz="2400"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5516517" y="1874517"/>
            <a:ext cx="5726739" cy="4473623"/>
          </a:xfrm>
          <a:prstGeom prst="rect">
            <a:avLst/>
          </a:prstGeom>
        </p:spPr>
      </p:pic>
      <p:sp>
        <p:nvSpPr>
          <p:cNvPr id="5" name="TextBox 4"/>
          <p:cNvSpPr txBox="1"/>
          <p:nvPr/>
        </p:nvSpPr>
        <p:spPr>
          <a:xfrm>
            <a:off x="1560770" y="1372743"/>
            <a:ext cx="3322749" cy="2862322"/>
          </a:xfrm>
          <a:prstGeom prst="rect">
            <a:avLst/>
          </a:prstGeom>
          <a:noFill/>
        </p:spPr>
        <p:txBody>
          <a:bodyPr wrap="square" rtlCol="0">
            <a:spAutoFit/>
          </a:bodyPr>
          <a:lstStyle/>
          <a:p>
            <a:r>
              <a:rPr lang="en-GB" sz="2000" i="1" dirty="0" smtClean="0"/>
              <a:t>Using the key provided draw the table out in your pink work book replacing the number sold with ice cream pictures. </a:t>
            </a:r>
          </a:p>
          <a:p>
            <a:endParaRPr lang="en-GB" sz="2000" i="1" dirty="0"/>
          </a:p>
          <a:p>
            <a:r>
              <a:rPr lang="en-GB" sz="2000" i="1" dirty="0" smtClean="0"/>
              <a:t>Remember to look at your key to work out how many ice creams to draw! You might have to halve the milk shake sometimes!</a:t>
            </a:r>
            <a:endParaRPr lang="en-GB" sz="2000" i="1" dirty="0"/>
          </a:p>
        </p:txBody>
      </p:sp>
      <p:pic>
        <p:nvPicPr>
          <p:cNvPr id="6" name="Picture 5"/>
          <p:cNvPicPr>
            <a:picLocks noChangeAspect="1"/>
          </p:cNvPicPr>
          <p:nvPr/>
        </p:nvPicPr>
        <p:blipFill>
          <a:blip r:embed="rId3"/>
          <a:stretch>
            <a:fillRect/>
          </a:stretch>
        </p:blipFill>
        <p:spPr>
          <a:xfrm>
            <a:off x="1715882" y="4377854"/>
            <a:ext cx="905546" cy="1695138"/>
          </a:xfrm>
          <a:prstGeom prst="rect">
            <a:avLst/>
          </a:prstGeom>
        </p:spPr>
      </p:pic>
      <p:sp>
        <p:nvSpPr>
          <p:cNvPr id="7" name="TextBox 6"/>
          <p:cNvSpPr txBox="1"/>
          <p:nvPr/>
        </p:nvSpPr>
        <p:spPr>
          <a:xfrm>
            <a:off x="2743776" y="5337413"/>
            <a:ext cx="1790163" cy="400110"/>
          </a:xfrm>
          <a:prstGeom prst="rect">
            <a:avLst/>
          </a:prstGeom>
          <a:noFill/>
        </p:spPr>
        <p:txBody>
          <a:bodyPr wrap="square" rtlCol="0">
            <a:spAutoFit/>
          </a:bodyPr>
          <a:lstStyle/>
          <a:p>
            <a:r>
              <a:rPr lang="en-GB" sz="2000" dirty="0" smtClean="0"/>
              <a:t>= ? milkshakes</a:t>
            </a:r>
            <a:endParaRPr lang="en-GB" sz="2000" dirty="0"/>
          </a:p>
        </p:txBody>
      </p:sp>
    </p:spTree>
    <p:extLst>
      <p:ext uri="{BB962C8B-B14F-4D97-AF65-F5344CB8AC3E}">
        <p14:creationId xmlns:p14="http://schemas.microsoft.com/office/powerpoint/2010/main" val="3274948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830" y="1245269"/>
            <a:ext cx="10178322" cy="1492132"/>
          </a:xfrm>
        </p:spPr>
        <p:txBody>
          <a:bodyPr>
            <a:normAutofit fontScale="90000"/>
          </a:bodyPr>
          <a:lstStyle/>
          <a:p>
            <a:r>
              <a:rPr lang="en-GB" sz="2400" dirty="0" smtClean="0">
                <a:latin typeface="Comic Sans MS" panose="030F0702030302020204" pitchFamily="66" charset="0"/>
              </a:rPr>
              <a:t>Discussion questions</a:t>
            </a:r>
            <a:br>
              <a:rPr lang="en-GB" sz="2400" dirty="0" smtClean="0">
                <a:latin typeface="Comic Sans MS" panose="030F0702030302020204" pitchFamily="66" charset="0"/>
              </a:rPr>
            </a:br>
            <a:r>
              <a:rPr lang="en-GB" sz="2400" dirty="0">
                <a:latin typeface="Comic Sans MS" panose="030F0702030302020204" pitchFamily="66" charset="0"/>
              </a:rPr>
              <a:t/>
            </a:r>
            <a:br>
              <a:rPr lang="en-GB" sz="2400" dirty="0">
                <a:latin typeface="Comic Sans MS" panose="030F0702030302020204" pitchFamily="66" charset="0"/>
              </a:rPr>
            </a:br>
            <a:r>
              <a:rPr lang="en-GB" sz="2400" dirty="0" smtClean="0">
                <a:latin typeface="Comic Sans MS" panose="030F0702030302020204" pitchFamily="66" charset="0"/>
              </a:rPr>
              <a:t/>
            </a:r>
            <a:br>
              <a:rPr lang="en-GB" sz="2400" dirty="0" smtClean="0">
                <a:latin typeface="Comic Sans MS" panose="030F0702030302020204" pitchFamily="66" charset="0"/>
              </a:rPr>
            </a:br>
            <a:r>
              <a:rPr lang="en-GB" sz="2400" dirty="0">
                <a:latin typeface="Comic Sans MS" panose="030F0702030302020204" pitchFamily="66" charset="0"/>
              </a:rPr>
              <a:t/>
            </a:r>
            <a:br>
              <a:rPr lang="en-GB" sz="2400" dirty="0">
                <a:latin typeface="Comic Sans MS" panose="030F0702030302020204" pitchFamily="66" charset="0"/>
              </a:rPr>
            </a:br>
            <a:r>
              <a:rPr lang="en-GB" sz="2400" dirty="0" smtClean="0">
                <a:latin typeface="Comic Sans MS" panose="030F0702030302020204" pitchFamily="66" charset="0"/>
              </a:rPr>
              <a:t>Was anything difficult about creating your own key and deciding how many one milkshake picture would represent?</a:t>
            </a:r>
            <a:br>
              <a:rPr lang="en-GB" sz="2400" dirty="0" smtClean="0">
                <a:latin typeface="Comic Sans MS" panose="030F0702030302020204" pitchFamily="66" charset="0"/>
              </a:rPr>
            </a:br>
            <a:r>
              <a:rPr lang="en-GB" sz="2400" dirty="0">
                <a:latin typeface="Comic Sans MS" panose="030F0702030302020204" pitchFamily="66" charset="0"/>
              </a:rPr>
              <a:t/>
            </a:r>
            <a:br>
              <a:rPr lang="en-GB" sz="2400" dirty="0">
                <a:latin typeface="Comic Sans MS" panose="030F0702030302020204" pitchFamily="66" charset="0"/>
              </a:rPr>
            </a:br>
            <a:r>
              <a:rPr lang="en-GB" sz="2400" dirty="0" smtClean="0">
                <a:latin typeface="Comic Sans MS" panose="030F0702030302020204" pitchFamily="66" charset="0"/>
              </a:rPr>
              <a:t/>
            </a:r>
            <a:br>
              <a:rPr lang="en-GB" sz="2400" dirty="0" smtClean="0">
                <a:latin typeface="Comic Sans MS" panose="030F0702030302020204" pitchFamily="66" charset="0"/>
              </a:rPr>
            </a:br>
            <a:r>
              <a:rPr lang="en-GB" sz="2400" dirty="0" smtClean="0">
                <a:latin typeface="Comic Sans MS" panose="030F0702030302020204" pitchFamily="66" charset="0"/>
              </a:rPr>
              <a:t>What would have happened if you had made one milkshake represent just 1? </a:t>
            </a:r>
            <a:br>
              <a:rPr lang="en-GB" sz="2400" dirty="0" smtClean="0">
                <a:latin typeface="Comic Sans MS" panose="030F0702030302020204" pitchFamily="66" charset="0"/>
              </a:rPr>
            </a:br>
            <a:r>
              <a:rPr lang="en-GB" sz="2400" dirty="0">
                <a:latin typeface="Comic Sans MS" panose="030F0702030302020204" pitchFamily="66" charset="0"/>
              </a:rPr>
              <a:t/>
            </a:r>
            <a:br>
              <a:rPr lang="en-GB" sz="2400" dirty="0">
                <a:latin typeface="Comic Sans MS" panose="030F0702030302020204" pitchFamily="66" charset="0"/>
              </a:rPr>
            </a:br>
            <a:r>
              <a:rPr lang="en-GB" sz="2400" dirty="0" smtClean="0">
                <a:latin typeface="Comic Sans MS" panose="030F0702030302020204" pitchFamily="66" charset="0"/>
              </a:rPr>
              <a:t/>
            </a:r>
            <a:br>
              <a:rPr lang="en-GB" sz="2400" dirty="0" smtClean="0">
                <a:latin typeface="Comic Sans MS" panose="030F0702030302020204" pitchFamily="66" charset="0"/>
              </a:rPr>
            </a:br>
            <a:r>
              <a:rPr lang="en-GB" sz="2400" dirty="0" smtClean="0">
                <a:latin typeface="Comic Sans MS" panose="030F0702030302020204" pitchFamily="66" charset="0"/>
              </a:rPr>
              <a:t>What would have happened if one milkshake represented 100? </a:t>
            </a:r>
            <a:br>
              <a:rPr lang="en-GB" sz="2400" dirty="0" smtClean="0">
                <a:latin typeface="Comic Sans MS" panose="030F0702030302020204" pitchFamily="66" charset="0"/>
              </a:rPr>
            </a:br>
            <a:r>
              <a:rPr lang="en-GB" sz="2400" dirty="0">
                <a:latin typeface="Comic Sans MS" panose="030F0702030302020204" pitchFamily="66" charset="0"/>
              </a:rPr>
              <a:t/>
            </a:r>
            <a:br>
              <a:rPr lang="en-GB" sz="2400" dirty="0">
                <a:latin typeface="Comic Sans MS" panose="030F0702030302020204" pitchFamily="66" charset="0"/>
              </a:rPr>
            </a:br>
            <a:endParaRPr lang="en-GB" sz="2400"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6843115" y="247632"/>
            <a:ext cx="2457450" cy="1752600"/>
          </a:xfrm>
          <a:prstGeom prst="rect">
            <a:avLst/>
          </a:prstGeom>
        </p:spPr>
      </p:pic>
    </p:spTree>
    <p:extLst>
      <p:ext uri="{BB962C8B-B14F-4D97-AF65-F5344CB8AC3E}">
        <p14:creationId xmlns:p14="http://schemas.microsoft.com/office/powerpoint/2010/main" val="3443202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latin typeface="Comic Sans MS" panose="030F0702030302020204" pitchFamily="66" charset="0"/>
              </a:rPr>
              <a:t>Challenge 3: To draw a pictogram using data provided and creating own key.  </a:t>
            </a:r>
            <a:endParaRPr lang="en-GB" sz="2400" dirty="0">
              <a:latin typeface="Comic Sans MS" panose="030F0702030302020204" pitchFamily="66" charset="0"/>
            </a:endParaRPr>
          </a:p>
        </p:txBody>
      </p:sp>
      <p:sp>
        <p:nvSpPr>
          <p:cNvPr id="5" name="TextBox 4"/>
          <p:cNvSpPr txBox="1"/>
          <p:nvPr/>
        </p:nvSpPr>
        <p:spPr>
          <a:xfrm>
            <a:off x="1560770" y="1372743"/>
            <a:ext cx="3322749" cy="2862322"/>
          </a:xfrm>
          <a:prstGeom prst="rect">
            <a:avLst/>
          </a:prstGeom>
          <a:noFill/>
        </p:spPr>
        <p:txBody>
          <a:bodyPr wrap="square" rtlCol="0">
            <a:spAutoFit/>
          </a:bodyPr>
          <a:lstStyle/>
          <a:p>
            <a:r>
              <a:rPr lang="en-GB" sz="2000" i="1" dirty="0" smtClean="0"/>
              <a:t>Using the key provided draw the table out in your pink work book replacing the number sold with ice cream pictures. </a:t>
            </a:r>
          </a:p>
          <a:p>
            <a:endParaRPr lang="en-GB" sz="2000" i="1" dirty="0"/>
          </a:p>
          <a:p>
            <a:r>
              <a:rPr lang="en-GB" sz="2000" i="1" dirty="0" smtClean="0"/>
              <a:t>Remember to look at your key to work out how many ice creams to draw! You might have to halve the milk shake sometimes!</a:t>
            </a:r>
            <a:endParaRPr lang="en-GB" sz="2000" i="1" dirty="0"/>
          </a:p>
        </p:txBody>
      </p:sp>
      <p:pic>
        <p:nvPicPr>
          <p:cNvPr id="6" name="Picture 5"/>
          <p:cNvPicPr>
            <a:picLocks noChangeAspect="1"/>
          </p:cNvPicPr>
          <p:nvPr/>
        </p:nvPicPr>
        <p:blipFill>
          <a:blip r:embed="rId2"/>
          <a:stretch>
            <a:fillRect/>
          </a:stretch>
        </p:blipFill>
        <p:spPr>
          <a:xfrm>
            <a:off x="1715882" y="4377854"/>
            <a:ext cx="905546" cy="1695138"/>
          </a:xfrm>
          <a:prstGeom prst="rect">
            <a:avLst/>
          </a:prstGeom>
        </p:spPr>
      </p:pic>
      <p:sp>
        <p:nvSpPr>
          <p:cNvPr id="7" name="TextBox 6"/>
          <p:cNvSpPr txBox="1"/>
          <p:nvPr/>
        </p:nvSpPr>
        <p:spPr>
          <a:xfrm>
            <a:off x="2743776" y="5337413"/>
            <a:ext cx="1790163" cy="400110"/>
          </a:xfrm>
          <a:prstGeom prst="rect">
            <a:avLst/>
          </a:prstGeom>
          <a:noFill/>
        </p:spPr>
        <p:txBody>
          <a:bodyPr wrap="square" rtlCol="0">
            <a:spAutoFit/>
          </a:bodyPr>
          <a:lstStyle/>
          <a:p>
            <a:r>
              <a:rPr lang="en-GB" sz="2000" dirty="0" smtClean="0"/>
              <a:t>= ? milkshakes</a:t>
            </a:r>
            <a:endParaRPr lang="en-GB" sz="2000" dirty="0"/>
          </a:p>
        </p:txBody>
      </p:sp>
      <p:pic>
        <p:nvPicPr>
          <p:cNvPr id="3" name="Picture 2"/>
          <p:cNvPicPr>
            <a:picLocks noChangeAspect="1"/>
          </p:cNvPicPr>
          <p:nvPr/>
        </p:nvPicPr>
        <p:blipFill>
          <a:blip r:embed="rId3"/>
          <a:stretch>
            <a:fillRect/>
          </a:stretch>
        </p:blipFill>
        <p:spPr>
          <a:xfrm>
            <a:off x="5424421" y="1525543"/>
            <a:ext cx="5855974" cy="4547449"/>
          </a:xfrm>
          <a:prstGeom prst="rect">
            <a:avLst/>
          </a:prstGeom>
        </p:spPr>
      </p:pic>
    </p:spTree>
    <p:extLst>
      <p:ext uri="{BB962C8B-B14F-4D97-AF65-F5344CB8AC3E}">
        <p14:creationId xmlns:p14="http://schemas.microsoft.com/office/powerpoint/2010/main" val="1673371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830" y="1245269"/>
            <a:ext cx="10178322" cy="1492132"/>
          </a:xfrm>
        </p:spPr>
        <p:txBody>
          <a:bodyPr>
            <a:normAutofit fontScale="90000"/>
          </a:bodyPr>
          <a:lstStyle/>
          <a:p>
            <a:r>
              <a:rPr lang="en-GB" sz="2400" dirty="0" smtClean="0">
                <a:latin typeface="Comic Sans MS" panose="030F0702030302020204" pitchFamily="66" charset="0"/>
              </a:rPr>
              <a:t>Discussion questions</a:t>
            </a:r>
            <a:br>
              <a:rPr lang="en-GB" sz="2400" dirty="0" smtClean="0">
                <a:latin typeface="Comic Sans MS" panose="030F0702030302020204" pitchFamily="66" charset="0"/>
              </a:rPr>
            </a:br>
            <a:r>
              <a:rPr lang="en-GB" sz="2400" dirty="0">
                <a:latin typeface="Comic Sans MS" panose="030F0702030302020204" pitchFamily="66" charset="0"/>
              </a:rPr>
              <a:t/>
            </a:r>
            <a:br>
              <a:rPr lang="en-GB" sz="2400" dirty="0">
                <a:latin typeface="Comic Sans MS" panose="030F0702030302020204" pitchFamily="66" charset="0"/>
              </a:rPr>
            </a:br>
            <a:r>
              <a:rPr lang="en-GB" sz="2400" dirty="0" smtClean="0">
                <a:latin typeface="Comic Sans MS" panose="030F0702030302020204" pitchFamily="66" charset="0"/>
              </a:rPr>
              <a:t/>
            </a:r>
            <a:br>
              <a:rPr lang="en-GB" sz="2400" dirty="0" smtClean="0">
                <a:latin typeface="Comic Sans MS" panose="030F0702030302020204" pitchFamily="66" charset="0"/>
              </a:rPr>
            </a:br>
            <a:r>
              <a:rPr lang="en-GB" sz="2400" dirty="0">
                <a:latin typeface="Comic Sans MS" panose="030F0702030302020204" pitchFamily="66" charset="0"/>
              </a:rPr>
              <a:t/>
            </a:r>
            <a:br>
              <a:rPr lang="en-GB" sz="2400" dirty="0">
                <a:latin typeface="Comic Sans MS" panose="030F0702030302020204" pitchFamily="66" charset="0"/>
              </a:rPr>
            </a:br>
            <a:r>
              <a:rPr lang="en-GB" sz="2400" dirty="0" smtClean="0">
                <a:latin typeface="Comic Sans MS" panose="030F0702030302020204" pitchFamily="66" charset="0"/>
              </a:rPr>
              <a:t>Was anything difficult about creating your own key and deciding how many one milkshake picture would represent?</a:t>
            </a:r>
            <a:br>
              <a:rPr lang="en-GB" sz="2400" dirty="0" smtClean="0">
                <a:latin typeface="Comic Sans MS" panose="030F0702030302020204" pitchFamily="66" charset="0"/>
              </a:rPr>
            </a:br>
            <a:r>
              <a:rPr lang="en-GB" sz="2400" dirty="0">
                <a:latin typeface="Comic Sans MS" panose="030F0702030302020204" pitchFamily="66" charset="0"/>
              </a:rPr>
              <a:t/>
            </a:r>
            <a:br>
              <a:rPr lang="en-GB" sz="2400" dirty="0">
                <a:latin typeface="Comic Sans MS" panose="030F0702030302020204" pitchFamily="66" charset="0"/>
              </a:rPr>
            </a:br>
            <a:r>
              <a:rPr lang="en-GB" sz="2400" dirty="0" smtClean="0">
                <a:latin typeface="Comic Sans MS" panose="030F0702030302020204" pitchFamily="66" charset="0"/>
              </a:rPr>
              <a:t/>
            </a:r>
            <a:br>
              <a:rPr lang="en-GB" sz="2400" dirty="0" smtClean="0">
                <a:latin typeface="Comic Sans MS" panose="030F0702030302020204" pitchFamily="66" charset="0"/>
              </a:rPr>
            </a:br>
            <a:r>
              <a:rPr lang="en-GB" sz="2400" dirty="0" smtClean="0">
                <a:latin typeface="Comic Sans MS" panose="030F0702030302020204" pitchFamily="66" charset="0"/>
              </a:rPr>
              <a:t>What would have happened if you had made one milkshake represent just 1? </a:t>
            </a:r>
            <a:br>
              <a:rPr lang="en-GB" sz="2400" dirty="0" smtClean="0">
                <a:latin typeface="Comic Sans MS" panose="030F0702030302020204" pitchFamily="66" charset="0"/>
              </a:rPr>
            </a:br>
            <a:r>
              <a:rPr lang="en-GB" sz="2400" dirty="0">
                <a:latin typeface="Comic Sans MS" panose="030F0702030302020204" pitchFamily="66" charset="0"/>
              </a:rPr>
              <a:t/>
            </a:r>
            <a:br>
              <a:rPr lang="en-GB" sz="2400" dirty="0">
                <a:latin typeface="Comic Sans MS" panose="030F0702030302020204" pitchFamily="66" charset="0"/>
              </a:rPr>
            </a:br>
            <a:r>
              <a:rPr lang="en-GB" sz="2400" dirty="0" smtClean="0">
                <a:latin typeface="Comic Sans MS" panose="030F0702030302020204" pitchFamily="66" charset="0"/>
              </a:rPr>
              <a:t/>
            </a:r>
            <a:br>
              <a:rPr lang="en-GB" sz="2400" dirty="0" smtClean="0">
                <a:latin typeface="Comic Sans MS" panose="030F0702030302020204" pitchFamily="66" charset="0"/>
              </a:rPr>
            </a:br>
            <a:r>
              <a:rPr lang="en-GB" sz="2400" dirty="0" smtClean="0">
                <a:latin typeface="Comic Sans MS" panose="030F0702030302020204" pitchFamily="66" charset="0"/>
              </a:rPr>
              <a:t>What was difficult about having a range from 4 milkshakes to 525 milkshakes? Did this make it difficult to draw your key? </a:t>
            </a:r>
            <a:br>
              <a:rPr lang="en-GB" sz="2400" dirty="0" smtClean="0">
                <a:latin typeface="Comic Sans MS" panose="030F0702030302020204" pitchFamily="66" charset="0"/>
              </a:rPr>
            </a:br>
            <a:r>
              <a:rPr lang="en-GB" sz="2400" dirty="0">
                <a:latin typeface="Comic Sans MS" panose="030F0702030302020204" pitchFamily="66" charset="0"/>
              </a:rPr>
              <a:t/>
            </a:r>
            <a:br>
              <a:rPr lang="en-GB" sz="2400" dirty="0">
                <a:latin typeface="Comic Sans MS" panose="030F0702030302020204" pitchFamily="66" charset="0"/>
              </a:rPr>
            </a:br>
            <a:endParaRPr lang="en-GB" sz="2400"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6843115" y="247632"/>
            <a:ext cx="2457450" cy="1752600"/>
          </a:xfrm>
          <a:prstGeom prst="rect">
            <a:avLst/>
          </a:prstGeom>
        </p:spPr>
      </p:pic>
    </p:spTree>
    <p:extLst>
      <p:ext uri="{BB962C8B-B14F-4D97-AF65-F5344CB8AC3E}">
        <p14:creationId xmlns:p14="http://schemas.microsoft.com/office/powerpoint/2010/main" val="2079495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Reasoning:</a:t>
            </a:r>
            <a:endParaRPr lang="en-GB" dirty="0"/>
          </a:p>
        </p:txBody>
      </p:sp>
      <p:sp>
        <p:nvSpPr>
          <p:cNvPr id="3" name="Content Placeholder 2"/>
          <p:cNvSpPr>
            <a:spLocks noGrp="1"/>
          </p:cNvSpPr>
          <p:nvPr>
            <p:ph idx="1"/>
          </p:nvPr>
        </p:nvSpPr>
        <p:spPr>
          <a:xfrm>
            <a:off x="1251678" y="1564784"/>
            <a:ext cx="10178322" cy="4913289"/>
          </a:xfrm>
        </p:spPr>
        <p:txBody>
          <a:bodyPr>
            <a:normAutofit lnSpcReduction="10000"/>
          </a:bodyPr>
          <a:lstStyle/>
          <a:p>
            <a:r>
              <a:rPr lang="en-GB" dirty="0" smtClean="0">
                <a:latin typeface="Comic Sans MS" panose="030F0702030302020204" pitchFamily="66" charset="0"/>
              </a:rPr>
              <a:t>Oliver has to draw a pictogram for the following data: </a:t>
            </a:r>
          </a:p>
          <a:p>
            <a:r>
              <a:rPr lang="en-GB" dirty="0" smtClean="0">
                <a:latin typeface="Comic Sans MS" panose="030F0702030302020204" pitchFamily="66" charset="0"/>
              </a:rPr>
              <a:t>Amount of money raised on different stalls at the fete. </a:t>
            </a:r>
          </a:p>
          <a:p>
            <a:r>
              <a:rPr lang="en-GB" dirty="0" smtClean="0">
                <a:latin typeface="Comic Sans MS" panose="030F0702030302020204" pitchFamily="66" charset="0"/>
              </a:rPr>
              <a:t>Data: Tombola - £52</a:t>
            </a:r>
          </a:p>
          <a:p>
            <a:pPr marL="0" indent="0">
              <a:buNone/>
            </a:pPr>
            <a:r>
              <a:rPr lang="en-GB" dirty="0">
                <a:latin typeface="Comic Sans MS" panose="030F0702030302020204" pitchFamily="66" charset="0"/>
              </a:rPr>
              <a:t> </a:t>
            </a:r>
            <a:r>
              <a:rPr lang="en-GB" dirty="0" smtClean="0">
                <a:latin typeface="Comic Sans MS" panose="030F0702030302020204" pitchFamily="66" charset="0"/>
              </a:rPr>
              <a:t>            Raffle - £80</a:t>
            </a:r>
          </a:p>
          <a:p>
            <a:pPr marL="0" indent="0">
              <a:buNone/>
            </a:pPr>
            <a:r>
              <a:rPr lang="en-GB" dirty="0">
                <a:latin typeface="Comic Sans MS" panose="030F0702030302020204" pitchFamily="66" charset="0"/>
              </a:rPr>
              <a:t> </a:t>
            </a:r>
            <a:r>
              <a:rPr lang="en-GB" dirty="0" smtClean="0">
                <a:latin typeface="Comic Sans MS" panose="030F0702030302020204" pitchFamily="66" charset="0"/>
              </a:rPr>
              <a:t>            Sweets - £44</a:t>
            </a:r>
          </a:p>
          <a:p>
            <a:pPr marL="0" indent="0">
              <a:buNone/>
            </a:pPr>
            <a:r>
              <a:rPr lang="en-GB" dirty="0">
                <a:latin typeface="Comic Sans MS" panose="030F0702030302020204" pitchFamily="66" charset="0"/>
              </a:rPr>
              <a:t> </a:t>
            </a:r>
            <a:r>
              <a:rPr lang="en-GB" dirty="0" smtClean="0">
                <a:latin typeface="Comic Sans MS" panose="030F0702030302020204" pitchFamily="66" charset="0"/>
              </a:rPr>
              <a:t>            Crafts - £16 </a:t>
            </a:r>
          </a:p>
          <a:p>
            <a:pPr marL="0" indent="0">
              <a:buNone/>
            </a:pPr>
            <a:r>
              <a:rPr lang="en-GB" dirty="0">
                <a:latin typeface="Comic Sans MS" panose="030F0702030302020204" pitchFamily="66" charset="0"/>
              </a:rPr>
              <a:t> </a:t>
            </a:r>
            <a:r>
              <a:rPr lang="en-GB" dirty="0" smtClean="0">
                <a:latin typeface="Comic Sans MS" panose="030F0702030302020204" pitchFamily="66" charset="0"/>
              </a:rPr>
              <a:t>            Hot dogs - £60 </a:t>
            </a:r>
          </a:p>
          <a:p>
            <a:pPr marL="0" indent="0">
              <a:buNone/>
            </a:pPr>
            <a:r>
              <a:rPr lang="en-GB" dirty="0">
                <a:latin typeface="Comic Sans MS" panose="030F0702030302020204" pitchFamily="66" charset="0"/>
              </a:rPr>
              <a:t> </a:t>
            </a:r>
            <a:r>
              <a:rPr lang="en-GB" dirty="0" smtClean="0">
                <a:latin typeface="Comic Sans MS" panose="030F0702030302020204" pitchFamily="66" charset="0"/>
              </a:rPr>
              <a:t> </a:t>
            </a:r>
          </a:p>
          <a:p>
            <a:pPr marL="0" indent="0">
              <a:buNone/>
            </a:pPr>
            <a:r>
              <a:rPr lang="en-GB" dirty="0" smtClean="0">
                <a:latin typeface="Comic Sans MS" panose="030F0702030302020204" pitchFamily="66" charset="0"/>
              </a:rPr>
              <a:t>Oliver says he will make one pound picture represent £5 raised. </a:t>
            </a:r>
          </a:p>
          <a:p>
            <a:pPr marL="0" indent="0">
              <a:buNone/>
            </a:pPr>
            <a:endParaRPr lang="en-GB" dirty="0">
              <a:latin typeface="Comic Sans MS" panose="030F0702030302020204" pitchFamily="66" charset="0"/>
            </a:endParaRPr>
          </a:p>
          <a:p>
            <a:pPr marL="0" indent="0">
              <a:buNone/>
            </a:pPr>
            <a:r>
              <a:rPr lang="en-GB" dirty="0" smtClean="0">
                <a:latin typeface="Comic Sans MS" panose="030F0702030302020204" pitchFamily="66" charset="0"/>
              </a:rPr>
              <a:t>Do you think Oliver has chosen a suitable key? Yes or no? Explain why. Can you think of a better amount for the coin to represent? </a:t>
            </a:r>
          </a:p>
        </p:txBody>
      </p:sp>
      <p:pic>
        <p:nvPicPr>
          <p:cNvPr id="4" name="Picture 3"/>
          <p:cNvPicPr>
            <a:picLocks noChangeAspect="1"/>
          </p:cNvPicPr>
          <p:nvPr/>
        </p:nvPicPr>
        <p:blipFill>
          <a:blip r:embed="rId2"/>
          <a:stretch>
            <a:fillRect/>
          </a:stretch>
        </p:blipFill>
        <p:spPr>
          <a:xfrm>
            <a:off x="9105094" y="4308319"/>
            <a:ext cx="993263" cy="997778"/>
          </a:xfrm>
          <a:prstGeom prst="rect">
            <a:avLst/>
          </a:prstGeom>
        </p:spPr>
      </p:pic>
      <p:sp>
        <p:nvSpPr>
          <p:cNvPr id="5" name="TextBox 4"/>
          <p:cNvSpPr txBox="1"/>
          <p:nvPr/>
        </p:nvSpPr>
        <p:spPr>
          <a:xfrm>
            <a:off x="10225826" y="4205287"/>
            <a:ext cx="1519707" cy="861774"/>
          </a:xfrm>
          <a:prstGeom prst="rect">
            <a:avLst/>
          </a:prstGeom>
          <a:noFill/>
        </p:spPr>
        <p:txBody>
          <a:bodyPr wrap="square" rtlCol="0">
            <a:spAutoFit/>
          </a:bodyPr>
          <a:lstStyle/>
          <a:p>
            <a:endParaRPr lang="en-GB" dirty="0" smtClean="0"/>
          </a:p>
          <a:p>
            <a:r>
              <a:rPr lang="en-GB" sz="3200" dirty="0" smtClean="0"/>
              <a:t>= £5</a:t>
            </a:r>
            <a:endParaRPr lang="en-GB" sz="3200" dirty="0"/>
          </a:p>
        </p:txBody>
      </p:sp>
    </p:spTree>
    <p:extLst>
      <p:ext uri="{BB962C8B-B14F-4D97-AF65-F5344CB8AC3E}">
        <p14:creationId xmlns:p14="http://schemas.microsoft.com/office/powerpoint/2010/main" val="2589994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urlz MT" panose="04040404050702020202" pitchFamily="82" charset="0"/>
              </a:rPr>
              <a:t>BRAIN BREAK!</a:t>
            </a:r>
            <a:endParaRPr lang="en-GB" dirty="0">
              <a:latin typeface="Curlz MT" panose="04040404050702020202" pitchFamily="82" charset="0"/>
            </a:endParaRPr>
          </a:p>
        </p:txBody>
      </p:sp>
      <p:pic>
        <p:nvPicPr>
          <p:cNvPr id="4" name="Picture 3"/>
          <p:cNvPicPr>
            <a:picLocks noChangeAspect="1"/>
          </p:cNvPicPr>
          <p:nvPr/>
        </p:nvPicPr>
        <p:blipFill>
          <a:blip r:embed="rId2"/>
          <a:stretch>
            <a:fillRect/>
          </a:stretch>
        </p:blipFill>
        <p:spPr>
          <a:xfrm>
            <a:off x="6104586" y="680432"/>
            <a:ext cx="4583209" cy="5733726"/>
          </a:xfrm>
          <a:prstGeom prst="rect">
            <a:avLst/>
          </a:prstGeom>
        </p:spPr>
      </p:pic>
    </p:spTree>
    <p:extLst>
      <p:ext uri="{BB962C8B-B14F-4D97-AF65-F5344CB8AC3E}">
        <p14:creationId xmlns:p14="http://schemas.microsoft.com/office/powerpoint/2010/main" val="3607781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English: </a:t>
            </a:r>
            <a:endParaRPr lang="en-GB" dirty="0"/>
          </a:p>
        </p:txBody>
      </p:sp>
      <p:sp>
        <p:nvSpPr>
          <p:cNvPr id="3" name="Content Placeholder 2"/>
          <p:cNvSpPr>
            <a:spLocks noGrp="1"/>
          </p:cNvSpPr>
          <p:nvPr>
            <p:ph idx="1"/>
          </p:nvPr>
        </p:nvSpPr>
        <p:spPr>
          <a:xfrm>
            <a:off x="1251678" y="1603420"/>
            <a:ext cx="10178322" cy="4745865"/>
          </a:xfrm>
        </p:spPr>
        <p:txBody>
          <a:bodyPr>
            <a:normAutofit fontScale="92500" lnSpcReduction="10000"/>
          </a:bodyPr>
          <a:lstStyle/>
          <a:p>
            <a:r>
              <a:rPr lang="en-GB" sz="2800" dirty="0" smtClean="0"/>
              <a:t>You should have brought home with you on Monday some research on a country that you think the Vikings should invade. </a:t>
            </a:r>
          </a:p>
          <a:p>
            <a:endParaRPr lang="en-GB" sz="2800" dirty="0"/>
          </a:p>
          <a:p>
            <a:r>
              <a:rPr lang="en-GB" sz="2800" dirty="0" smtClean="0"/>
              <a:t>You are going to use this information in today’s lesson to write some persuasive arguments as to why the Vikings should choose this country as their next pillaging destination. </a:t>
            </a:r>
          </a:p>
          <a:p>
            <a:endParaRPr lang="en-GB" sz="2800" dirty="0"/>
          </a:p>
          <a:p>
            <a:r>
              <a:rPr lang="en-GB" sz="2800" dirty="0" smtClean="0"/>
              <a:t>In our next lessons you will be putting your persuasive arguments into the structure of a leaflet advertising your chosen country as a great place for a Viking raid!</a:t>
            </a:r>
            <a:endParaRPr lang="en-GB" sz="2800" dirty="0"/>
          </a:p>
        </p:txBody>
      </p:sp>
    </p:spTree>
    <p:extLst>
      <p:ext uri="{BB962C8B-B14F-4D97-AF65-F5344CB8AC3E}">
        <p14:creationId xmlns:p14="http://schemas.microsoft.com/office/powerpoint/2010/main" val="3832774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2633" y="89687"/>
            <a:ext cx="10178322" cy="1492132"/>
          </a:xfrm>
        </p:spPr>
        <p:txBody>
          <a:bodyPr>
            <a:normAutofit/>
          </a:bodyPr>
          <a:lstStyle/>
          <a:p>
            <a:r>
              <a:rPr lang="en-GB" sz="4400" dirty="0" smtClean="0"/>
              <a:t>What makes a persuasive argument?</a:t>
            </a:r>
            <a:endParaRPr lang="en-GB" sz="4400" dirty="0"/>
          </a:p>
        </p:txBody>
      </p:sp>
      <p:pic>
        <p:nvPicPr>
          <p:cNvPr id="4" name="Picture 3"/>
          <p:cNvPicPr>
            <a:picLocks noChangeAspect="1"/>
          </p:cNvPicPr>
          <p:nvPr/>
        </p:nvPicPr>
        <p:blipFill>
          <a:blip r:embed="rId2"/>
          <a:stretch>
            <a:fillRect/>
          </a:stretch>
        </p:blipFill>
        <p:spPr>
          <a:xfrm>
            <a:off x="3262818" y="4182505"/>
            <a:ext cx="6143531" cy="2510137"/>
          </a:xfrm>
          <a:prstGeom prst="rect">
            <a:avLst/>
          </a:prstGeom>
        </p:spPr>
      </p:pic>
      <p:pic>
        <p:nvPicPr>
          <p:cNvPr id="5" name="Picture 4"/>
          <p:cNvPicPr>
            <a:picLocks noChangeAspect="1"/>
          </p:cNvPicPr>
          <p:nvPr/>
        </p:nvPicPr>
        <p:blipFill>
          <a:blip r:embed="rId3"/>
          <a:stretch>
            <a:fillRect/>
          </a:stretch>
        </p:blipFill>
        <p:spPr>
          <a:xfrm>
            <a:off x="8191970" y="853809"/>
            <a:ext cx="2428758" cy="3192861"/>
          </a:xfrm>
          <a:prstGeom prst="rect">
            <a:avLst/>
          </a:prstGeom>
        </p:spPr>
      </p:pic>
      <p:pic>
        <p:nvPicPr>
          <p:cNvPr id="6" name="Picture 5"/>
          <p:cNvPicPr>
            <a:picLocks noChangeAspect="1"/>
          </p:cNvPicPr>
          <p:nvPr/>
        </p:nvPicPr>
        <p:blipFill>
          <a:blip r:embed="rId4"/>
          <a:stretch>
            <a:fillRect/>
          </a:stretch>
        </p:blipFill>
        <p:spPr>
          <a:xfrm>
            <a:off x="2280443" y="835753"/>
            <a:ext cx="2371725" cy="3228975"/>
          </a:xfrm>
          <a:prstGeom prst="rect">
            <a:avLst/>
          </a:prstGeom>
        </p:spPr>
      </p:pic>
      <p:pic>
        <p:nvPicPr>
          <p:cNvPr id="7" name="Picture 6"/>
          <p:cNvPicPr>
            <a:picLocks noChangeAspect="1"/>
          </p:cNvPicPr>
          <p:nvPr/>
        </p:nvPicPr>
        <p:blipFill>
          <a:blip r:embed="rId5"/>
          <a:stretch>
            <a:fillRect/>
          </a:stretch>
        </p:blipFill>
        <p:spPr>
          <a:xfrm>
            <a:off x="5112393" y="810655"/>
            <a:ext cx="2419350" cy="3371850"/>
          </a:xfrm>
          <a:prstGeom prst="rect">
            <a:avLst/>
          </a:prstGeom>
        </p:spPr>
      </p:pic>
    </p:spTree>
    <p:extLst>
      <p:ext uri="{BB962C8B-B14F-4D97-AF65-F5344CB8AC3E}">
        <p14:creationId xmlns:p14="http://schemas.microsoft.com/office/powerpoint/2010/main" val="1274688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t>Persuasive or not? Can you spot any of the techniques from the word mat before this slide?</a:t>
            </a:r>
            <a:endParaRPr lang="en-GB" sz="3200" dirty="0"/>
          </a:p>
        </p:txBody>
      </p:sp>
      <p:sp>
        <p:nvSpPr>
          <p:cNvPr id="3" name="Content Placeholder 2"/>
          <p:cNvSpPr>
            <a:spLocks noGrp="1"/>
          </p:cNvSpPr>
          <p:nvPr>
            <p:ph idx="1"/>
          </p:nvPr>
        </p:nvSpPr>
        <p:spPr>
          <a:xfrm>
            <a:off x="1148647" y="1706451"/>
            <a:ext cx="10178322" cy="4797380"/>
          </a:xfrm>
        </p:spPr>
        <p:txBody>
          <a:bodyPr>
            <a:noAutofit/>
          </a:bodyPr>
          <a:lstStyle/>
          <a:p>
            <a:r>
              <a:rPr lang="en-GB" dirty="0" smtClean="0">
                <a:latin typeface="Comic Sans MS" panose="030F0702030302020204" pitchFamily="66" charset="0"/>
              </a:rPr>
              <a:t>Scotland would be a fantastic place to set your sights on invading! Read on to find out why…</a:t>
            </a:r>
          </a:p>
          <a:p>
            <a:endParaRPr lang="en-GB" dirty="0">
              <a:latin typeface="Comic Sans MS" panose="030F0702030302020204" pitchFamily="66" charset="0"/>
            </a:endParaRPr>
          </a:p>
          <a:p>
            <a:r>
              <a:rPr lang="en-GB" dirty="0" smtClean="0">
                <a:latin typeface="Comic Sans MS" panose="030F0702030302020204" pitchFamily="66" charset="0"/>
              </a:rPr>
              <a:t>Forests, land and an island. Ireland has everything you need for a great Viking settlement. </a:t>
            </a:r>
          </a:p>
          <a:p>
            <a:endParaRPr lang="en-GB" dirty="0">
              <a:latin typeface="Comic Sans MS" panose="030F0702030302020204" pitchFamily="66" charset="0"/>
            </a:endParaRPr>
          </a:p>
          <a:p>
            <a:r>
              <a:rPr lang="en-GB" dirty="0" smtClean="0">
                <a:latin typeface="Comic Sans MS" panose="030F0702030302020204" pitchFamily="66" charset="0"/>
              </a:rPr>
              <a:t>You should come to North America but it is a long way. </a:t>
            </a:r>
          </a:p>
          <a:p>
            <a:endParaRPr lang="en-GB" dirty="0">
              <a:latin typeface="Comic Sans MS" panose="030F0702030302020204" pitchFamily="66" charset="0"/>
            </a:endParaRPr>
          </a:p>
          <a:p>
            <a:r>
              <a:rPr lang="en-GB" dirty="0" smtClean="0">
                <a:latin typeface="Comic Sans MS" panose="030F0702030302020204" pitchFamily="66" charset="0"/>
              </a:rPr>
              <a:t>Make a trip to the wonderful, wealthy island of England. We promise you won’t regret it!</a:t>
            </a:r>
          </a:p>
          <a:p>
            <a:endParaRPr lang="en-GB" dirty="0">
              <a:latin typeface="Comic Sans MS" panose="030F0702030302020204" pitchFamily="66" charset="0"/>
            </a:endParaRPr>
          </a:p>
          <a:p>
            <a:r>
              <a:rPr lang="en-GB" dirty="0" smtClean="0">
                <a:latin typeface="Comic Sans MS" panose="030F0702030302020204" pitchFamily="66" charset="0"/>
              </a:rPr>
              <a:t>France would be a good place to invade next because it is big. </a:t>
            </a:r>
            <a:endParaRPr lang="en-GB" dirty="0">
              <a:latin typeface="Comic Sans MS" panose="030F0702030302020204" pitchFamily="66" charset="0"/>
            </a:endParaRPr>
          </a:p>
        </p:txBody>
      </p:sp>
    </p:spTree>
    <p:extLst>
      <p:ext uri="{BB962C8B-B14F-4D97-AF65-F5344CB8AC3E}">
        <p14:creationId xmlns:p14="http://schemas.microsoft.com/office/powerpoint/2010/main" val="503866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smtClean="0"/>
              <a:t>Examples of persuasive arguments: </a:t>
            </a:r>
            <a:endParaRPr lang="en-GB" sz="4400" dirty="0"/>
          </a:p>
        </p:txBody>
      </p:sp>
      <p:sp>
        <p:nvSpPr>
          <p:cNvPr id="3" name="Content Placeholder 2"/>
          <p:cNvSpPr>
            <a:spLocks noGrp="1"/>
          </p:cNvSpPr>
          <p:nvPr>
            <p:ph idx="1"/>
          </p:nvPr>
        </p:nvSpPr>
        <p:spPr>
          <a:xfrm>
            <a:off x="1251678" y="1423116"/>
            <a:ext cx="10178322" cy="3593591"/>
          </a:xfrm>
        </p:spPr>
        <p:txBody>
          <a:bodyPr>
            <a:normAutofit fontScale="92500" lnSpcReduction="10000"/>
          </a:bodyPr>
          <a:lstStyle/>
          <a:p>
            <a:r>
              <a:rPr lang="en-GB" sz="2800" dirty="0" smtClean="0"/>
              <a:t>You must go and raid Iceland next because they are so sparsely populated that no one will hear you coming! </a:t>
            </a:r>
          </a:p>
          <a:p>
            <a:endParaRPr lang="en-GB" dirty="0"/>
          </a:p>
          <a:p>
            <a:r>
              <a:rPr lang="en-GB" sz="2800" dirty="0" smtClean="0"/>
              <a:t>Brilliantly, Iceland is an island so you can sail there easily in your long ships without having to cross through other countries first. </a:t>
            </a:r>
          </a:p>
          <a:p>
            <a:endParaRPr lang="en-GB" sz="2800" dirty="0"/>
          </a:p>
          <a:p>
            <a:r>
              <a:rPr lang="en-GB" sz="2800" dirty="0" smtClean="0"/>
              <a:t>It’s true that other countries might be wealthier, but Iceland has so much land to take and claim as your own, it would be a shame to waste it. </a:t>
            </a:r>
            <a:endParaRPr lang="en-GB" sz="2800" dirty="0"/>
          </a:p>
        </p:txBody>
      </p:sp>
      <p:sp>
        <p:nvSpPr>
          <p:cNvPr id="4" name="TextBox 3"/>
          <p:cNvSpPr txBox="1"/>
          <p:nvPr/>
        </p:nvSpPr>
        <p:spPr>
          <a:xfrm>
            <a:off x="1427548" y="5325800"/>
            <a:ext cx="9826581" cy="830997"/>
          </a:xfrm>
          <a:prstGeom prst="rect">
            <a:avLst/>
          </a:prstGeom>
          <a:noFill/>
        </p:spPr>
        <p:txBody>
          <a:bodyPr wrap="square" rtlCol="0">
            <a:spAutoFit/>
          </a:bodyPr>
          <a:lstStyle/>
          <a:p>
            <a:r>
              <a:rPr lang="en-GB" sz="2400" i="1" dirty="0" smtClean="0"/>
              <a:t>How do these sentences help to persuade you when you read them? How do they make you feel</a:t>
            </a:r>
            <a:r>
              <a:rPr lang="en-GB" i="1" dirty="0" smtClean="0"/>
              <a:t>?</a:t>
            </a:r>
            <a:endParaRPr lang="en-GB" i="1" dirty="0"/>
          </a:p>
        </p:txBody>
      </p:sp>
    </p:spTree>
    <p:extLst>
      <p:ext uri="{BB962C8B-B14F-4D97-AF65-F5344CB8AC3E}">
        <p14:creationId xmlns:p14="http://schemas.microsoft.com/office/powerpoint/2010/main" val="1799202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HOMOPHONE HUNT!</a:t>
            </a:r>
            <a:endParaRPr lang="en-GB" dirty="0"/>
          </a:p>
        </p:txBody>
      </p:sp>
      <p:sp>
        <p:nvSpPr>
          <p:cNvPr id="3" name="Content Placeholder 2"/>
          <p:cNvSpPr>
            <a:spLocks noGrp="1"/>
          </p:cNvSpPr>
          <p:nvPr>
            <p:ph idx="1"/>
          </p:nvPr>
        </p:nvSpPr>
        <p:spPr>
          <a:xfrm>
            <a:off x="1195332" y="1539026"/>
            <a:ext cx="10178322" cy="3593591"/>
          </a:xfrm>
        </p:spPr>
        <p:txBody>
          <a:bodyPr/>
          <a:lstStyle/>
          <a:p>
            <a:r>
              <a:rPr lang="en-GB" dirty="0" smtClean="0">
                <a:latin typeface="Comic Sans MS" panose="030F0702030302020204" pitchFamily="66" charset="0"/>
              </a:rPr>
              <a:t>A homophone pair is a pair of words that sound the same but are spelt differently and have different meanings – for example: </a:t>
            </a:r>
          </a:p>
          <a:p>
            <a:endParaRPr lang="en-GB" dirty="0" smtClean="0">
              <a:latin typeface="Comic Sans MS" panose="030F0702030302020204" pitchFamily="66" charset="0"/>
            </a:endParaRPr>
          </a:p>
          <a:p>
            <a:r>
              <a:rPr lang="en-GB" dirty="0">
                <a:latin typeface="Comic Sans MS" panose="030F0702030302020204" pitchFamily="66" charset="0"/>
              </a:rPr>
              <a:t>p</a:t>
            </a:r>
            <a:r>
              <a:rPr lang="en-GB" dirty="0" smtClean="0">
                <a:latin typeface="Comic Sans MS" panose="030F0702030302020204" pitchFamily="66" charset="0"/>
              </a:rPr>
              <a:t>ear and pair</a:t>
            </a:r>
            <a:endParaRPr lang="en-GB"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1283137" y="3636465"/>
            <a:ext cx="1276484" cy="2024768"/>
          </a:xfrm>
          <a:prstGeom prst="rect">
            <a:avLst/>
          </a:prstGeom>
        </p:spPr>
      </p:pic>
      <p:pic>
        <p:nvPicPr>
          <p:cNvPr id="5" name="Picture 4"/>
          <p:cNvPicPr>
            <a:picLocks noChangeAspect="1"/>
          </p:cNvPicPr>
          <p:nvPr/>
        </p:nvPicPr>
        <p:blipFill>
          <a:blip r:embed="rId3"/>
          <a:stretch>
            <a:fillRect/>
          </a:stretch>
        </p:blipFill>
        <p:spPr>
          <a:xfrm>
            <a:off x="3739702" y="3660549"/>
            <a:ext cx="1883570" cy="1849935"/>
          </a:xfrm>
          <a:prstGeom prst="rect">
            <a:avLst/>
          </a:prstGeom>
        </p:spPr>
      </p:pic>
      <p:cxnSp>
        <p:nvCxnSpPr>
          <p:cNvPr id="7" name="Straight Arrow Connector 6"/>
          <p:cNvCxnSpPr/>
          <p:nvPr/>
        </p:nvCxnSpPr>
        <p:spPr>
          <a:xfrm>
            <a:off x="2775395" y="3028673"/>
            <a:ext cx="1159914" cy="86074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8" name="Straight Arrow Connector 7"/>
          <p:cNvCxnSpPr/>
          <p:nvPr/>
        </p:nvCxnSpPr>
        <p:spPr>
          <a:xfrm>
            <a:off x="1721005" y="3031158"/>
            <a:ext cx="247074" cy="66655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91764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1982" y="1064965"/>
            <a:ext cx="10178322" cy="1492132"/>
          </a:xfrm>
        </p:spPr>
        <p:txBody>
          <a:bodyPr>
            <a:normAutofit fontScale="90000"/>
          </a:bodyPr>
          <a:lstStyle/>
          <a:p>
            <a:r>
              <a:rPr lang="en-GB" sz="3600" dirty="0" smtClean="0">
                <a:latin typeface="+mn-lt"/>
              </a:rPr>
              <a:t>Task: using your information on your country, write some persuasive arguments as to why the Vikings should invade it. Use the examples to help you.  </a:t>
            </a:r>
            <a:br>
              <a:rPr lang="en-GB" sz="3600" dirty="0" smtClean="0">
                <a:latin typeface="+mn-lt"/>
              </a:rPr>
            </a:br>
            <a:r>
              <a:rPr lang="en-GB" sz="3600" dirty="0">
                <a:latin typeface="+mn-lt"/>
              </a:rPr>
              <a:t/>
            </a:r>
            <a:br>
              <a:rPr lang="en-GB" sz="3600" dirty="0">
                <a:latin typeface="+mn-lt"/>
              </a:rPr>
            </a:br>
            <a:r>
              <a:rPr lang="en-GB" sz="3600" dirty="0" smtClean="0">
                <a:latin typeface="+mn-lt"/>
              </a:rPr>
              <a:t>Once you have done these, group your sentences into different paragraphs. You could then read your arguments out to a member of your family and see if they would be persuaded to go!</a:t>
            </a:r>
            <a:endParaRPr lang="en-GB" sz="3600" dirty="0">
              <a:latin typeface="+mn-lt"/>
            </a:endParaRPr>
          </a:p>
        </p:txBody>
      </p:sp>
    </p:spTree>
    <p:extLst>
      <p:ext uri="{BB962C8B-B14F-4D97-AF65-F5344CB8AC3E}">
        <p14:creationId xmlns:p14="http://schemas.microsoft.com/office/powerpoint/2010/main" val="4164429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Science:</a:t>
            </a:r>
            <a:endParaRPr lang="en-GB" dirty="0"/>
          </a:p>
        </p:txBody>
      </p:sp>
      <p:sp>
        <p:nvSpPr>
          <p:cNvPr id="3" name="Content Placeholder 2"/>
          <p:cNvSpPr>
            <a:spLocks noGrp="1"/>
          </p:cNvSpPr>
          <p:nvPr>
            <p:ph idx="1"/>
          </p:nvPr>
        </p:nvSpPr>
        <p:spPr>
          <a:xfrm>
            <a:off x="1251678" y="1577663"/>
            <a:ext cx="10178322" cy="3593591"/>
          </a:xfrm>
        </p:spPr>
        <p:txBody>
          <a:bodyPr>
            <a:normAutofit fontScale="85000" lnSpcReduction="20000"/>
          </a:bodyPr>
          <a:lstStyle/>
          <a:p>
            <a:r>
              <a:rPr lang="en-GB" sz="3200" dirty="0" smtClean="0"/>
              <a:t>In Science today we are going to look at data collection from your garden. </a:t>
            </a:r>
          </a:p>
          <a:p>
            <a:endParaRPr lang="en-GB" sz="3200" dirty="0"/>
          </a:p>
          <a:p>
            <a:r>
              <a:rPr lang="en-GB" sz="3200" dirty="0" smtClean="0"/>
              <a:t>This means that we are going to try to find out what plant and animal life might be living there. </a:t>
            </a:r>
          </a:p>
          <a:p>
            <a:endParaRPr lang="en-GB" sz="3200" dirty="0"/>
          </a:p>
          <a:p>
            <a:r>
              <a:rPr lang="en-GB" sz="3200" dirty="0" smtClean="0"/>
              <a:t>We will do this by conducting a scientific study using something called a </a:t>
            </a:r>
            <a:r>
              <a:rPr lang="en-GB" sz="3200" i="1" dirty="0" smtClean="0"/>
              <a:t>quadrat</a:t>
            </a:r>
            <a:r>
              <a:rPr lang="en-GB" sz="3200" dirty="0" smtClean="0"/>
              <a:t>!</a:t>
            </a:r>
            <a:endParaRPr lang="en-GB" sz="3200" dirty="0"/>
          </a:p>
        </p:txBody>
      </p:sp>
    </p:spTree>
    <p:extLst>
      <p:ext uri="{BB962C8B-B14F-4D97-AF65-F5344CB8AC3E}">
        <p14:creationId xmlns:p14="http://schemas.microsoft.com/office/powerpoint/2010/main" val="2662331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200" dirty="0" smtClean="0">
                <a:latin typeface="Comic Sans MS" panose="030F0702030302020204" pitchFamily="66" charset="0"/>
              </a:rPr>
              <a:t>(Please see separate presentation on quadrats from the website or </a:t>
            </a:r>
            <a:r>
              <a:rPr lang="en-GB" sz="3200" dirty="0" err="1" smtClean="0">
                <a:latin typeface="Comic Sans MS" panose="030F0702030302020204" pitchFamily="66" charset="0"/>
              </a:rPr>
              <a:t>facebook</a:t>
            </a:r>
            <a:r>
              <a:rPr lang="en-GB" sz="3200" dirty="0" smtClean="0">
                <a:latin typeface="Comic Sans MS" panose="030F0702030302020204" pitchFamily="66" charset="0"/>
              </a:rPr>
              <a:t> page at this point to help children understand why we use them). </a:t>
            </a:r>
            <a:endParaRPr lang="en-GB" sz="3200" dirty="0">
              <a:latin typeface="Comic Sans MS" panose="030F0702030302020204" pitchFamily="66" charset="0"/>
            </a:endParaRPr>
          </a:p>
        </p:txBody>
      </p:sp>
    </p:spTree>
    <p:extLst>
      <p:ext uri="{BB962C8B-B14F-4D97-AF65-F5344CB8AC3E}">
        <p14:creationId xmlns:p14="http://schemas.microsoft.com/office/powerpoint/2010/main" val="2636030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smtClean="0">
                <a:latin typeface="+mn-lt"/>
              </a:rPr>
              <a:t>A QUADRAT IS A WIRE FRAME THAT YOU PLACE IN RANDOM LOCATIONS AND COUNT THE PLANTS AND WILDLIFE INSIDE THE SQUARES OF THE GRID. </a:t>
            </a:r>
            <a:endParaRPr lang="en-GB" sz="3600" dirty="0">
              <a:latin typeface="+mn-lt"/>
            </a:endParaRPr>
          </a:p>
        </p:txBody>
      </p:sp>
      <p:pic>
        <p:nvPicPr>
          <p:cNvPr id="4" name="Picture 3"/>
          <p:cNvPicPr>
            <a:picLocks noChangeAspect="1"/>
          </p:cNvPicPr>
          <p:nvPr/>
        </p:nvPicPr>
        <p:blipFill>
          <a:blip r:embed="rId2"/>
          <a:stretch>
            <a:fillRect/>
          </a:stretch>
        </p:blipFill>
        <p:spPr>
          <a:xfrm>
            <a:off x="3528610" y="2084817"/>
            <a:ext cx="6130545" cy="4512587"/>
          </a:xfrm>
          <a:prstGeom prst="rect">
            <a:avLst/>
          </a:prstGeom>
        </p:spPr>
      </p:pic>
    </p:spTree>
    <p:extLst>
      <p:ext uri="{BB962C8B-B14F-4D97-AF65-F5344CB8AC3E}">
        <p14:creationId xmlns:p14="http://schemas.microsoft.com/office/powerpoint/2010/main" val="1240202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latin typeface="+mn-lt"/>
              </a:rPr>
              <a:t>TO make your quadrat: </a:t>
            </a:r>
            <a:endParaRPr lang="en-GB" sz="3200" dirty="0">
              <a:latin typeface="+mn-lt"/>
            </a:endParaRPr>
          </a:p>
        </p:txBody>
      </p:sp>
      <p:sp>
        <p:nvSpPr>
          <p:cNvPr id="3" name="Content Placeholder 2"/>
          <p:cNvSpPr>
            <a:spLocks noGrp="1"/>
          </p:cNvSpPr>
          <p:nvPr>
            <p:ph idx="1"/>
          </p:nvPr>
        </p:nvSpPr>
        <p:spPr>
          <a:xfrm>
            <a:off x="1251678" y="1068947"/>
            <a:ext cx="10178322" cy="4810646"/>
          </a:xfrm>
        </p:spPr>
        <p:txBody>
          <a:bodyPr/>
          <a:lstStyle/>
          <a:p>
            <a:r>
              <a:rPr lang="en-GB" dirty="0" smtClean="0"/>
              <a:t>You will need: </a:t>
            </a:r>
          </a:p>
          <a:p>
            <a:r>
              <a:rPr lang="en-GB" dirty="0" smtClean="0"/>
              <a:t>A large piece of card </a:t>
            </a:r>
          </a:p>
          <a:p>
            <a:r>
              <a:rPr lang="en-GB" dirty="0" smtClean="0"/>
              <a:t>Scissors</a:t>
            </a:r>
          </a:p>
          <a:p>
            <a:pPr marL="0" indent="0">
              <a:buNone/>
            </a:pPr>
            <a:endParaRPr lang="en-GB" dirty="0"/>
          </a:p>
          <a:p>
            <a:r>
              <a:rPr lang="en-GB" u="sng" dirty="0" smtClean="0"/>
              <a:t>Method</a:t>
            </a:r>
          </a:p>
          <a:p>
            <a:r>
              <a:rPr lang="en-GB" dirty="0" smtClean="0"/>
              <a:t>Measure a square of 20cm – using your shape knowledge you will know this means that each edge must be 20cm. Measure and draw your square using a ruler.</a:t>
            </a:r>
          </a:p>
          <a:p>
            <a:r>
              <a:rPr lang="en-GB" dirty="0" smtClean="0"/>
              <a:t>Measure and draw each edge inside your square to 15cm. Cut out the inner part of the square. You should now have a square frame.</a:t>
            </a:r>
          </a:p>
          <a:p>
            <a:r>
              <a:rPr lang="en-GB" dirty="0" smtClean="0"/>
              <a:t>This is going to be your quadrant! </a:t>
            </a:r>
            <a:endParaRPr lang="en-GB" dirty="0"/>
          </a:p>
        </p:txBody>
      </p:sp>
      <p:sp>
        <p:nvSpPr>
          <p:cNvPr id="4" name="Rectangle 3"/>
          <p:cNvSpPr/>
          <p:nvPr/>
        </p:nvSpPr>
        <p:spPr>
          <a:xfrm>
            <a:off x="6748529" y="4520484"/>
            <a:ext cx="2343955" cy="21507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6915955" y="4623515"/>
            <a:ext cx="2021983" cy="19426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7721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5767" y="160987"/>
            <a:ext cx="10178322" cy="3593591"/>
          </a:xfrm>
        </p:spPr>
        <p:txBody>
          <a:bodyPr>
            <a:noAutofit/>
          </a:bodyPr>
          <a:lstStyle/>
          <a:p>
            <a:r>
              <a:rPr lang="en-GB" sz="2400" dirty="0" smtClean="0"/>
              <a:t>Now you will need to go outside and place your quadrant on a random patch of ground. Count what you can see inside the square – you might see plants and maybe some ants or ladybirds. </a:t>
            </a:r>
          </a:p>
          <a:p>
            <a:endParaRPr lang="en-GB" sz="2400" dirty="0"/>
          </a:p>
          <a:p>
            <a:r>
              <a:rPr lang="en-GB" sz="2400" dirty="0" smtClean="0"/>
              <a:t>On a piece of paper, record a tally of what you see in the square. Label it square one. </a:t>
            </a:r>
          </a:p>
          <a:p>
            <a:endParaRPr lang="en-GB" sz="2400" dirty="0"/>
          </a:p>
          <a:p>
            <a:r>
              <a:rPr lang="en-GB" sz="2400" dirty="0" smtClean="0"/>
              <a:t>Repeat the method around different areas of your garden. </a:t>
            </a:r>
          </a:p>
          <a:p>
            <a:endParaRPr lang="en-GB" sz="2400" dirty="0"/>
          </a:p>
          <a:p>
            <a:r>
              <a:rPr lang="en-GB" sz="2400" dirty="0" smtClean="0"/>
              <a:t>Where was the most plant life found? </a:t>
            </a:r>
          </a:p>
          <a:p>
            <a:endParaRPr lang="en-GB" sz="2400" dirty="0"/>
          </a:p>
          <a:p>
            <a:r>
              <a:rPr lang="en-GB" sz="2400" dirty="0" smtClean="0"/>
              <a:t>Where was the most wildlife found? </a:t>
            </a:r>
          </a:p>
          <a:p>
            <a:pPr marL="0" indent="0">
              <a:buNone/>
            </a:pPr>
            <a:endParaRPr lang="en-GB" sz="2400" dirty="0" smtClean="0"/>
          </a:p>
          <a:p>
            <a:r>
              <a:rPr lang="en-GB" sz="2400" dirty="0" smtClean="0"/>
              <a:t>What does this show about the spread of plant and animal life in your garden? </a:t>
            </a:r>
            <a:endParaRPr lang="en-GB" sz="2400" dirty="0"/>
          </a:p>
        </p:txBody>
      </p:sp>
    </p:spTree>
    <p:extLst>
      <p:ext uri="{BB962C8B-B14F-4D97-AF65-F5344CB8AC3E}">
        <p14:creationId xmlns:p14="http://schemas.microsoft.com/office/powerpoint/2010/main" val="1765616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830" y="1554362"/>
            <a:ext cx="10178322" cy="1492132"/>
          </a:xfrm>
        </p:spPr>
        <p:txBody>
          <a:bodyPr>
            <a:normAutofit fontScale="90000"/>
          </a:bodyPr>
          <a:lstStyle/>
          <a:p>
            <a:r>
              <a:rPr lang="en-GB" dirty="0" smtClean="0"/>
              <a:t>Extension: Put your findings into a pictogram like we looked at earlier in maths. </a:t>
            </a:r>
            <a:endParaRPr lang="en-GB" dirty="0"/>
          </a:p>
        </p:txBody>
      </p:sp>
    </p:spTree>
    <p:extLst>
      <p:ext uri="{BB962C8B-B14F-4D97-AF65-F5344CB8AC3E}">
        <p14:creationId xmlns:p14="http://schemas.microsoft.com/office/powerpoint/2010/main" val="2491512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Music:</a:t>
            </a:r>
            <a:endParaRPr lang="en-GB" dirty="0"/>
          </a:p>
        </p:txBody>
      </p:sp>
      <p:sp>
        <p:nvSpPr>
          <p:cNvPr id="3" name="Content Placeholder 2"/>
          <p:cNvSpPr>
            <a:spLocks noGrp="1"/>
          </p:cNvSpPr>
          <p:nvPr>
            <p:ph idx="1"/>
          </p:nvPr>
        </p:nvSpPr>
        <p:spPr>
          <a:xfrm>
            <a:off x="1251678" y="1332964"/>
            <a:ext cx="10178322" cy="5003441"/>
          </a:xfrm>
        </p:spPr>
        <p:txBody>
          <a:bodyPr>
            <a:normAutofit fontScale="62500" lnSpcReduction="20000"/>
          </a:bodyPr>
          <a:lstStyle/>
          <a:p>
            <a:r>
              <a:rPr lang="en-GB" dirty="0" smtClean="0"/>
              <a:t>Type this link into your internet browser: </a:t>
            </a:r>
          </a:p>
          <a:p>
            <a:endParaRPr lang="en-GB" dirty="0" smtClean="0"/>
          </a:p>
          <a:p>
            <a:r>
              <a:rPr lang="en-GB" sz="3800" dirty="0"/>
              <a:t>https://www.youtube.com/watch?v=yRh-dzrI4Z4</a:t>
            </a:r>
            <a:endParaRPr lang="en-GB" sz="3800" dirty="0" smtClean="0"/>
          </a:p>
          <a:p>
            <a:endParaRPr lang="en-GB" dirty="0"/>
          </a:p>
          <a:p>
            <a:endParaRPr lang="en-GB" dirty="0" smtClean="0"/>
          </a:p>
          <a:p>
            <a:r>
              <a:rPr lang="en-GB" sz="3400" dirty="0" smtClean="0"/>
              <a:t>Listen to the piece of music and answer these questions in your pink work book. </a:t>
            </a:r>
          </a:p>
          <a:p>
            <a:r>
              <a:rPr lang="en-GB" sz="3400" dirty="0" smtClean="0"/>
              <a:t>What instruments can you hear?</a:t>
            </a:r>
          </a:p>
          <a:p>
            <a:r>
              <a:rPr lang="en-GB" sz="3400" dirty="0" smtClean="0"/>
              <a:t>What is the tempo like? (speed) </a:t>
            </a:r>
          </a:p>
          <a:p>
            <a:r>
              <a:rPr lang="en-GB" sz="3400" dirty="0" smtClean="0"/>
              <a:t>What are the dynamics like? (loud and quiet)</a:t>
            </a:r>
          </a:p>
          <a:p>
            <a:r>
              <a:rPr lang="en-GB" sz="3400" dirty="0" smtClean="0"/>
              <a:t>Where do these things change in the music? </a:t>
            </a:r>
          </a:p>
          <a:p>
            <a:r>
              <a:rPr lang="en-GB" sz="3400" dirty="0" smtClean="0"/>
              <a:t>This piece of music comes from a film. What kind of film do you think it is? Do you think there is a lot of action in the film or is it a calm, quiet film? What tells you this in the music? </a:t>
            </a:r>
          </a:p>
        </p:txBody>
      </p:sp>
    </p:spTree>
    <p:extLst>
      <p:ext uri="{BB962C8B-B14F-4D97-AF65-F5344CB8AC3E}">
        <p14:creationId xmlns:p14="http://schemas.microsoft.com/office/powerpoint/2010/main" val="2914110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3041" y="302655"/>
            <a:ext cx="10178322" cy="3593591"/>
          </a:xfrm>
        </p:spPr>
        <p:txBody>
          <a:bodyPr>
            <a:noAutofit/>
          </a:bodyPr>
          <a:lstStyle/>
          <a:p>
            <a:r>
              <a:rPr lang="en-GB" sz="2400" dirty="0" smtClean="0">
                <a:latin typeface="Comic Sans MS" panose="030F0702030302020204" pitchFamily="66" charset="0"/>
              </a:rPr>
              <a:t>Go for a homophone hunt around your house – you might find a ‘stair’ and a ‘stare’ or something to do with the ‘sun’ and a ‘son’! </a:t>
            </a:r>
          </a:p>
          <a:p>
            <a:endParaRPr lang="en-GB" sz="2400" dirty="0">
              <a:latin typeface="Comic Sans MS" panose="030F0702030302020204" pitchFamily="66" charset="0"/>
            </a:endParaRPr>
          </a:p>
          <a:p>
            <a:r>
              <a:rPr lang="en-GB" sz="2400" dirty="0" smtClean="0">
                <a:latin typeface="Comic Sans MS" panose="030F0702030302020204" pitchFamily="66" charset="0"/>
              </a:rPr>
              <a:t>If you can find examples of words that are homophones in your house take a picture or if not, draw pictures of different homophone pairs in your pink work book. </a:t>
            </a:r>
            <a:endParaRPr lang="en-GB" sz="2400" dirty="0">
              <a:latin typeface="Comic Sans MS" panose="030F0702030302020204" pitchFamily="66" charset="0"/>
            </a:endParaRPr>
          </a:p>
          <a:p>
            <a:endParaRPr lang="en-GB" sz="2400" dirty="0" smtClean="0">
              <a:latin typeface="Comic Sans MS" panose="030F0702030302020204" pitchFamily="66" charset="0"/>
            </a:endParaRPr>
          </a:p>
          <a:p>
            <a:r>
              <a:rPr lang="en-GB" sz="2400" dirty="0" smtClean="0">
                <a:latin typeface="Comic Sans MS" panose="030F0702030302020204" pitchFamily="66" charset="0"/>
              </a:rPr>
              <a:t>Some homophones you could look out for are: ‘meat’ and ‘meet’ , ‘sea’ and ‘see’, ‘ball’ and ‘bawl’. </a:t>
            </a:r>
          </a:p>
          <a:p>
            <a:endParaRPr lang="en-GB" sz="2400" dirty="0">
              <a:latin typeface="Comic Sans MS" panose="030F0702030302020204" pitchFamily="66" charset="0"/>
            </a:endParaRPr>
          </a:p>
          <a:p>
            <a:r>
              <a:rPr lang="en-GB" sz="2400" dirty="0" smtClean="0">
                <a:latin typeface="Comic Sans MS" panose="030F0702030302020204" pitchFamily="66" charset="0"/>
              </a:rPr>
              <a:t>What other examples can you find or think of? Can you use your homophones in some sentences?</a:t>
            </a:r>
            <a:endParaRPr lang="en-GB" sz="2400" dirty="0">
              <a:latin typeface="Comic Sans MS" panose="030F0702030302020204" pitchFamily="66" charset="0"/>
            </a:endParaRPr>
          </a:p>
        </p:txBody>
      </p:sp>
    </p:spTree>
    <p:extLst>
      <p:ext uri="{BB962C8B-B14F-4D97-AF65-F5344CB8AC3E}">
        <p14:creationId xmlns:p14="http://schemas.microsoft.com/office/powerpoint/2010/main" val="679954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MATHS STARTER:</a:t>
            </a:r>
            <a:endParaRPr lang="en-GB" dirty="0"/>
          </a:p>
        </p:txBody>
      </p:sp>
      <p:sp>
        <p:nvSpPr>
          <p:cNvPr id="3" name="Content Placeholder 2"/>
          <p:cNvSpPr>
            <a:spLocks noGrp="1"/>
          </p:cNvSpPr>
          <p:nvPr>
            <p:ph idx="1"/>
          </p:nvPr>
        </p:nvSpPr>
        <p:spPr>
          <a:xfrm>
            <a:off x="1251678" y="1706451"/>
            <a:ext cx="10178322" cy="4990563"/>
          </a:xfrm>
        </p:spPr>
        <p:txBody>
          <a:bodyPr>
            <a:normAutofit fontScale="92500" lnSpcReduction="10000"/>
          </a:bodyPr>
          <a:lstStyle/>
          <a:p>
            <a:r>
              <a:rPr lang="en-GB" sz="3200" dirty="0" smtClean="0"/>
              <a:t>Fill in the missing gaps</a:t>
            </a:r>
          </a:p>
          <a:p>
            <a:endParaRPr lang="en-GB" sz="3200" dirty="0"/>
          </a:p>
          <a:p>
            <a:r>
              <a:rPr lang="en-GB" sz="3200" dirty="0" smtClean="0"/>
              <a:t>25    ,….. ,      75,            100,    ……,    ……,      175</a:t>
            </a:r>
          </a:p>
          <a:p>
            <a:endParaRPr lang="en-GB" sz="3200" dirty="0"/>
          </a:p>
          <a:p>
            <a:endParaRPr lang="en-GB" sz="3200" dirty="0" smtClean="0"/>
          </a:p>
          <a:p>
            <a:endParaRPr lang="en-GB" sz="3200" dirty="0"/>
          </a:p>
          <a:p>
            <a:r>
              <a:rPr lang="en-GB" sz="3200" dirty="0" smtClean="0"/>
              <a:t>Challenge! </a:t>
            </a:r>
          </a:p>
          <a:p>
            <a:endParaRPr lang="en-GB" sz="3200" dirty="0"/>
          </a:p>
          <a:p>
            <a:pPr marL="0" indent="0">
              <a:buNone/>
            </a:pPr>
            <a:r>
              <a:rPr lang="en-GB" sz="3200" dirty="0" smtClean="0"/>
              <a:t>80, 60, ….. , 20, ……, -20, ….., ……. , -80, -100</a:t>
            </a:r>
          </a:p>
          <a:p>
            <a:endParaRPr lang="en-GB" sz="3200" dirty="0"/>
          </a:p>
          <a:p>
            <a:endParaRPr lang="en-GB" sz="3200" dirty="0"/>
          </a:p>
        </p:txBody>
      </p:sp>
      <p:pic>
        <p:nvPicPr>
          <p:cNvPr id="4" name="Picture 3"/>
          <p:cNvPicPr>
            <a:picLocks noChangeAspect="1"/>
          </p:cNvPicPr>
          <p:nvPr/>
        </p:nvPicPr>
        <p:blipFill>
          <a:blip r:embed="rId2"/>
          <a:stretch>
            <a:fillRect/>
          </a:stretch>
        </p:blipFill>
        <p:spPr>
          <a:xfrm>
            <a:off x="8685324" y="230544"/>
            <a:ext cx="2510908" cy="2126289"/>
          </a:xfrm>
          <a:prstGeom prst="rect">
            <a:avLst/>
          </a:prstGeom>
        </p:spPr>
      </p:pic>
      <p:sp>
        <p:nvSpPr>
          <p:cNvPr id="5" name="Rectangle 4"/>
          <p:cNvSpPr/>
          <p:nvPr/>
        </p:nvSpPr>
        <p:spPr>
          <a:xfrm>
            <a:off x="1365161" y="3412900"/>
            <a:ext cx="115909" cy="10947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 name="Rectangle 5"/>
          <p:cNvSpPr/>
          <p:nvPr/>
        </p:nvSpPr>
        <p:spPr>
          <a:xfrm>
            <a:off x="1592126" y="3412900"/>
            <a:ext cx="115909" cy="10947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7" name="Rectangle 6"/>
          <p:cNvSpPr/>
          <p:nvPr/>
        </p:nvSpPr>
        <p:spPr>
          <a:xfrm>
            <a:off x="1854558" y="3412900"/>
            <a:ext cx="115910" cy="115911"/>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854558" y="3642573"/>
            <a:ext cx="115910" cy="115911"/>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2059036" y="3412899"/>
            <a:ext cx="115910" cy="115911"/>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059036" y="3642573"/>
            <a:ext cx="115910" cy="115911"/>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1854558" y="3902296"/>
            <a:ext cx="115910" cy="115911"/>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4983058" y="3475140"/>
            <a:ext cx="115910" cy="115911"/>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4566121" y="3709111"/>
            <a:ext cx="115910" cy="115911"/>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4560336" y="3470854"/>
            <a:ext cx="115910" cy="115911"/>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4756091" y="3464409"/>
            <a:ext cx="115910" cy="115911"/>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4791279" y="3700528"/>
            <a:ext cx="115910" cy="115911"/>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3599363" y="3368895"/>
            <a:ext cx="115909" cy="10947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9" name="Rectangle 18"/>
          <p:cNvSpPr/>
          <p:nvPr/>
        </p:nvSpPr>
        <p:spPr>
          <a:xfrm>
            <a:off x="3438236" y="3369965"/>
            <a:ext cx="115909" cy="10947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0" name="Rectangle 19"/>
          <p:cNvSpPr/>
          <p:nvPr/>
        </p:nvSpPr>
        <p:spPr>
          <a:xfrm>
            <a:off x="3289845" y="3369965"/>
            <a:ext cx="115909" cy="10947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1" name="Rectangle 20"/>
          <p:cNvSpPr/>
          <p:nvPr/>
        </p:nvSpPr>
        <p:spPr>
          <a:xfrm>
            <a:off x="4412716" y="3412892"/>
            <a:ext cx="115909" cy="10947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2" name="Rectangle 21"/>
          <p:cNvSpPr/>
          <p:nvPr/>
        </p:nvSpPr>
        <p:spPr>
          <a:xfrm>
            <a:off x="3781829" y="3368895"/>
            <a:ext cx="115909" cy="10947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3" name="Rectangle 22"/>
          <p:cNvSpPr/>
          <p:nvPr/>
        </p:nvSpPr>
        <p:spPr>
          <a:xfrm>
            <a:off x="4014181" y="3412892"/>
            <a:ext cx="115909" cy="10947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4" name="Rectangle 23"/>
          <p:cNvSpPr/>
          <p:nvPr/>
        </p:nvSpPr>
        <p:spPr>
          <a:xfrm>
            <a:off x="4206842" y="3412892"/>
            <a:ext cx="115909" cy="10947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5" name="Rectangle 24"/>
          <p:cNvSpPr/>
          <p:nvPr/>
        </p:nvSpPr>
        <p:spPr>
          <a:xfrm>
            <a:off x="10513017" y="3275561"/>
            <a:ext cx="115909" cy="10947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6" name="Rectangle 25"/>
          <p:cNvSpPr/>
          <p:nvPr/>
        </p:nvSpPr>
        <p:spPr>
          <a:xfrm>
            <a:off x="10214642" y="3275561"/>
            <a:ext cx="115909" cy="10947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7" name="Rectangle 26"/>
          <p:cNvSpPr/>
          <p:nvPr/>
        </p:nvSpPr>
        <p:spPr>
          <a:xfrm>
            <a:off x="10044529" y="3275561"/>
            <a:ext cx="115909" cy="10947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8" name="Rectangle 27"/>
          <p:cNvSpPr/>
          <p:nvPr/>
        </p:nvSpPr>
        <p:spPr>
          <a:xfrm>
            <a:off x="9804108" y="3275561"/>
            <a:ext cx="115909" cy="10947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9" name="Rectangle 28"/>
          <p:cNvSpPr/>
          <p:nvPr/>
        </p:nvSpPr>
        <p:spPr>
          <a:xfrm>
            <a:off x="10777317" y="3275561"/>
            <a:ext cx="115909" cy="10947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0" name="Rectangle 29"/>
          <p:cNvSpPr/>
          <p:nvPr/>
        </p:nvSpPr>
        <p:spPr>
          <a:xfrm>
            <a:off x="11054353" y="3275561"/>
            <a:ext cx="115909" cy="10947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1" name="Rectangle 30"/>
          <p:cNvSpPr/>
          <p:nvPr/>
        </p:nvSpPr>
        <p:spPr>
          <a:xfrm>
            <a:off x="11278670" y="3233677"/>
            <a:ext cx="115909" cy="10947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2" name="Rectangle 31"/>
          <p:cNvSpPr/>
          <p:nvPr/>
        </p:nvSpPr>
        <p:spPr>
          <a:xfrm>
            <a:off x="11022567" y="5031516"/>
            <a:ext cx="115910" cy="115911"/>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11194452" y="4791691"/>
            <a:ext cx="115910" cy="115911"/>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p:cNvSpPr/>
          <p:nvPr/>
        </p:nvSpPr>
        <p:spPr>
          <a:xfrm>
            <a:off x="10904509" y="4733736"/>
            <a:ext cx="115910" cy="115911"/>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p:cNvSpPr/>
          <p:nvPr/>
        </p:nvSpPr>
        <p:spPr>
          <a:xfrm>
            <a:off x="11138277" y="4552046"/>
            <a:ext cx="115910" cy="115911"/>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10904509" y="4565989"/>
            <a:ext cx="115910" cy="115911"/>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5385328" y="3412892"/>
            <a:ext cx="1197735" cy="11612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p:cNvSpPr/>
          <p:nvPr/>
        </p:nvSpPr>
        <p:spPr>
          <a:xfrm>
            <a:off x="8407664" y="3396472"/>
            <a:ext cx="1197735" cy="11612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68729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Pictograms</a:t>
            </a:r>
            <a:endParaRPr lang="en-GB" u="sng" dirty="0"/>
          </a:p>
        </p:txBody>
      </p:sp>
      <p:sp>
        <p:nvSpPr>
          <p:cNvPr id="3" name="Content Placeholder 2"/>
          <p:cNvSpPr>
            <a:spLocks noGrp="1"/>
          </p:cNvSpPr>
          <p:nvPr>
            <p:ph idx="1"/>
          </p:nvPr>
        </p:nvSpPr>
        <p:spPr>
          <a:xfrm>
            <a:off x="1251678" y="1693573"/>
            <a:ext cx="10178322" cy="3593591"/>
          </a:xfrm>
        </p:spPr>
        <p:txBody>
          <a:bodyPr>
            <a:noAutofit/>
          </a:bodyPr>
          <a:lstStyle/>
          <a:p>
            <a:r>
              <a:rPr lang="en-GB" sz="2400" dirty="0" smtClean="0">
                <a:latin typeface="Comic Sans MS" panose="030F0702030302020204" pitchFamily="66" charset="0"/>
              </a:rPr>
              <a:t>Today we will be carrying on from yesterday’s work on pictograms. </a:t>
            </a:r>
          </a:p>
          <a:p>
            <a:endParaRPr lang="en-GB" sz="2400" dirty="0">
              <a:latin typeface="Comic Sans MS" panose="030F0702030302020204" pitchFamily="66" charset="0"/>
            </a:endParaRPr>
          </a:p>
          <a:p>
            <a:r>
              <a:rPr lang="en-GB" sz="2400" dirty="0" smtClean="0">
                <a:latin typeface="Comic Sans MS" panose="030F0702030302020204" pitchFamily="66" charset="0"/>
              </a:rPr>
              <a:t>We now know that pictograms have:</a:t>
            </a:r>
          </a:p>
          <a:p>
            <a:r>
              <a:rPr lang="en-GB" sz="2400" dirty="0" smtClean="0">
                <a:latin typeface="Comic Sans MS" panose="030F0702030302020204" pitchFamily="66" charset="0"/>
              </a:rPr>
              <a:t> rows = going across.</a:t>
            </a:r>
          </a:p>
          <a:p>
            <a:r>
              <a:rPr lang="en-GB" sz="2400" dirty="0" smtClean="0">
                <a:latin typeface="Comic Sans MS" panose="030F0702030302020204" pitchFamily="66" charset="0"/>
              </a:rPr>
              <a:t>a key = one picture with how many items it represents </a:t>
            </a:r>
          </a:p>
          <a:p>
            <a:r>
              <a:rPr lang="en-GB" sz="2400" dirty="0" smtClean="0">
                <a:latin typeface="Comic Sans MS" panose="030F0702030302020204" pitchFamily="66" charset="0"/>
              </a:rPr>
              <a:t>A criteria = for example how many gorillas are in different zoos. </a:t>
            </a:r>
          </a:p>
          <a:p>
            <a:endParaRPr lang="en-GB" sz="2400" dirty="0">
              <a:latin typeface="Comic Sans MS" panose="030F0702030302020204" pitchFamily="66" charset="0"/>
            </a:endParaRPr>
          </a:p>
          <a:p>
            <a:r>
              <a:rPr lang="en-GB" sz="2400" dirty="0" smtClean="0">
                <a:latin typeface="Comic Sans MS" panose="030F0702030302020204" pitchFamily="66" charset="0"/>
              </a:rPr>
              <a:t>Moving on from this work we will be drawing our own pictograms today with data that has been given to us about milkshakes. </a:t>
            </a:r>
            <a:endParaRPr lang="en-GB" sz="2400" dirty="0">
              <a:latin typeface="Comic Sans MS" panose="030F0702030302020204" pitchFamily="66" charset="0"/>
            </a:endParaRPr>
          </a:p>
        </p:txBody>
      </p:sp>
    </p:spTree>
    <p:extLst>
      <p:ext uri="{BB962C8B-B14F-4D97-AF65-F5344CB8AC3E}">
        <p14:creationId xmlns:p14="http://schemas.microsoft.com/office/powerpoint/2010/main" val="22101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Understanding pictograms</a:t>
            </a:r>
            <a:br>
              <a:rPr lang="en-GB" dirty="0" smtClean="0"/>
            </a:br>
            <a:r>
              <a:rPr lang="en-GB" dirty="0"/>
              <a:t/>
            </a:r>
            <a:br>
              <a:rPr lang="en-GB" dirty="0"/>
            </a:br>
            <a:endParaRPr lang="en-GB" dirty="0"/>
          </a:p>
        </p:txBody>
      </p:sp>
      <p:sp>
        <p:nvSpPr>
          <p:cNvPr id="3" name="Content Placeholder 2"/>
          <p:cNvSpPr>
            <a:spLocks noGrp="1"/>
          </p:cNvSpPr>
          <p:nvPr>
            <p:ph idx="1"/>
          </p:nvPr>
        </p:nvSpPr>
        <p:spPr>
          <a:xfrm>
            <a:off x="1251678" y="1487511"/>
            <a:ext cx="10178322" cy="3593591"/>
          </a:xfrm>
        </p:spPr>
        <p:txBody>
          <a:bodyPr>
            <a:normAutofit/>
          </a:bodyPr>
          <a:lstStyle/>
          <a:p>
            <a:pPr marL="0" indent="0">
              <a:buNone/>
            </a:pPr>
            <a:r>
              <a:rPr lang="en-GB" sz="2400" dirty="0" smtClean="0"/>
              <a:t>If this picture represents 100 daisies, what would the next picture represent? How about the next? Can you carry on the sequence drawing the daisy and writing the number it represents? </a:t>
            </a:r>
            <a:endParaRPr lang="en-GB" sz="2400" dirty="0"/>
          </a:p>
        </p:txBody>
      </p:sp>
      <p:pic>
        <p:nvPicPr>
          <p:cNvPr id="4" name="Picture 3"/>
          <p:cNvPicPr>
            <a:picLocks noChangeAspect="1"/>
          </p:cNvPicPr>
          <p:nvPr/>
        </p:nvPicPr>
        <p:blipFill>
          <a:blip r:embed="rId2"/>
          <a:stretch>
            <a:fillRect/>
          </a:stretch>
        </p:blipFill>
        <p:spPr>
          <a:xfrm>
            <a:off x="1755618" y="3430404"/>
            <a:ext cx="1571625" cy="1438275"/>
          </a:xfrm>
          <a:prstGeom prst="rect">
            <a:avLst/>
          </a:prstGeom>
        </p:spPr>
      </p:pic>
      <p:pic>
        <p:nvPicPr>
          <p:cNvPr id="5" name="Picture 4"/>
          <p:cNvPicPr>
            <a:picLocks noChangeAspect="1"/>
          </p:cNvPicPr>
          <p:nvPr/>
        </p:nvPicPr>
        <p:blipFill rotWithShape="1">
          <a:blip r:embed="rId2"/>
          <a:srcRect r="50405" b="32"/>
          <a:stretch/>
        </p:blipFill>
        <p:spPr>
          <a:xfrm>
            <a:off x="4114519" y="3430868"/>
            <a:ext cx="779454" cy="1437811"/>
          </a:xfrm>
          <a:prstGeom prst="rect">
            <a:avLst/>
          </a:prstGeom>
        </p:spPr>
      </p:pic>
      <p:pic>
        <p:nvPicPr>
          <p:cNvPr id="6" name="Picture 5"/>
          <p:cNvPicPr>
            <a:picLocks noChangeAspect="1"/>
          </p:cNvPicPr>
          <p:nvPr/>
        </p:nvPicPr>
        <p:blipFill rotWithShape="1">
          <a:blip r:embed="rId2"/>
          <a:srcRect t="43555" r="50137"/>
          <a:stretch/>
        </p:blipFill>
        <p:spPr>
          <a:xfrm>
            <a:off x="5949005" y="4056846"/>
            <a:ext cx="783667" cy="811833"/>
          </a:xfrm>
          <a:prstGeom prst="rect">
            <a:avLst/>
          </a:prstGeom>
        </p:spPr>
      </p:pic>
      <p:sp>
        <p:nvSpPr>
          <p:cNvPr id="7" name="TextBox 6"/>
          <p:cNvSpPr txBox="1"/>
          <p:nvPr/>
        </p:nvSpPr>
        <p:spPr>
          <a:xfrm>
            <a:off x="1755618" y="5203065"/>
            <a:ext cx="1571625" cy="369332"/>
          </a:xfrm>
          <a:prstGeom prst="rect">
            <a:avLst/>
          </a:prstGeom>
          <a:noFill/>
        </p:spPr>
        <p:txBody>
          <a:bodyPr wrap="square" rtlCol="0">
            <a:spAutoFit/>
          </a:bodyPr>
          <a:lstStyle/>
          <a:p>
            <a:r>
              <a:rPr lang="en-GB" dirty="0" smtClean="0"/>
              <a:t>100 daisies</a:t>
            </a:r>
            <a:endParaRPr lang="en-GB" dirty="0"/>
          </a:p>
        </p:txBody>
      </p:sp>
      <p:sp>
        <p:nvSpPr>
          <p:cNvPr id="8" name="TextBox 7"/>
          <p:cNvSpPr txBox="1"/>
          <p:nvPr/>
        </p:nvSpPr>
        <p:spPr>
          <a:xfrm>
            <a:off x="4114518" y="5203065"/>
            <a:ext cx="1230213" cy="369332"/>
          </a:xfrm>
          <a:prstGeom prst="rect">
            <a:avLst/>
          </a:prstGeom>
          <a:noFill/>
        </p:spPr>
        <p:txBody>
          <a:bodyPr wrap="square" rtlCol="0">
            <a:spAutoFit/>
          </a:bodyPr>
          <a:lstStyle/>
          <a:p>
            <a:r>
              <a:rPr lang="en-GB" dirty="0" smtClean="0"/>
              <a:t>? daisies</a:t>
            </a:r>
            <a:endParaRPr lang="en-GB" dirty="0"/>
          </a:p>
        </p:txBody>
      </p:sp>
      <p:sp>
        <p:nvSpPr>
          <p:cNvPr id="9" name="TextBox 8"/>
          <p:cNvSpPr txBox="1"/>
          <p:nvPr/>
        </p:nvSpPr>
        <p:spPr>
          <a:xfrm>
            <a:off x="5949005" y="5081102"/>
            <a:ext cx="1353316" cy="369332"/>
          </a:xfrm>
          <a:prstGeom prst="rect">
            <a:avLst/>
          </a:prstGeom>
          <a:noFill/>
        </p:spPr>
        <p:txBody>
          <a:bodyPr wrap="square" rtlCol="0">
            <a:spAutoFit/>
          </a:bodyPr>
          <a:lstStyle/>
          <a:p>
            <a:r>
              <a:rPr lang="en-GB" dirty="0" smtClean="0"/>
              <a:t>? daisies</a:t>
            </a:r>
            <a:endParaRPr lang="en-GB" dirty="0"/>
          </a:p>
        </p:txBody>
      </p:sp>
    </p:spTree>
    <p:extLst>
      <p:ext uri="{BB962C8B-B14F-4D97-AF65-F5344CB8AC3E}">
        <p14:creationId xmlns:p14="http://schemas.microsoft.com/office/powerpoint/2010/main" val="2250567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800" dirty="0" smtClean="0">
                <a:latin typeface="Comic Sans MS" panose="030F0702030302020204" pitchFamily="66" charset="0"/>
              </a:rPr>
              <a:t>If we halve the picture, we have to halve the number too.</a:t>
            </a:r>
            <a:br>
              <a:rPr lang="en-GB" sz="2800" dirty="0" smtClean="0">
                <a:latin typeface="Comic Sans MS" panose="030F0702030302020204" pitchFamily="66" charset="0"/>
              </a:rPr>
            </a:br>
            <a:r>
              <a:rPr lang="en-GB" sz="2800" dirty="0">
                <a:latin typeface="Comic Sans MS" panose="030F0702030302020204" pitchFamily="66" charset="0"/>
              </a:rPr>
              <a:t/>
            </a:r>
            <a:br>
              <a:rPr lang="en-GB" sz="2800" dirty="0">
                <a:latin typeface="Comic Sans MS" panose="030F0702030302020204" pitchFamily="66" charset="0"/>
              </a:rPr>
            </a:br>
            <a:r>
              <a:rPr lang="en-GB" sz="2800" dirty="0" smtClean="0">
                <a:latin typeface="Comic Sans MS" panose="030F0702030302020204" pitchFamily="66" charset="0"/>
              </a:rPr>
              <a:t>So, when we have half a daisy, we halve the number the picture represents. </a:t>
            </a:r>
            <a:endParaRPr lang="en-GB" sz="2800"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1910165" y="2850854"/>
            <a:ext cx="1571625" cy="1438275"/>
          </a:xfrm>
          <a:prstGeom prst="rect">
            <a:avLst/>
          </a:prstGeom>
        </p:spPr>
      </p:pic>
      <p:sp>
        <p:nvSpPr>
          <p:cNvPr id="5" name="TextBox 4"/>
          <p:cNvSpPr txBox="1"/>
          <p:nvPr/>
        </p:nvSpPr>
        <p:spPr>
          <a:xfrm>
            <a:off x="1910165" y="4494727"/>
            <a:ext cx="1571625" cy="369332"/>
          </a:xfrm>
          <a:prstGeom prst="rect">
            <a:avLst/>
          </a:prstGeom>
          <a:noFill/>
        </p:spPr>
        <p:txBody>
          <a:bodyPr wrap="square" rtlCol="0">
            <a:spAutoFit/>
          </a:bodyPr>
          <a:lstStyle/>
          <a:p>
            <a:r>
              <a:rPr lang="en-GB" dirty="0" smtClean="0"/>
              <a:t>100 daisies</a:t>
            </a:r>
            <a:endParaRPr lang="en-GB" dirty="0"/>
          </a:p>
        </p:txBody>
      </p:sp>
      <p:pic>
        <p:nvPicPr>
          <p:cNvPr id="6" name="Picture 5"/>
          <p:cNvPicPr>
            <a:picLocks noChangeAspect="1"/>
          </p:cNvPicPr>
          <p:nvPr/>
        </p:nvPicPr>
        <p:blipFill rotWithShape="1">
          <a:blip r:embed="rId2"/>
          <a:srcRect r="50405" b="32"/>
          <a:stretch/>
        </p:blipFill>
        <p:spPr>
          <a:xfrm>
            <a:off x="4642553" y="2850854"/>
            <a:ext cx="779454" cy="1437811"/>
          </a:xfrm>
          <a:prstGeom prst="rect">
            <a:avLst/>
          </a:prstGeom>
        </p:spPr>
      </p:pic>
      <p:sp>
        <p:nvSpPr>
          <p:cNvPr id="7" name="TextBox 6"/>
          <p:cNvSpPr txBox="1"/>
          <p:nvPr/>
        </p:nvSpPr>
        <p:spPr>
          <a:xfrm>
            <a:off x="4432277" y="4494727"/>
            <a:ext cx="1571625" cy="369332"/>
          </a:xfrm>
          <a:prstGeom prst="rect">
            <a:avLst/>
          </a:prstGeom>
          <a:noFill/>
        </p:spPr>
        <p:txBody>
          <a:bodyPr wrap="square" rtlCol="0">
            <a:spAutoFit/>
          </a:bodyPr>
          <a:lstStyle/>
          <a:p>
            <a:r>
              <a:rPr lang="en-GB" dirty="0" smtClean="0"/>
              <a:t>50 daisies</a:t>
            </a:r>
            <a:endParaRPr lang="en-GB" dirty="0"/>
          </a:p>
        </p:txBody>
      </p:sp>
      <p:pic>
        <p:nvPicPr>
          <p:cNvPr id="8" name="Picture 7"/>
          <p:cNvPicPr>
            <a:picLocks noChangeAspect="1"/>
          </p:cNvPicPr>
          <p:nvPr/>
        </p:nvPicPr>
        <p:blipFill rotWithShape="1">
          <a:blip r:embed="rId2"/>
          <a:srcRect t="43555" r="50137"/>
          <a:stretch/>
        </p:blipFill>
        <p:spPr>
          <a:xfrm>
            <a:off x="6451281" y="3476832"/>
            <a:ext cx="783667" cy="811833"/>
          </a:xfrm>
          <a:prstGeom prst="rect">
            <a:avLst/>
          </a:prstGeom>
        </p:spPr>
      </p:pic>
      <p:sp>
        <p:nvSpPr>
          <p:cNvPr id="9" name="TextBox 8"/>
          <p:cNvSpPr txBox="1"/>
          <p:nvPr/>
        </p:nvSpPr>
        <p:spPr>
          <a:xfrm>
            <a:off x="6340839" y="4550605"/>
            <a:ext cx="1571625" cy="369332"/>
          </a:xfrm>
          <a:prstGeom prst="rect">
            <a:avLst/>
          </a:prstGeom>
          <a:noFill/>
        </p:spPr>
        <p:txBody>
          <a:bodyPr wrap="square" rtlCol="0">
            <a:spAutoFit/>
          </a:bodyPr>
          <a:lstStyle/>
          <a:p>
            <a:r>
              <a:rPr lang="en-GB" dirty="0" smtClean="0"/>
              <a:t>25 daisies</a:t>
            </a:r>
            <a:endParaRPr lang="en-GB" dirty="0"/>
          </a:p>
        </p:txBody>
      </p:sp>
      <p:sp>
        <p:nvSpPr>
          <p:cNvPr id="10" name="TextBox 9"/>
          <p:cNvSpPr txBox="1"/>
          <p:nvPr/>
        </p:nvSpPr>
        <p:spPr>
          <a:xfrm>
            <a:off x="2550017" y="5386949"/>
            <a:ext cx="9049756" cy="400110"/>
          </a:xfrm>
          <a:prstGeom prst="rect">
            <a:avLst/>
          </a:prstGeom>
          <a:noFill/>
        </p:spPr>
        <p:txBody>
          <a:bodyPr wrap="square" rtlCol="0">
            <a:spAutoFit/>
          </a:bodyPr>
          <a:lstStyle/>
          <a:p>
            <a:r>
              <a:rPr lang="en-GB" sz="2000" dirty="0" smtClean="0"/>
              <a:t>½ of 100 = 50                    ½ of 50 = 25 </a:t>
            </a:r>
            <a:endParaRPr lang="en-GB" sz="2000" dirty="0"/>
          </a:p>
        </p:txBody>
      </p:sp>
      <p:sp>
        <p:nvSpPr>
          <p:cNvPr id="11" name="Arc 10"/>
          <p:cNvSpPr/>
          <p:nvPr/>
        </p:nvSpPr>
        <p:spPr>
          <a:xfrm rot="10110386" flipH="1" flipV="1">
            <a:off x="2643557" y="4848992"/>
            <a:ext cx="611410" cy="1000412"/>
          </a:xfrm>
          <a:prstGeom prst="arc">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GB"/>
          </a:p>
        </p:txBody>
      </p:sp>
      <p:sp>
        <p:nvSpPr>
          <p:cNvPr id="12" name="Arc 11"/>
          <p:cNvSpPr/>
          <p:nvPr/>
        </p:nvSpPr>
        <p:spPr>
          <a:xfrm rot="10110386" flipV="1">
            <a:off x="3655614" y="4766497"/>
            <a:ext cx="1619050" cy="740192"/>
          </a:xfrm>
          <a:prstGeom prst="arc">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GB"/>
          </a:p>
        </p:txBody>
      </p:sp>
      <p:sp>
        <p:nvSpPr>
          <p:cNvPr id="13" name="Arc 12"/>
          <p:cNvSpPr/>
          <p:nvPr/>
        </p:nvSpPr>
        <p:spPr>
          <a:xfrm rot="10110386" flipH="1" flipV="1">
            <a:off x="5313357" y="4827696"/>
            <a:ext cx="582602" cy="1142086"/>
          </a:xfrm>
          <a:prstGeom prst="arc">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GB"/>
          </a:p>
        </p:txBody>
      </p:sp>
      <p:sp>
        <p:nvSpPr>
          <p:cNvPr id="14" name="Arc 13"/>
          <p:cNvSpPr/>
          <p:nvPr/>
        </p:nvSpPr>
        <p:spPr>
          <a:xfrm rot="10110386" flipV="1">
            <a:off x="6058571" y="4870414"/>
            <a:ext cx="808336" cy="820682"/>
          </a:xfrm>
          <a:prstGeom prst="arc">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591449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5920" y="253596"/>
            <a:ext cx="10178322" cy="1492132"/>
          </a:xfrm>
        </p:spPr>
        <p:txBody>
          <a:bodyPr>
            <a:normAutofit fontScale="90000"/>
          </a:bodyPr>
          <a:lstStyle/>
          <a:p>
            <a:r>
              <a:rPr lang="en-GB" sz="2200" dirty="0" smtClean="0">
                <a:latin typeface="Comic Sans MS" panose="030F0702030302020204" pitchFamily="66" charset="0"/>
              </a:rPr>
              <a:t>Can you draw the daisy pictures on the pictogram to show daisies collected in different areas of the garden? Remember sometimes you might need to halve or quarter them! Please draw the table out in your pink book. </a:t>
            </a:r>
            <a:r>
              <a:rPr lang="en-GB" sz="2400" dirty="0" smtClean="0">
                <a:latin typeface="Comic Sans MS" panose="030F0702030302020204" pitchFamily="66" charset="0"/>
              </a:rPr>
              <a:t/>
            </a:r>
            <a:br>
              <a:rPr lang="en-GB" sz="2400" dirty="0" smtClean="0">
                <a:latin typeface="Comic Sans MS" panose="030F0702030302020204" pitchFamily="66" charset="0"/>
              </a:rPr>
            </a:br>
            <a:r>
              <a:rPr lang="en-GB" sz="2400" dirty="0">
                <a:latin typeface="Comic Sans MS" panose="030F0702030302020204" pitchFamily="66" charset="0"/>
              </a:rPr>
              <a:t/>
            </a:r>
            <a:br>
              <a:rPr lang="en-GB" sz="2400" dirty="0">
                <a:latin typeface="Comic Sans MS" panose="030F0702030302020204" pitchFamily="66" charset="0"/>
              </a:rPr>
            </a:br>
            <a:r>
              <a:rPr lang="en-GB" sz="2200" dirty="0" smtClean="0">
                <a:solidFill>
                  <a:srgbClr val="00B050"/>
                </a:solidFill>
                <a:latin typeface="Comic Sans MS" panose="030F0702030302020204" pitchFamily="66" charset="0"/>
              </a:rPr>
              <a:t>Front lawn – 100       Back lawn – 50    Under the trees – 25</a:t>
            </a:r>
            <a:br>
              <a:rPr lang="en-GB" sz="2200" dirty="0" smtClean="0">
                <a:solidFill>
                  <a:srgbClr val="00B050"/>
                </a:solidFill>
                <a:latin typeface="Comic Sans MS" panose="030F0702030302020204" pitchFamily="66" charset="0"/>
              </a:rPr>
            </a:br>
            <a:r>
              <a:rPr lang="en-GB" sz="2200" dirty="0">
                <a:solidFill>
                  <a:srgbClr val="00B050"/>
                </a:solidFill>
                <a:latin typeface="Comic Sans MS" panose="030F0702030302020204" pitchFamily="66" charset="0"/>
              </a:rPr>
              <a:t/>
            </a:r>
            <a:br>
              <a:rPr lang="en-GB" sz="2200" dirty="0">
                <a:solidFill>
                  <a:srgbClr val="00B050"/>
                </a:solidFill>
                <a:latin typeface="Comic Sans MS" panose="030F0702030302020204" pitchFamily="66" charset="0"/>
              </a:rPr>
            </a:br>
            <a:r>
              <a:rPr lang="en-GB" sz="2200" dirty="0" smtClean="0">
                <a:solidFill>
                  <a:srgbClr val="00B050"/>
                </a:solidFill>
                <a:latin typeface="Comic Sans MS" panose="030F0702030302020204" pitchFamily="66" charset="0"/>
              </a:rPr>
              <a:t>By the pond - 75</a:t>
            </a:r>
            <a:endParaRPr lang="en-GB" sz="2200" dirty="0">
              <a:solidFill>
                <a:srgbClr val="00B050"/>
              </a:solidFill>
              <a:latin typeface="Comic Sans MS" panose="030F0702030302020204" pitchFamily="66"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230591635"/>
              </p:ext>
            </p:extLst>
          </p:nvPr>
        </p:nvGraphicFramePr>
        <p:xfrm>
          <a:off x="1806043" y="2936382"/>
          <a:ext cx="8612965" cy="3696234"/>
        </p:xfrm>
        <a:graphic>
          <a:graphicData uri="http://schemas.openxmlformats.org/drawingml/2006/table">
            <a:tbl>
              <a:tblPr firstRow="1" bandRow="1">
                <a:tableStyleId>{5C22544A-7EE6-4342-B048-85BDC9FD1C3A}</a:tableStyleId>
              </a:tblPr>
              <a:tblGrid>
                <a:gridCol w="2335208"/>
                <a:gridCol w="6277757"/>
              </a:tblGrid>
              <a:tr h="616039">
                <a:tc>
                  <a:txBody>
                    <a:bodyPr/>
                    <a:lstStyle/>
                    <a:p>
                      <a:r>
                        <a:rPr lang="en-GB" dirty="0" smtClean="0"/>
                        <a:t>Areas of the garden</a:t>
                      </a:r>
                      <a:endParaRPr lang="en-GB" dirty="0"/>
                    </a:p>
                  </a:txBody>
                  <a:tcPr/>
                </a:tc>
                <a:tc>
                  <a:txBody>
                    <a:bodyPr/>
                    <a:lstStyle/>
                    <a:p>
                      <a:endParaRPr lang="en-GB"/>
                    </a:p>
                  </a:txBody>
                  <a:tcPr/>
                </a:tc>
              </a:tr>
              <a:tr h="616039">
                <a:tc>
                  <a:txBody>
                    <a:bodyPr/>
                    <a:lstStyle/>
                    <a:p>
                      <a:r>
                        <a:rPr lang="en-GB" dirty="0" smtClean="0"/>
                        <a:t>Front lawn</a:t>
                      </a:r>
                      <a:endParaRPr lang="en-GB" dirty="0"/>
                    </a:p>
                  </a:txBody>
                  <a:tcPr/>
                </a:tc>
                <a:tc>
                  <a:txBody>
                    <a:bodyPr/>
                    <a:lstStyle/>
                    <a:p>
                      <a:endParaRPr lang="en-GB"/>
                    </a:p>
                  </a:txBody>
                  <a:tcPr/>
                </a:tc>
              </a:tr>
              <a:tr h="616039">
                <a:tc>
                  <a:txBody>
                    <a:bodyPr/>
                    <a:lstStyle/>
                    <a:p>
                      <a:r>
                        <a:rPr lang="en-GB" dirty="0" smtClean="0"/>
                        <a:t>Back lawn</a:t>
                      </a:r>
                      <a:endParaRPr lang="en-GB" dirty="0"/>
                    </a:p>
                  </a:txBody>
                  <a:tcPr/>
                </a:tc>
                <a:tc>
                  <a:txBody>
                    <a:bodyPr/>
                    <a:lstStyle/>
                    <a:p>
                      <a:endParaRPr lang="en-GB"/>
                    </a:p>
                  </a:txBody>
                  <a:tcPr/>
                </a:tc>
              </a:tr>
              <a:tr h="616039">
                <a:tc>
                  <a:txBody>
                    <a:bodyPr/>
                    <a:lstStyle/>
                    <a:p>
                      <a:r>
                        <a:rPr lang="en-GB" dirty="0" smtClean="0"/>
                        <a:t>Under the trees</a:t>
                      </a:r>
                      <a:endParaRPr lang="en-GB" dirty="0"/>
                    </a:p>
                  </a:txBody>
                  <a:tcPr/>
                </a:tc>
                <a:tc>
                  <a:txBody>
                    <a:bodyPr/>
                    <a:lstStyle/>
                    <a:p>
                      <a:endParaRPr lang="en-GB" dirty="0"/>
                    </a:p>
                  </a:txBody>
                  <a:tcPr/>
                </a:tc>
              </a:tr>
              <a:tr h="616039">
                <a:tc>
                  <a:txBody>
                    <a:bodyPr/>
                    <a:lstStyle/>
                    <a:p>
                      <a:r>
                        <a:rPr lang="en-GB" dirty="0" smtClean="0"/>
                        <a:t>By the pond</a:t>
                      </a:r>
                      <a:endParaRPr lang="en-GB" dirty="0"/>
                    </a:p>
                  </a:txBody>
                  <a:tcPr/>
                </a:tc>
                <a:tc>
                  <a:txBody>
                    <a:bodyPr/>
                    <a:lstStyle/>
                    <a:p>
                      <a:endParaRPr lang="en-GB" dirty="0"/>
                    </a:p>
                  </a:txBody>
                  <a:tcPr/>
                </a:tc>
              </a:tr>
              <a:tr h="616039">
                <a:tc>
                  <a:txBody>
                    <a:bodyPr/>
                    <a:lstStyle/>
                    <a:p>
                      <a:endParaRPr lang="en-GB"/>
                    </a:p>
                  </a:txBody>
                  <a:tcPr/>
                </a:tc>
                <a:tc>
                  <a:txBody>
                    <a:bodyPr/>
                    <a:lstStyle/>
                    <a:p>
                      <a:endParaRPr lang="en-GB" dirty="0"/>
                    </a:p>
                  </a:txBody>
                  <a:tcPr/>
                </a:tc>
              </a:tr>
            </a:tbl>
          </a:graphicData>
        </a:graphic>
      </p:graphicFrame>
    </p:spTree>
    <p:extLst>
      <p:ext uri="{BB962C8B-B14F-4D97-AF65-F5344CB8AC3E}">
        <p14:creationId xmlns:p14="http://schemas.microsoft.com/office/powerpoint/2010/main" val="4044851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latin typeface="Comic Sans MS" panose="030F0702030302020204" pitchFamily="66" charset="0"/>
              </a:rPr>
              <a:t>Challenge 1: To draw a pictogram using data and key provided.</a:t>
            </a:r>
            <a:endParaRPr lang="en-GB" sz="2000" dirty="0">
              <a:latin typeface="Comic Sans MS" panose="030F0702030302020204" pitchFamily="66" charset="0"/>
            </a:endParaRPr>
          </a:p>
        </p:txBody>
      </p:sp>
      <p:pic>
        <p:nvPicPr>
          <p:cNvPr id="4" name="Content Placeholder 3"/>
          <p:cNvPicPr>
            <a:picLocks noGrp="1" noChangeAspect="1"/>
          </p:cNvPicPr>
          <p:nvPr>
            <p:ph idx="1"/>
          </p:nvPr>
        </p:nvPicPr>
        <p:blipFill>
          <a:blip r:embed="rId2"/>
          <a:stretch>
            <a:fillRect/>
          </a:stretch>
        </p:blipFill>
        <p:spPr>
          <a:xfrm>
            <a:off x="4923866" y="1283341"/>
            <a:ext cx="6254996" cy="4886288"/>
          </a:xfrm>
          <a:prstGeom prst="rect">
            <a:avLst/>
          </a:prstGeom>
        </p:spPr>
      </p:pic>
      <p:sp>
        <p:nvSpPr>
          <p:cNvPr id="5" name="TextBox 4"/>
          <p:cNvSpPr txBox="1"/>
          <p:nvPr/>
        </p:nvSpPr>
        <p:spPr>
          <a:xfrm>
            <a:off x="1251678" y="1488653"/>
            <a:ext cx="3322749" cy="2862322"/>
          </a:xfrm>
          <a:prstGeom prst="rect">
            <a:avLst/>
          </a:prstGeom>
          <a:noFill/>
        </p:spPr>
        <p:txBody>
          <a:bodyPr wrap="square" rtlCol="0">
            <a:spAutoFit/>
          </a:bodyPr>
          <a:lstStyle/>
          <a:p>
            <a:r>
              <a:rPr lang="en-GB" sz="2000" i="1" dirty="0" smtClean="0"/>
              <a:t>Using the key provided draw the table out in your pink work book replacing the number sold with ice cream pictures. </a:t>
            </a:r>
          </a:p>
          <a:p>
            <a:endParaRPr lang="en-GB" sz="2000" i="1" dirty="0"/>
          </a:p>
          <a:p>
            <a:r>
              <a:rPr lang="en-GB" sz="2000" i="1" dirty="0" smtClean="0"/>
              <a:t>Remember to look at your key to work out how many ice creams to draw! You might have to halve the milk shake sometimes!</a:t>
            </a:r>
            <a:endParaRPr lang="en-GB" sz="2000" i="1" dirty="0"/>
          </a:p>
        </p:txBody>
      </p:sp>
      <p:pic>
        <p:nvPicPr>
          <p:cNvPr id="6" name="Picture 5"/>
          <p:cNvPicPr>
            <a:picLocks noChangeAspect="1"/>
          </p:cNvPicPr>
          <p:nvPr/>
        </p:nvPicPr>
        <p:blipFill>
          <a:blip r:embed="rId3"/>
          <a:stretch>
            <a:fillRect/>
          </a:stretch>
        </p:blipFill>
        <p:spPr>
          <a:xfrm>
            <a:off x="1265121" y="4612625"/>
            <a:ext cx="905546" cy="1695138"/>
          </a:xfrm>
          <a:prstGeom prst="rect">
            <a:avLst/>
          </a:prstGeom>
        </p:spPr>
      </p:pic>
      <p:sp>
        <p:nvSpPr>
          <p:cNvPr id="7" name="TextBox 6"/>
          <p:cNvSpPr txBox="1"/>
          <p:nvPr/>
        </p:nvSpPr>
        <p:spPr>
          <a:xfrm>
            <a:off x="2344531" y="5260139"/>
            <a:ext cx="1790163" cy="400110"/>
          </a:xfrm>
          <a:prstGeom prst="rect">
            <a:avLst/>
          </a:prstGeom>
          <a:noFill/>
        </p:spPr>
        <p:txBody>
          <a:bodyPr wrap="square" rtlCol="0">
            <a:spAutoFit/>
          </a:bodyPr>
          <a:lstStyle/>
          <a:p>
            <a:r>
              <a:rPr lang="en-GB" sz="2000" dirty="0" smtClean="0"/>
              <a:t>= 2 milkshakes</a:t>
            </a:r>
            <a:endParaRPr lang="en-GB" sz="2000" dirty="0"/>
          </a:p>
        </p:txBody>
      </p:sp>
    </p:spTree>
    <p:extLst>
      <p:ext uri="{BB962C8B-B14F-4D97-AF65-F5344CB8AC3E}">
        <p14:creationId xmlns:p14="http://schemas.microsoft.com/office/powerpoint/2010/main" val="877529502"/>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TM10001106[[fn=Badge]]</Template>
  <TotalTime>155</TotalTime>
  <Words>1433</Words>
  <Application>Microsoft Office PowerPoint</Application>
  <PresentationFormat>Widescreen</PresentationFormat>
  <Paragraphs>145</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Algerian</vt:lpstr>
      <vt:lpstr>Arial</vt:lpstr>
      <vt:lpstr>Arial Rounded MT Bold</vt:lpstr>
      <vt:lpstr>Bradley Hand ITC</vt:lpstr>
      <vt:lpstr>Comic Sans MS</vt:lpstr>
      <vt:lpstr>Curlz MT</vt:lpstr>
      <vt:lpstr>Gill Sans MT</vt:lpstr>
      <vt:lpstr>Impact</vt:lpstr>
      <vt:lpstr>Badge</vt:lpstr>
      <vt:lpstr>Thursday 19th March Schedule  Quick morning work: Homophone hunt  MATHS: TO COLLECT DATA AND DRAW A PICTOGRAM  brain break!  ENGLISH: To write persuasively  Brain break!  SCIENCE: TO COLLECT DATA ABOUT PLANT AND ANIMAL LIFE IN THE GARDEN  Music: to listen and appreciate a piece of music</vt:lpstr>
      <vt:lpstr>HOMOPHONE HUNT!</vt:lpstr>
      <vt:lpstr>PowerPoint Presentation</vt:lpstr>
      <vt:lpstr>MATHS STARTER:</vt:lpstr>
      <vt:lpstr>Pictograms</vt:lpstr>
      <vt:lpstr>Understanding pictograms  </vt:lpstr>
      <vt:lpstr>If we halve the picture, we have to halve the number too.  So, when we have half a daisy, we halve the number the picture represents. </vt:lpstr>
      <vt:lpstr>Can you draw the daisy pictures on the pictogram to show daisies collected in different areas of the garden? Remember sometimes you might need to halve or quarter them! Please draw the table out in your pink book.   Front lawn – 100       Back lawn – 50    Under the trees – 25  By the pond - 75</vt:lpstr>
      <vt:lpstr>Challenge 1: To draw a pictogram using data and key provided.</vt:lpstr>
      <vt:lpstr>Challenge 2: To draw a pictogram using data provided and creating own key.  </vt:lpstr>
      <vt:lpstr>Discussion questions    Was anything difficult about creating your own key and deciding how many one milkshake picture would represent?   What would have happened if you had made one milkshake represent just 1?    What would have happened if one milkshake represented 100?   </vt:lpstr>
      <vt:lpstr>Challenge 3: To draw a pictogram using data provided and creating own key.  </vt:lpstr>
      <vt:lpstr>Discussion questions    Was anything difficult about creating your own key and deciding how many one milkshake picture would represent?   What would have happened if you had made one milkshake represent just 1?    What was difficult about having a range from 4 milkshakes to 525 milkshakes? Did this make it difficult to draw your key?   </vt:lpstr>
      <vt:lpstr>Reasoning:</vt:lpstr>
      <vt:lpstr>BRAIN BREAK!</vt:lpstr>
      <vt:lpstr>English: </vt:lpstr>
      <vt:lpstr>What makes a persuasive argument?</vt:lpstr>
      <vt:lpstr>Persuasive or not? Can you spot any of the techniques from the word mat before this slide?</vt:lpstr>
      <vt:lpstr>Examples of persuasive arguments: </vt:lpstr>
      <vt:lpstr>Task: using your information on your country, write some persuasive arguments as to why the Vikings should invade it. Use the examples to help you.    Once you have done these, group your sentences into different paragraphs. You could then read your arguments out to a member of your family and see if they would be persuaded to go!</vt:lpstr>
      <vt:lpstr>Science:</vt:lpstr>
      <vt:lpstr>(Please see separate presentation on quadrats from the website or facebook page at this point to help children understand why we use them). </vt:lpstr>
      <vt:lpstr>A QUADRAT IS A WIRE FRAME THAT YOU PLACE IN RANDOM LOCATIONS AND COUNT THE PLANTS AND WILDLIFE INSIDE THE SQUARES OF THE GRID. </vt:lpstr>
      <vt:lpstr>TO make your quadrat: </vt:lpstr>
      <vt:lpstr>PowerPoint Presentation</vt:lpstr>
      <vt:lpstr>Extension: Put your findings into a pictogram like we looked at earlier in maths. </vt:lpstr>
      <vt:lpstr>Music:</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Thursday 19th March Schedule  Quick morning work: Homophone hunt  MATHS: TO COLLECT DATA AND DRAW A PICTOGRAM  brain break!  ENGLISH: To write persuasively  Brain break!  SCIENCE: TO COLLECT DATA ABOUT PLANT AND ANIMAL LIFE IN THE GARDEN  Music: to listen and appreciate a piece of music</dc:title>
  <dc:creator>Mrs Godbold</dc:creator>
  <cp:lastModifiedBy>Mrs Godbold</cp:lastModifiedBy>
  <cp:revision>18</cp:revision>
  <dcterms:created xsi:type="dcterms:W3CDTF">2020-03-18T14:25:13Z</dcterms:created>
  <dcterms:modified xsi:type="dcterms:W3CDTF">2020-03-18T17:00:37Z</dcterms:modified>
</cp:coreProperties>
</file>