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317" r:id="rId5"/>
    <p:sldId id="301" r:id="rId6"/>
    <p:sldId id="311" r:id="rId7"/>
    <p:sldId id="309" r:id="rId8"/>
    <p:sldId id="271" r:id="rId9"/>
    <p:sldId id="312" r:id="rId10"/>
    <p:sldId id="315" r:id="rId11"/>
    <p:sldId id="310" r:id="rId12"/>
    <p:sldId id="313" r:id="rId13"/>
    <p:sldId id="314" r:id="rId14"/>
    <p:sldId id="296" r:id="rId15"/>
    <p:sldId id="293" r:id="rId16"/>
    <p:sldId id="308" r:id="rId17"/>
    <p:sldId id="318" r:id="rId18"/>
    <p:sldId id="31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3LPrhI0v-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394602"/>
            <a:ext cx="10318418" cy="4394988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Tuesday 2</a:t>
            </a:r>
            <a:r>
              <a:rPr lang="en-GB" sz="4000" baseline="30000" dirty="0" smtClean="0">
                <a:latin typeface="+mn-lt"/>
              </a:rPr>
              <a:t>4th</a:t>
            </a:r>
            <a:r>
              <a:rPr lang="en-GB" sz="4000" dirty="0" smtClean="0">
                <a:latin typeface="+mn-lt"/>
              </a:rPr>
              <a:t> March</a:t>
            </a:r>
            <a:br>
              <a:rPr lang="en-GB" sz="40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Schedule</a:t>
            </a:r>
            <a:br>
              <a:rPr lang="en-GB" sz="1600" dirty="0" smtClean="0">
                <a:latin typeface="+mn-lt"/>
              </a:rPr>
            </a:br>
            <a:r>
              <a:rPr lang="en-GB" sz="1600" dirty="0">
                <a:latin typeface="+mn-lt"/>
              </a:rPr>
              <a:t/>
            </a:r>
            <a:br>
              <a:rPr lang="en-GB" sz="1600" dirty="0">
                <a:latin typeface="+mn-lt"/>
              </a:rPr>
            </a:br>
            <a:r>
              <a:rPr lang="en-GB" sz="1600" dirty="0" smtClean="0">
                <a:latin typeface="+mn-lt"/>
              </a:rPr>
              <a:t>Morning Activity: PE with the body coach (</a:t>
            </a:r>
            <a:r>
              <a:rPr lang="en-GB" sz="1600" dirty="0" err="1" smtClean="0">
                <a:latin typeface="+mn-lt"/>
              </a:rPr>
              <a:t>youtube</a:t>
            </a:r>
            <a:r>
              <a:rPr lang="en-GB" sz="1600" dirty="0" smtClean="0">
                <a:latin typeface="+mn-lt"/>
              </a:rPr>
              <a:t> link on next slide) </a:t>
            </a:r>
            <a:r>
              <a:rPr lang="en-GB" sz="1600" dirty="0" smtClean="0">
                <a:latin typeface="Algerian" panose="04020705040A02060702" pitchFamily="82" charset="0"/>
              </a:rPr>
              <a:t/>
            </a:r>
            <a:br>
              <a:rPr lang="en-GB" sz="1600" dirty="0" smtClean="0">
                <a:latin typeface="Algerian" panose="04020705040A02060702" pitchFamily="82" charset="0"/>
              </a:rPr>
            </a:br>
            <a:r>
              <a:rPr lang="en-GB" sz="1600" dirty="0" smtClean="0">
                <a:latin typeface="Algerian" panose="04020705040A02060702" pitchFamily="82" charset="0"/>
              </a:rPr>
              <a:t/>
            </a:r>
            <a:br>
              <a:rPr lang="en-GB" sz="1600" dirty="0" smtClean="0">
                <a:latin typeface="Algerian" panose="04020705040A02060702" pitchFamily="82" charset="0"/>
              </a:rPr>
            </a:br>
            <a:r>
              <a:rPr lang="en-GB" sz="1600" b="1" dirty="0" err="1" smtClean="0">
                <a:latin typeface="Arial Rounded MT Bold" panose="020F0704030504030204" pitchFamily="34" charset="0"/>
              </a:rPr>
              <a:t>MATHS:Tell</a:t>
            </a:r>
            <a:r>
              <a:rPr lang="en-GB" sz="1600" b="1" dirty="0" smtClean="0">
                <a:latin typeface="Arial Rounded MT Bold" panose="020F0704030504030204" pitchFamily="34" charset="0"/>
              </a:rPr>
              <a:t> me what you know about this fraction</a:t>
            </a:r>
            <a:r>
              <a:rPr lang="en-GB" sz="1600" dirty="0" smtClean="0">
                <a:latin typeface="Arial Rounded MT Bold" panose="020F0704030504030204" pitchFamily="34" charset="0"/>
              </a:rPr>
              <a:t/>
            </a:r>
            <a:br>
              <a:rPr lang="en-GB" sz="1600" dirty="0" smtClean="0">
                <a:latin typeface="Arial Rounded MT Bold" panose="020F0704030504030204" pitchFamily="34" charset="0"/>
              </a:rPr>
            </a:br>
            <a:r>
              <a:rPr lang="en-GB" sz="1600" dirty="0" smtClean="0">
                <a:latin typeface="Arial Rounded MT Bold" panose="020F0704030504030204" pitchFamily="34" charset="0"/>
              </a:rPr>
              <a:t/>
            </a:r>
            <a:br>
              <a:rPr lang="en-GB" sz="1600" dirty="0" smtClean="0">
                <a:latin typeface="Arial Rounded MT Bold" panose="020F0704030504030204" pitchFamily="34" charset="0"/>
              </a:rPr>
            </a:br>
            <a:r>
              <a:rPr lang="en-GB" sz="1600" dirty="0" smtClean="0">
                <a:latin typeface="+mn-lt"/>
              </a:rPr>
              <a:t>Arithmetic: Different ways of saying multiply or divide. </a:t>
            </a:r>
            <a:r>
              <a:rPr lang="en-GB" sz="1600" dirty="0" smtClean="0">
                <a:latin typeface="Arial Rounded MT Bold" panose="020F0704030504030204" pitchFamily="34" charset="0"/>
              </a:rPr>
              <a:t/>
            </a:r>
            <a:br>
              <a:rPr lang="en-GB" sz="1600" dirty="0" smtClean="0">
                <a:latin typeface="Arial Rounded MT Bold" panose="020F0704030504030204" pitchFamily="34" charset="0"/>
              </a:rPr>
            </a:br>
            <a:r>
              <a:rPr lang="en-GB" sz="1600" dirty="0" smtClean="0">
                <a:latin typeface="Arial Rounded MT Bold" panose="020F0704030504030204" pitchFamily="34" charset="0"/>
              </a:rPr>
              <a:t/>
            </a:r>
            <a:br>
              <a:rPr lang="en-GB" sz="1600" dirty="0" smtClean="0">
                <a:latin typeface="Arial Rounded MT Bold" panose="020F0704030504030204" pitchFamily="34" charset="0"/>
              </a:rPr>
            </a:br>
            <a:r>
              <a:rPr lang="en-GB" sz="1600" dirty="0" smtClean="0">
                <a:latin typeface="Curlz MT" panose="04040404050702020202" pitchFamily="82" charset="0"/>
              </a:rPr>
              <a:t>brain break!</a:t>
            </a:r>
            <a:br>
              <a:rPr lang="en-GB" sz="1600" dirty="0" smtClean="0">
                <a:latin typeface="Curlz MT" panose="04040404050702020202" pitchFamily="82" charset="0"/>
              </a:rPr>
            </a:br>
            <a:r>
              <a:rPr lang="en-GB" sz="1600" b="1" dirty="0">
                <a:latin typeface="Arial Rounded MT Bold" panose="020F0704030504030204" pitchFamily="34" charset="0"/>
              </a:rPr>
              <a:t/>
            </a:r>
            <a:br>
              <a:rPr lang="en-GB" sz="1600" b="1" dirty="0">
                <a:latin typeface="Arial Rounded MT Bold" panose="020F0704030504030204" pitchFamily="34" charset="0"/>
              </a:rPr>
            </a:br>
            <a:r>
              <a:rPr lang="en-GB" sz="1600" b="1" dirty="0" smtClean="0">
                <a:latin typeface="Arial Rounded MT Bold" panose="020F0704030504030204" pitchFamily="34" charset="0"/>
              </a:rPr>
              <a:t>ENGLISH: Arthur and the golden rope book work.</a:t>
            </a:r>
            <a:br>
              <a:rPr lang="en-GB" sz="1600" b="1" dirty="0" smtClean="0">
                <a:latin typeface="Arial Rounded MT Bold" panose="020F0704030504030204" pitchFamily="34" charset="0"/>
              </a:rPr>
            </a:br>
            <a:r>
              <a:rPr lang="en-GB" sz="1600" b="1" dirty="0" smtClean="0">
                <a:latin typeface="Arial Rounded MT Bold" panose="020F0704030504030204" pitchFamily="34" charset="0"/>
              </a:rPr>
              <a:t/>
            </a:r>
            <a:br>
              <a:rPr lang="en-GB" sz="1600" b="1" dirty="0" smtClean="0">
                <a:latin typeface="Arial Rounded MT Bold" panose="020F0704030504030204" pitchFamily="34" charset="0"/>
              </a:rPr>
            </a:br>
            <a:r>
              <a:rPr lang="en-GB" sz="1600" dirty="0" smtClean="0">
                <a:latin typeface="+mn-lt"/>
              </a:rPr>
              <a:t>Spelling: Rule for the week: The ‘f’, ‘l’, ‘s’, ‘z’, ‘k’ sounds at the end of words. </a:t>
            </a:r>
            <a:r>
              <a:rPr lang="en-GB" sz="1600" dirty="0" smtClean="0">
                <a:latin typeface="Bradley Hand ITC" panose="03070402050302030203" pitchFamily="66" charset="0"/>
              </a:rPr>
              <a:t/>
            </a:r>
            <a:br>
              <a:rPr lang="en-GB" sz="1600" dirty="0" smtClean="0">
                <a:latin typeface="Bradley Hand ITC" panose="03070402050302030203" pitchFamily="66" charset="0"/>
              </a:rPr>
            </a:br>
            <a:r>
              <a:rPr lang="en-GB" sz="1600" dirty="0">
                <a:latin typeface="Bradley Hand ITC" panose="03070402050302030203" pitchFamily="66" charset="0"/>
              </a:rPr>
              <a:t/>
            </a:r>
            <a:br>
              <a:rPr lang="en-GB" sz="1600" dirty="0">
                <a:latin typeface="Bradley Hand ITC" panose="03070402050302030203" pitchFamily="66" charset="0"/>
              </a:rPr>
            </a:br>
            <a:r>
              <a:rPr lang="en-GB" sz="1600" dirty="0" smtClean="0">
                <a:latin typeface="Curlz MT" panose="04040404050702020202" pitchFamily="82" charset="0"/>
              </a:rPr>
              <a:t>Brain break!</a:t>
            </a:r>
            <a:br>
              <a:rPr lang="en-GB" sz="1600" dirty="0" smtClean="0">
                <a:latin typeface="Curlz MT" panose="04040404050702020202" pitchFamily="82" charset="0"/>
              </a:rPr>
            </a:br>
            <a:r>
              <a:rPr lang="en-GB" sz="1600" b="1" dirty="0" smtClean="0">
                <a:latin typeface="+mn-lt"/>
              </a:rPr>
              <a:t/>
            </a:r>
            <a:br>
              <a:rPr lang="en-GB" sz="1600" b="1" dirty="0" smtClean="0">
                <a:latin typeface="+mn-lt"/>
              </a:rPr>
            </a:br>
            <a:r>
              <a:rPr lang="en-GB" sz="1400" b="1" dirty="0" smtClean="0">
                <a:latin typeface="+mn-lt"/>
              </a:rPr>
              <a:t>History: Anglo-Saxon kitchens and food.</a:t>
            </a:r>
            <a:r>
              <a:rPr lang="en-GB" sz="1400" b="1" dirty="0" smtClean="0">
                <a:latin typeface="Comic Sans MS" panose="030F0702030302020204" pitchFamily="66" charset="0"/>
              </a:rPr>
              <a:t/>
            </a:r>
            <a:br>
              <a:rPr lang="en-GB" sz="1400" b="1" dirty="0" smtClean="0">
                <a:latin typeface="Comic Sans MS" panose="030F0702030302020204" pitchFamily="66" charset="0"/>
              </a:rPr>
            </a:br>
            <a:r>
              <a:rPr lang="en-GB" sz="1400" b="1" dirty="0" smtClean="0">
                <a:latin typeface="Comic Sans MS" panose="030F0702030302020204" pitchFamily="66" charset="0"/>
              </a:rPr>
              <a:t/>
            </a:r>
            <a:br>
              <a:rPr lang="en-GB" sz="1400" b="1" dirty="0" smtClean="0">
                <a:latin typeface="Comic Sans MS" panose="030F0702030302020204" pitchFamily="66" charset="0"/>
              </a:rPr>
            </a:br>
            <a:r>
              <a:rPr lang="en-GB" sz="1400" b="1" dirty="0">
                <a:latin typeface="Comic Sans MS" panose="030F0702030302020204" pitchFamily="66" charset="0"/>
              </a:rPr>
              <a:t/>
            </a:r>
            <a:br>
              <a:rPr lang="en-GB" sz="1400" b="1" dirty="0">
                <a:latin typeface="Comic Sans MS" panose="030F0702030302020204" pitchFamily="66" charset="0"/>
              </a:rPr>
            </a:br>
            <a:endParaRPr lang="en-GB" sz="1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2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2110" y="85725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434" y="103032"/>
            <a:ext cx="574397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 2: </a:t>
            </a:r>
          </a:p>
          <a:p>
            <a:endParaRPr lang="en-GB" sz="2800" dirty="0"/>
          </a:p>
          <a:p>
            <a:r>
              <a:rPr lang="en-GB" sz="2400" dirty="0" smtClean="0"/>
              <a:t>Write a letter to Thor explaining what has happened in Arthur’s town and why he needs Arthur’s help.  Include Arthur’s feelings and those of the other villagers.</a:t>
            </a:r>
          </a:p>
          <a:p>
            <a:endParaRPr lang="en-GB" sz="2800" dirty="0"/>
          </a:p>
          <a:p>
            <a:r>
              <a:rPr lang="en-GB" sz="2400" dirty="0" smtClean="0"/>
              <a:t>Try to be as persuasive as you can be to get Thor to help you! </a:t>
            </a:r>
          </a:p>
          <a:p>
            <a:endParaRPr lang="en-GB" sz="2800" dirty="0"/>
          </a:p>
          <a:p>
            <a:r>
              <a:rPr lang="en-GB" sz="2800" dirty="0" smtClean="0"/>
              <a:t>OR: </a:t>
            </a:r>
          </a:p>
          <a:p>
            <a:endParaRPr lang="en-GB" sz="2800" dirty="0"/>
          </a:p>
          <a:p>
            <a:r>
              <a:rPr lang="en-GB" sz="2800" dirty="0" smtClean="0"/>
              <a:t>Write a letter from Thor back to Arthur’s village explaining if you have decided to help or not and why. It’s up to you to make the decision!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470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91" y="1030311"/>
            <a:ext cx="9862208" cy="5731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5008" y="0"/>
            <a:ext cx="6542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 smtClean="0"/>
              <a:t>Spelling</a:t>
            </a:r>
            <a:endParaRPr lang="en-GB" sz="4400" b="1" u="sng" dirty="0"/>
          </a:p>
        </p:txBody>
      </p:sp>
    </p:spTree>
    <p:extLst>
      <p:ext uri="{BB962C8B-B14F-4D97-AF65-F5344CB8AC3E}">
        <p14:creationId xmlns:p14="http://schemas.microsoft.com/office/powerpoint/2010/main" val="299529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Fill in the missing letters to end the words using the f, l, s, z and k sounds.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76908"/>
            <a:ext cx="10178322" cy="441101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bumble-bee happily perched on a flower. ‘’Bu--!’ He went.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‘’I’m </a:t>
            </a:r>
            <a:r>
              <a:rPr lang="en-GB" sz="2400" dirty="0" err="1" smtClean="0"/>
              <a:t>sti</a:t>
            </a:r>
            <a:r>
              <a:rPr lang="en-GB" sz="2400" dirty="0" smtClean="0"/>
              <a:t> _ _ hungry’’, the girl moaned after finishing her spaghetti bolognaise. 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du _ _ waddled slowly to the pond.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sunshine was beautiful so we all sat on the </a:t>
            </a:r>
            <a:r>
              <a:rPr lang="en-GB" sz="2400" dirty="0" err="1" smtClean="0"/>
              <a:t>gra</a:t>
            </a:r>
            <a:r>
              <a:rPr lang="en-GB" sz="2400" dirty="0" smtClean="0"/>
              <a:t> _ _ 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My favourite type of music is </a:t>
            </a:r>
            <a:r>
              <a:rPr lang="en-GB" sz="2400" dirty="0" err="1" smtClean="0"/>
              <a:t>ja</a:t>
            </a:r>
            <a:r>
              <a:rPr lang="en-GB" sz="2400" dirty="0" smtClean="0"/>
              <a:t>_ _ 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We couldn’t open the door as the handle was so </a:t>
            </a:r>
            <a:r>
              <a:rPr lang="en-GB" sz="2400" dirty="0" err="1" smtClean="0"/>
              <a:t>sti</a:t>
            </a:r>
            <a:r>
              <a:rPr lang="en-GB" sz="2400" dirty="0" smtClean="0"/>
              <a:t> _ _ 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868" y="1287538"/>
            <a:ext cx="1771650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708" y="3238846"/>
            <a:ext cx="2028825" cy="109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71" y="3325778"/>
            <a:ext cx="1065007" cy="856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445" y="4785977"/>
            <a:ext cx="12573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230476"/>
            <a:ext cx="8535138" cy="3470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0687" y="3889420"/>
            <a:ext cx="9256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Should these words have a ‘</a:t>
            </a:r>
            <a:r>
              <a:rPr lang="en-GB" sz="2400" dirty="0" err="1" smtClean="0"/>
              <a:t>ck</a:t>
            </a:r>
            <a:r>
              <a:rPr lang="en-GB" sz="2400" dirty="0" smtClean="0"/>
              <a:t>’ or just a ‘k’ to make the ‘k’ sound?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75" y="4428029"/>
            <a:ext cx="1870455" cy="1870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469" y="4757516"/>
            <a:ext cx="2387886" cy="1478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864" y="4959381"/>
            <a:ext cx="1943100" cy="1276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962" y="4633656"/>
            <a:ext cx="1397125" cy="16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7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050" y="2327095"/>
            <a:ext cx="10178322" cy="1492132"/>
          </a:xfrm>
        </p:spPr>
        <p:txBody>
          <a:bodyPr>
            <a:normAutofit/>
          </a:bodyPr>
          <a:lstStyle/>
          <a:p>
            <a:r>
              <a:rPr lang="en-GB" sz="8000" dirty="0" smtClean="0">
                <a:latin typeface="Curlz MT" panose="04040404050702020202" pitchFamily="82" charset="0"/>
              </a:rPr>
              <a:t>Brain break!</a:t>
            </a:r>
            <a:endParaRPr lang="en-GB" sz="8000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1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hISTORY</a:t>
            </a:r>
            <a:r>
              <a:rPr lang="en-GB" sz="3600" dirty="0" smtClean="0"/>
              <a:t>: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132" y="1564784"/>
            <a:ext cx="10178322" cy="3593591"/>
          </a:xfrm>
        </p:spPr>
        <p:txBody>
          <a:bodyPr>
            <a:noAutofit/>
          </a:bodyPr>
          <a:lstStyle/>
          <a:p>
            <a:r>
              <a:rPr lang="en-GB" sz="2400" dirty="0" smtClean="0"/>
              <a:t>Compare these pictures of an Anglo-Saxon kitchen with your kitchen. </a:t>
            </a:r>
          </a:p>
          <a:p>
            <a:endParaRPr lang="en-GB" sz="2400" dirty="0" smtClean="0"/>
          </a:p>
          <a:p>
            <a:r>
              <a:rPr lang="en-GB" sz="2400" dirty="0" smtClean="0"/>
              <a:t>Can you draw a picture of the Anglo-Saxon kitchen?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What is different? </a:t>
            </a:r>
          </a:p>
          <a:p>
            <a:endParaRPr lang="en-GB" sz="2400" dirty="0"/>
          </a:p>
          <a:p>
            <a:r>
              <a:rPr lang="en-GB" sz="2400" dirty="0" smtClean="0"/>
              <a:t>Is there anything we still use now?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3090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387946"/>
            <a:ext cx="5576553" cy="4198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68" y="3282644"/>
            <a:ext cx="5487394" cy="35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12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495" y="354170"/>
            <a:ext cx="10178322" cy="35935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If you have the time/ingredients you might like to try making one of these Anglo-Saxon recipes!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78039" y="1399094"/>
            <a:ext cx="67356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Honey oat biscuits</a:t>
            </a:r>
          </a:p>
          <a:p>
            <a:endParaRPr lang="en-GB" sz="2000" u="sng" dirty="0"/>
          </a:p>
          <a:p>
            <a:r>
              <a:rPr lang="en-GB" sz="2000" dirty="0" smtClean="0"/>
              <a:t>These are very easy to make and serve 10-15 people. </a:t>
            </a:r>
          </a:p>
          <a:p>
            <a:endParaRPr lang="en-GB" sz="2000" dirty="0"/>
          </a:p>
          <a:p>
            <a:r>
              <a:rPr lang="en-GB" sz="2000" dirty="0" smtClean="0"/>
              <a:t>Ingredients: </a:t>
            </a:r>
          </a:p>
          <a:p>
            <a:r>
              <a:rPr lang="en-GB" sz="2000" dirty="0" smtClean="0"/>
              <a:t>350g oats </a:t>
            </a:r>
          </a:p>
          <a:p>
            <a:r>
              <a:rPr lang="en-GB" sz="2000" dirty="0" smtClean="0"/>
              <a:t>225g butter</a:t>
            </a:r>
          </a:p>
          <a:p>
            <a:r>
              <a:rPr lang="en-GB" sz="2000" dirty="0" smtClean="0"/>
              <a:t>225g honey</a:t>
            </a:r>
          </a:p>
          <a:p>
            <a:r>
              <a:rPr lang="en-GB" sz="2000" dirty="0" smtClean="0"/>
              <a:t>Pinch of salt </a:t>
            </a:r>
          </a:p>
          <a:p>
            <a:endParaRPr lang="en-GB" sz="2000" dirty="0"/>
          </a:p>
          <a:p>
            <a:r>
              <a:rPr lang="en-GB" sz="2000" dirty="0" smtClean="0"/>
              <a:t>Method: </a:t>
            </a:r>
          </a:p>
          <a:p>
            <a:r>
              <a:rPr lang="en-GB" sz="2000" dirty="0" smtClean="0"/>
              <a:t>1.) Melt the butter in a medium sized saucepan. </a:t>
            </a:r>
          </a:p>
          <a:p>
            <a:r>
              <a:rPr lang="en-GB" sz="2000" dirty="0" smtClean="0"/>
              <a:t>2.) Add the salt, honey and oats and stir until they are well mixed.</a:t>
            </a:r>
          </a:p>
          <a:p>
            <a:r>
              <a:rPr lang="en-GB" sz="2000" dirty="0" smtClean="0"/>
              <a:t>3.) Spoon the mixture out onto a greased baking tray and press it down well. </a:t>
            </a:r>
          </a:p>
          <a:p>
            <a:r>
              <a:rPr lang="en-GB" sz="2000" dirty="0" smtClean="0"/>
              <a:t>Bake at 325F/170C for 30 minutes or until golden brown.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94874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05" y="1294328"/>
            <a:ext cx="10178322" cy="48617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100" u="sng" dirty="0" smtClean="0">
                <a:solidFill>
                  <a:schemeClr val="tx1"/>
                </a:solidFill>
              </a:rPr>
              <a:t>Mushroom Soup</a:t>
            </a:r>
            <a:r>
              <a:rPr lang="en-GB" sz="3100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en-GB" sz="3100" u="sng" dirty="0" smtClean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chemeClr val="tx1"/>
                </a:solidFill>
              </a:rPr>
              <a:t>50g butter                                                  1.) Melt the butter in a saucepan, add the flour and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chemeClr val="tx1"/>
                </a:solidFill>
              </a:rPr>
              <a:t>40g plain flour                                                 cook gently for 3-4 minutes. 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chemeClr val="tx1"/>
                </a:solidFill>
              </a:rPr>
              <a:t>600ml chicken stock                                   2.) Blend in the chicken stock and heat, stirring 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chemeClr val="tx1"/>
                </a:solidFill>
              </a:rPr>
              <a:t>450ml milk                                                      continuously until the soup thickens and boils. 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chemeClr val="tx1"/>
                </a:solidFill>
              </a:rPr>
              <a:t>225g chopped mushrooms                          3.) Add the milk and mushrooms and any salt and 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chemeClr val="tx1"/>
                </a:solidFill>
              </a:rPr>
              <a:t>Salt and pepper                                               </a:t>
            </a:r>
            <a:r>
              <a:rPr lang="en-GB" sz="3100" dirty="0" err="1" smtClean="0">
                <a:solidFill>
                  <a:schemeClr val="tx1"/>
                </a:solidFill>
              </a:rPr>
              <a:t>pepper</a:t>
            </a:r>
            <a:r>
              <a:rPr lang="en-GB" sz="3100" dirty="0">
                <a:solidFill>
                  <a:schemeClr val="tx1"/>
                </a:solidFill>
              </a:rPr>
              <a:t> </a:t>
            </a:r>
            <a:r>
              <a:rPr lang="en-GB" sz="3100" dirty="0" smtClean="0">
                <a:solidFill>
                  <a:schemeClr val="tx1"/>
                </a:solidFill>
              </a:rPr>
              <a:t>you would like. </a:t>
            </a:r>
          </a:p>
          <a:p>
            <a:pPr marL="0" indent="0">
              <a:buNone/>
            </a:pPr>
            <a:endParaRPr lang="en-GB" sz="3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100" dirty="0" smtClean="0">
                <a:solidFill>
                  <a:schemeClr val="tx1"/>
                </a:solidFill>
              </a:rPr>
              <a:t> Variation: In place of the mushrooms substitute 1 chopped onion fried in melted butter and 450g chopped spinach added with the milk.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8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Morning Warm up!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129276" y="3785247"/>
            <a:ext cx="74268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www.youtube.com/watch?v=d3LPrhI0v-w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459746" y="1874517"/>
            <a:ext cx="9762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Please type the link below into your internet browser to find a fun PE lesson with Joe the Body Coach. This should help to wake up your brain ready for learning!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176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324" y="230544"/>
            <a:ext cx="2510908" cy="212628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52282" y="1558344"/>
            <a:ext cx="6787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you tell me everything you know about this fraction? You could: </a:t>
            </a:r>
            <a:endParaRPr lang="en-GB" sz="2800" dirty="0"/>
          </a:p>
        </p:txBody>
      </p:sp>
      <p:sp>
        <p:nvSpPr>
          <p:cNvPr id="43" name="Oval 42"/>
          <p:cNvSpPr/>
          <p:nvPr/>
        </p:nvSpPr>
        <p:spPr>
          <a:xfrm>
            <a:off x="3876541" y="2730321"/>
            <a:ext cx="3966693" cy="36447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215943" y="3966692"/>
            <a:ext cx="2807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6/10</a:t>
            </a:r>
            <a:endParaRPr lang="en-GB" sz="5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43189" y="3103635"/>
            <a:ext cx="2833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Draw it as part of a bar or shape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39448" y="2871989"/>
            <a:ext cx="3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Write it as a decimal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99099" y="4331126"/>
            <a:ext cx="368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Put it into a word problem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87902" y="5882598"/>
            <a:ext cx="415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Write it as a division statement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3189" y="4561958"/>
            <a:ext cx="271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Position it on a number line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1678" y="5882598"/>
            <a:ext cx="304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</a:rPr>
              <a:t>Write some equivalent fractions</a:t>
            </a:r>
            <a:endParaRPr lang="en-GB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2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task 2: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32965"/>
            <a:ext cx="10178322" cy="3593591"/>
          </a:xfrm>
        </p:spPr>
        <p:txBody>
          <a:bodyPr>
            <a:noAutofit/>
          </a:bodyPr>
          <a:lstStyle/>
          <a:p>
            <a:r>
              <a:rPr lang="en-GB" sz="2800" dirty="0" smtClean="0"/>
              <a:t>Choose three more fractions and put them in a circle in your books like the one on the previous slide. </a:t>
            </a:r>
          </a:p>
          <a:p>
            <a:endParaRPr lang="en-GB" sz="2800" dirty="0"/>
          </a:p>
          <a:p>
            <a:r>
              <a:rPr lang="en-GB" sz="2800" dirty="0" smtClean="0"/>
              <a:t>Represent them in different ways – you could for example get some objects (socks for example!) and show the fraction that way, draw a picture or write it in a word problem. </a:t>
            </a:r>
          </a:p>
          <a:p>
            <a:endParaRPr lang="en-GB" sz="2800" dirty="0"/>
          </a:p>
          <a:p>
            <a:r>
              <a:rPr lang="en-GB" sz="2800" dirty="0" smtClean="0"/>
              <a:t>Year 4s: Could you please choose fractions that include tenths and hundredths (for example 42/100) and show how you would write these as decimals.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8133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4552" y="702539"/>
            <a:ext cx="10393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ARITHMETIC: Please set this out in your books under the title Arithmetic. </a:t>
            </a:r>
          </a:p>
          <a:p>
            <a:r>
              <a:rPr lang="en-GB" sz="3200" dirty="0" smtClean="0"/>
              <a:t>Draw a line down the middle of your page so you have two columns. Write multiplication at the top of one column and division at the top of the other. Like this:</a:t>
            </a:r>
            <a:endParaRPr lang="en-GB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34885" y="3309870"/>
            <a:ext cx="38636" cy="29170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5166" y="3309870"/>
            <a:ext cx="293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u="sng" dirty="0" smtClean="0"/>
              <a:t>Multiplication</a:t>
            </a:r>
            <a:endParaRPr lang="en-GB" sz="20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553199" y="3309870"/>
            <a:ext cx="293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u="sng" dirty="0" smtClean="0"/>
              <a:t>Division</a:t>
            </a:r>
            <a:endParaRPr lang="en-GB" sz="2000" i="1" u="sng" dirty="0"/>
          </a:p>
        </p:txBody>
      </p:sp>
    </p:spTree>
    <p:extLst>
      <p:ext uri="{BB962C8B-B14F-4D97-AF65-F5344CB8AC3E}">
        <p14:creationId xmlns:p14="http://schemas.microsoft.com/office/powerpoint/2010/main" val="317696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Sort the following statements into either the multiplication or division side of your columns.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00B0F0"/>
                </a:solidFill>
              </a:rPr>
              <a:t>Repeated addition                         </a:t>
            </a:r>
            <a:r>
              <a:rPr lang="en-GB" sz="3200" dirty="0" smtClean="0">
                <a:solidFill>
                  <a:srgbClr val="7030A0"/>
                </a:solidFill>
              </a:rPr>
              <a:t>Repeated subtraction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</a:rPr>
              <a:t> </a:t>
            </a:r>
            <a:endParaRPr lang="en-GB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sz="3200" dirty="0" smtClean="0">
                <a:solidFill>
                  <a:srgbClr val="7030A0"/>
                </a:solidFill>
              </a:rPr>
              <a:t>       </a:t>
            </a:r>
            <a:r>
              <a:rPr lang="en-GB" sz="3200" dirty="0" smtClean="0">
                <a:solidFill>
                  <a:srgbClr val="FF0000"/>
                </a:solidFill>
              </a:rPr>
              <a:t>divide                     </a:t>
            </a:r>
            <a:r>
              <a:rPr lang="en-GB" sz="3200" dirty="0" smtClean="0">
                <a:solidFill>
                  <a:srgbClr val="FFC000"/>
                </a:solidFill>
              </a:rPr>
              <a:t>share equally                </a:t>
            </a:r>
            <a:r>
              <a:rPr lang="en-GB" sz="3200" dirty="0" smtClean="0">
                <a:solidFill>
                  <a:srgbClr val="00B050"/>
                </a:solidFill>
              </a:rPr>
              <a:t>divisible by</a:t>
            </a:r>
          </a:p>
          <a:p>
            <a:pPr marL="0" indent="0">
              <a:buNone/>
            </a:pPr>
            <a:endParaRPr lang="en-GB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70C0"/>
                </a:solidFill>
              </a:rPr>
              <a:t>g</a:t>
            </a:r>
            <a:r>
              <a:rPr lang="en-GB" sz="3200" dirty="0" smtClean="0">
                <a:solidFill>
                  <a:srgbClr val="0070C0"/>
                </a:solidFill>
              </a:rPr>
              <a:t>roup                </a:t>
            </a:r>
            <a:r>
              <a:rPr lang="en-GB" sz="3200" dirty="0" smtClean="0">
                <a:solidFill>
                  <a:srgbClr val="FF3399"/>
                </a:solidFill>
              </a:rPr>
              <a:t>multiply                     </a:t>
            </a:r>
            <a:r>
              <a:rPr lang="en-GB" sz="3200" dirty="0" smtClean="0">
                <a:solidFill>
                  <a:srgbClr val="92D050"/>
                </a:solidFill>
              </a:rPr>
              <a:t>product of   </a:t>
            </a:r>
          </a:p>
          <a:p>
            <a:pPr marL="0" indent="0">
              <a:buNone/>
            </a:pPr>
            <a:endParaRPr lang="en-GB" sz="32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ots of                                 </a:t>
            </a:r>
            <a:r>
              <a:rPr lang="en-GB" sz="3200" dirty="0" smtClean="0">
                <a:solidFill>
                  <a:srgbClr val="7030A0"/>
                </a:solidFill>
              </a:rPr>
              <a:t>split              </a:t>
            </a:r>
            <a:endParaRPr lang="en-GB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0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Arithmetic extension: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8722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Can you write some word problems using one of the different ways of saying multiply or divide? You could give them to someone in your family to solve!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For example.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Ellen has 24 carrots. She </a:t>
            </a:r>
            <a:r>
              <a:rPr lang="en-GB" sz="2800" dirty="0" smtClean="0">
                <a:solidFill>
                  <a:srgbClr val="7030A0"/>
                </a:solidFill>
              </a:rPr>
              <a:t>splits</a:t>
            </a:r>
            <a:r>
              <a:rPr lang="en-GB" sz="2800" dirty="0" smtClean="0"/>
              <a:t> them into bags of 8. How many bags will she have?</a:t>
            </a:r>
            <a:endParaRPr lang="en-GB" sz="2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73" y="5179588"/>
            <a:ext cx="19812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2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English: To infer from a picture and write a letter including feelings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41829" y="1569263"/>
            <a:ext cx="102620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our English lesson today we will be using our Arthur and the Golden Rope book from the Power of Reading. </a:t>
            </a:r>
          </a:p>
          <a:p>
            <a:endParaRPr lang="en-GB" sz="2400" dirty="0"/>
          </a:p>
          <a:p>
            <a:r>
              <a:rPr lang="en-GB" sz="2400" dirty="0" smtClean="0"/>
              <a:t>Please use the uploaded photos on the following slides and answer the questions about what might be happening in the story based on the pictures. </a:t>
            </a:r>
          </a:p>
          <a:p>
            <a:endParaRPr lang="en-GB" sz="2400" dirty="0"/>
          </a:p>
          <a:p>
            <a:r>
              <a:rPr lang="en-GB" sz="2400" dirty="0" smtClean="0"/>
              <a:t>To help you work out what is happening, think about: </a:t>
            </a:r>
          </a:p>
          <a:p>
            <a:endParaRPr lang="en-GB" sz="2400" dirty="0"/>
          </a:p>
          <a:p>
            <a:r>
              <a:rPr lang="en-GB" sz="2400" i="1" dirty="0" smtClean="0">
                <a:solidFill>
                  <a:srgbClr val="00B0F0"/>
                </a:solidFill>
              </a:rPr>
              <a:t>What do we know has happened already from our past reading of this story?</a:t>
            </a:r>
          </a:p>
          <a:p>
            <a:endParaRPr lang="en-GB" sz="2400" i="1" dirty="0">
              <a:solidFill>
                <a:srgbClr val="00B0F0"/>
              </a:solidFill>
            </a:endParaRPr>
          </a:p>
          <a:p>
            <a:r>
              <a:rPr lang="en-GB" sz="2400" i="1" dirty="0" smtClean="0">
                <a:solidFill>
                  <a:srgbClr val="00B0F0"/>
                </a:solidFill>
              </a:rPr>
              <a:t>What can you see in the picture? What can you use your own knowledge to make sense of?</a:t>
            </a:r>
          </a:p>
          <a:p>
            <a:endParaRPr lang="en-GB" sz="2400" i="1" dirty="0">
              <a:solidFill>
                <a:srgbClr val="00B0F0"/>
              </a:solidFill>
            </a:endParaRPr>
          </a:p>
          <a:p>
            <a:r>
              <a:rPr lang="en-GB" sz="2400" i="1" dirty="0" smtClean="0">
                <a:solidFill>
                  <a:srgbClr val="00B0F0"/>
                </a:solidFill>
              </a:rPr>
              <a:t>Who might this tell us about what is happening in the picture?</a:t>
            </a:r>
            <a:endParaRPr lang="en-GB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409" y="628538"/>
            <a:ext cx="6728324" cy="5471247"/>
          </a:xfrm>
        </p:spPr>
      </p:pic>
      <p:sp>
        <p:nvSpPr>
          <p:cNvPr id="5" name="TextBox 4"/>
          <p:cNvSpPr txBox="1"/>
          <p:nvPr/>
        </p:nvSpPr>
        <p:spPr>
          <a:xfrm>
            <a:off x="6684135" y="193183"/>
            <a:ext cx="49712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Before</a:t>
            </a:r>
            <a:r>
              <a:rPr lang="en-GB" sz="2000" dirty="0" smtClean="0"/>
              <a:t> you look at the text that goes with this picture (text found on next slide), answer these questions in your pink workbook:</a:t>
            </a:r>
          </a:p>
          <a:p>
            <a:endParaRPr lang="en-GB" sz="2000" dirty="0"/>
          </a:p>
          <a:p>
            <a:r>
              <a:rPr lang="en-GB" sz="2400" dirty="0" smtClean="0"/>
              <a:t>1.) Where do you think Arthur is going? </a:t>
            </a:r>
          </a:p>
          <a:p>
            <a:endParaRPr lang="en-GB" sz="2400" dirty="0"/>
          </a:p>
          <a:p>
            <a:r>
              <a:rPr lang="en-GB" sz="2400" dirty="0" smtClean="0"/>
              <a:t>2.) Why are there four different Arthurs going up the staircase? (Clue – think about Joe Todd Stanton’s drawing style for this and what he might be trying to show) </a:t>
            </a:r>
          </a:p>
          <a:p>
            <a:endParaRPr lang="en-GB" sz="2400" dirty="0"/>
          </a:p>
          <a:p>
            <a:r>
              <a:rPr lang="en-GB" sz="2400" dirty="0" smtClean="0"/>
              <a:t>3.) How do you think Arthur is feeling during his climb up the stairs?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725385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7144</TotalTime>
  <Words>971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Arial Rounded MT Bold</vt:lpstr>
      <vt:lpstr>Bradley Hand ITC</vt:lpstr>
      <vt:lpstr>Comic Sans MS</vt:lpstr>
      <vt:lpstr>Curlz MT</vt:lpstr>
      <vt:lpstr>Gill Sans MT</vt:lpstr>
      <vt:lpstr>Impact</vt:lpstr>
      <vt:lpstr>Badge</vt:lpstr>
      <vt:lpstr>Tuesday 24th March Schedule  Morning Activity: PE with the body coach (youtube link on next slide)   MATHS:Tell me what you know about this fraction  Arithmetic: Different ways of saying multiply or divide.   brain break!  ENGLISH: Arthur and the golden rope book work.  Spelling: Rule for the week: The ‘f’, ‘l’, ‘s’, ‘z’, ‘k’ sounds at the end of words.   Brain break!  History: Anglo-Saxon kitchens and food.   </vt:lpstr>
      <vt:lpstr>Morning Warm up!     </vt:lpstr>
      <vt:lpstr>MATHS:</vt:lpstr>
      <vt:lpstr>Maths task 2: </vt:lpstr>
      <vt:lpstr>PowerPoint Presentation</vt:lpstr>
      <vt:lpstr>Sort the following statements into either the multiplication or division side of your columns.</vt:lpstr>
      <vt:lpstr>Arithmetic extension: </vt:lpstr>
      <vt:lpstr>English: To infer from a picture and write a letter including feelings</vt:lpstr>
      <vt:lpstr>PowerPoint Presentation</vt:lpstr>
      <vt:lpstr>PowerPoint Presentation</vt:lpstr>
      <vt:lpstr>PowerPoint Presentation</vt:lpstr>
      <vt:lpstr>Fill in the missing letters to end the words using the f, l, s, z and k sounds. </vt:lpstr>
      <vt:lpstr>PowerPoint Presentation</vt:lpstr>
      <vt:lpstr>Brain break!</vt:lpstr>
      <vt:lpstr>hISTORY: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19th March Schedule  Quick morning work: Homophone hunt  MATHS: TO COLLECT DATA AND DRAW A PICTOGRAM  brain break!  ENGLISH: To write persuasively  Brain break!  SCIENCE: TO COLLECT DATA ABOUT PLANT AND ANIMAL LIFE IN THE GARDEN  Music: to listen and appreciate a piece of music</dc:title>
  <dc:creator>Mrs Godbold</dc:creator>
  <cp:lastModifiedBy>Mrs Godbold</cp:lastModifiedBy>
  <cp:revision>78</cp:revision>
  <dcterms:created xsi:type="dcterms:W3CDTF">2020-03-18T14:25:13Z</dcterms:created>
  <dcterms:modified xsi:type="dcterms:W3CDTF">2020-03-23T13:29:28Z</dcterms:modified>
</cp:coreProperties>
</file>