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5" r:id="rId2"/>
    <p:sldId id="373" r:id="rId3"/>
    <p:sldId id="342" r:id="rId4"/>
    <p:sldId id="343" r:id="rId5"/>
    <p:sldId id="357" r:id="rId6"/>
    <p:sldId id="362" r:id="rId7"/>
    <p:sldId id="363" r:id="rId8"/>
    <p:sldId id="364" r:id="rId9"/>
    <p:sldId id="365" r:id="rId10"/>
    <p:sldId id="366" r:id="rId11"/>
    <p:sldId id="367" r:id="rId12"/>
    <p:sldId id="368" r:id="rId13"/>
    <p:sldId id="369" r:id="rId14"/>
    <p:sldId id="370" r:id="rId15"/>
    <p:sldId id="371" r:id="rId16"/>
    <p:sldId id="372" r:id="rId17"/>
    <p:sldId id="358" r:id="rId18"/>
    <p:sldId id="359" r:id="rId19"/>
    <p:sldId id="360" r:id="rId20"/>
    <p:sldId id="361" r:id="rId21"/>
    <p:sldId id="328" r:id="rId22"/>
    <p:sldId id="329" r:id="rId23"/>
    <p:sldId id="352" r:id="rId24"/>
    <p:sldId id="281" r:id="rId25"/>
    <p:sldId id="332" r:id="rId26"/>
    <p:sldId id="333" r:id="rId27"/>
    <p:sldId id="353" r:id="rId28"/>
    <p:sldId id="374" r:id="rId29"/>
    <p:sldId id="354" r:id="rId30"/>
    <p:sldId id="37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p:scale>
          <a:sx n="60" d="100"/>
          <a:sy n="60" d="100"/>
        </p:scale>
        <p:origin x="1014" y="3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AF63F-3145-41FB-A56C-355F869C738B}" type="datetimeFigureOut">
              <a:rPr lang="en-GB" smtClean="0"/>
              <a:t>23/03/2020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988E43-3AEE-4CC7-BCBE-4B1EB44CCD6D}" type="slidenum">
              <a:rPr lang="en-GB" smtClean="0"/>
              <a:t>‹#›</a:t>
            </a:fld>
            <a:endParaRPr lang="en-GB"/>
          </a:p>
        </p:txBody>
      </p:sp>
    </p:spTree>
    <p:extLst>
      <p:ext uri="{BB962C8B-B14F-4D97-AF65-F5344CB8AC3E}">
        <p14:creationId xmlns:p14="http://schemas.microsoft.com/office/powerpoint/2010/main" val="2641749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3481707-9AB1-4956-9DA4-4FA19DDAF824}" type="datetimeFigureOut">
              <a:rPr lang="en-GB" smtClean="0"/>
              <a:t>23/03/2020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3649609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481707-9AB1-4956-9DA4-4FA19DDAF824}" type="datetimeFigureOut">
              <a:rPr lang="en-GB" smtClean="0"/>
              <a:t>23/03/2020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1000237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481707-9AB1-4956-9DA4-4FA19DDAF824}" type="datetimeFigureOut">
              <a:rPr lang="en-GB" smtClean="0"/>
              <a:t>23/03/2020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1859110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481707-9AB1-4956-9DA4-4FA19DDAF824}" type="datetimeFigureOut">
              <a:rPr lang="en-GB" smtClean="0"/>
              <a:t>23/03/2020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4121754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481707-9AB1-4956-9DA4-4FA19DDAF824}" type="datetimeFigureOut">
              <a:rPr lang="en-GB" smtClean="0"/>
              <a:t>23/03/2020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3742475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3481707-9AB1-4956-9DA4-4FA19DDAF824}" type="datetimeFigureOut">
              <a:rPr lang="en-GB" smtClean="0"/>
              <a:t>23/03/2020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1733927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3481707-9AB1-4956-9DA4-4FA19DDAF824}" type="datetimeFigureOut">
              <a:rPr lang="en-GB" smtClean="0"/>
              <a:t>23/03/2020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967033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3481707-9AB1-4956-9DA4-4FA19DDAF824}" type="datetimeFigureOut">
              <a:rPr lang="en-GB" smtClean="0"/>
              <a:t>23/03/2020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194041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81707-9AB1-4956-9DA4-4FA19DDAF824}" type="datetimeFigureOut">
              <a:rPr lang="en-GB" smtClean="0"/>
              <a:t>23/03/2020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1487100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81707-9AB1-4956-9DA4-4FA19DDAF824}" type="datetimeFigureOut">
              <a:rPr lang="en-GB" smtClean="0"/>
              <a:t>23/03/2020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373774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81707-9AB1-4956-9DA4-4FA19DDAF824}" type="datetimeFigureOut">
              <a:rPr lang="en-GB" smtClean="0"/>
              <a:t>23/03/2020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1176834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81707-9AB1-4956-9DA4-4FA19DDAF824}" type="datetimeFigureOut">
              <a:rPr lang="en-GB" smtClean="0"/>
              <a:t>23/03/2020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AE3345-1A7B-46C9-86D9-E5E26124B6C8}" type="slidenum">
              <a:rPr lang="en-GB" smtClean="0"/>
              <a:t>‹#›</a:t>
            </a:fld>
            <a:endParaRPr lang="en-GB"/>
          </a:p>
        </p:txBody>
      </p:sp>
    </p:spTree>
    <p:extLst>
      <p:ext uri="{BB962C8B-B14F-4D97-AF65-F5344CB8AC3E}">
        <p14:creationId xmlns:p14="http://schemas.microsoft.com/office/powerpoint/2010/main" val="731191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5980" y="56138"/>
            <a:ext cx="10071650" cy="6801862"/>
          </a:xfrm>
          <a:prstGeom prst="rect">
            <a:avLst/>
          </a:prstGeom>
          <a:noFill/>
        </p:spPr>
        <p:txBody>
          <a:bodyPr wrap="square" rtlCol="0">
            <a:spAutoFit/>
          </a:bodyPr>
          <a:lstStyle/>
          <a:p>
            <a:pPr algn="ctr"/>
            <a:endParaRPr lang="en-GB" dirty="0">
              <a:latin typeface="Comic Sans MS" panose="030F0702030302020204" pitchFamily="66" charset="0"/>
            </a:endParaRPr>
          </a:p>
          <a:p>
            <a:pPr algn="ctr"/>
            <a:r>
              <a:rPr lang="en-GB" sz="2000" b="1" u="sng" dirty="0">
                <a:latin typeface="Comic Sans MS" panose="030F0702030302020204" pitchFamily="66" charset="0"/>
              </a:rPr>
              <a:t>Kestrels – </a:t>
            </a:r>
            <a:r>
              <a:rPr lang="en-GB" sz="2000" b="1" u="sng" dirty="0" smtClean="0">
                <a:latin typeface="Comic Sans MS" panose="030F0702030302020204" pitchFamily="66" charset="0"/>
              </a:rPr>
              <a:t>Tuesday 24</a:t>
            </a:r>
            <a:r>
              <a:rPr lang="en-GB" sz="2000" b="1" u="sng" baseline="30000" dirty="0" smtClean="0">
                <a:latin typeface="Comic Sans MS" panose="030F0702030302020204" pitchFamily="66" charset="0"/>
              </a:rPr>
              <a:t>th</a:t>
            </a:r>
            <a:r>
              <a:rPr lang="en-GB" sz="2000" b="1" u="sng" dirty="0" smtClean="0">
                <a:latin typeface="Comic Sans MS" panose="030F0702030302020204" pitchFamily="66" charset="0"/>
              </a:rPr>
              <a:t> March </a:t>
            </a:r>
            <a:r>
              <a:rPr lang="en-GB" sz="2000" b="1" u="sng" dirty="0">
                <a:latin typeface="Comic Sans MS" panose="030F0702030302020204" pitchFamily="66" charset="0"/>
              </a:rPr>
              <a:t>2020</a:t>
            </a:r>
          </a:p>
          <a:p>
            <a:pPr algn="ctr"/>
            <a:endParaRPr lang="en-GB" sz="2000" b="1" u="sng" dirty="0">
              <a:latin typeface="Comic Sans MS" panose="030F0702030302020204" pitchFamily="66" charset="0"/>
            </a:endParaRPr>
          </a:p>
          <a:p>
            <a:pPr algn="ctr"/>
            <a:r>
              <a:rPr lang="en-GB" sz="2000" dirty="0">
                <a:latin typeface="Comic Sans MS" panose="030F0702030302020204" pitchFamily="66" charset="0"/>
              </a:rPr>
              <a:t>Maths- </a:t>
            </a:r>
            <a:r>
              <a:rPr lang="en-GB" sz="2000" dirty="0" smtClean="0">
                <a:latin typeface="Comic Sans MS" panose="030F0702030302020204" pitchFamily="66" charset="0"/>
              </a:rPr>
              <a:t>Converting units of measure- </a:t>
            </a:r>
            <a:r>
              <a:rPr lang="en-GB" sz="2000" dirty="0" smtClean="0">
                <a:latin typeface="Comic Sans MS" panose="030F0702030302020204" pitchFamily="66" charset="0"/>
              </a:rPr>
              <a:t>weight (g, kg, ton).</a:t>
            </a:r>
            <a:endParaRPr lang="en-GB" sz="2000" dirty="0">
              <a:latin typeface="Comic Sans MS" panose="030F0702030302020204" pitchFamily="66" charset="0"/>
            </a:endParaRPr>
          </a:p>
          <a:p>
            <a:pPr algn="ctr"/>
            <a:endParaRPr lang="en-GB" sz="2000" dirty="0">
              <a:latin typeface="Comic Sans MS" panose="030F0702030302020204" pitchFamily="66" charset="0"/>
            </a:endParaRPr>
          </a:p>
          <a:p>
            <a:pPr algn="ctr"/>
            <a:r>
              <a:rPr lang="en-GB" sz="2000" dirty="0">
                <a:latin typeface="Comic Sans MS" panose="030F0702030302020204" pitchFamily="66" charset="0"/>
              </a:rPr>
              <a:t>Arithmetic- Long division using the Knowledge Bank method (or your own method that works).</a:t>
            </a:r>
          </a:p>
          <a:p>
            <a:pPr algn="ctr"/>
            <a:endParaRPr lang="en-GB" sz="2000" dirty="0">
              <a:latin typeface="Comic Sans MS" panose="030F0702030302020204" pitchFamily="66" charset="0"/>
            </a:endParaRPr>
          </a:p>
          <a:p>
            <a:pPr algn="ctr"/>
            <a:r>
              <a:rPr lang="en-GB" sz="2000" dirty="0">
                <a:latin typeface="Comic Sans MS" panose="030F0702030302020204" pitchFamily="66" charset="0"/>
              </a:rPr>
              <a:t>Brain break!</a:t>
            </a:r>
          </a:p>
          <a:p>
            <a:pPr algn="ctr"/>
            <a:endParaRPr lang="en-GB" sz="2000" dirty="0">
              <a:latin typeface="Comic Sans MS" panose="030F0702030302020204" pitchFamily="66" charset="0"/>
            </a:endParaRPr>
          </a:p>
          <a:p>
            <a:pPr algn="ctr"/>
            <a:r>
              <a:rPr lang="en-GB" sz="2000" dirty="0">
                <a:latin typeface="Comic Sans MS" panose="030F0702030302020204" pitchFamily="66" charset="0"/>
              </a:rPr>
              <a:t>English- Editing the </a:t>
            </a:r>
            <a:r>
              <a:rPr lang="en-GB" sz="2000" dirty="0" smtClean="0">
                <a:latin typeface="Comic Sans MS" panose="030F0702030302020204" pitchFamily="66" charset="0"/>
              </a:rPr>
              <a:t>final paragraph </a:t>
            </a:r>
            <a:r>
              <a:rPr lang="en-GB" sz="2000" dirty="0">
                <a:latin typeface="Comic Sans MS" panose="030F0702030302020204" pitchFamily="66" charset="0"/>
              </a:rPr>
              <a:t>for a news report. </a:t>
            </a:r>
          </a:p>
          <a:p>
            <a:pPr algn="ctr"/>
            <a:endParaRPr lang="en-GB" sz="2000" dirty="0">
              <a:latin typeface="Comic Sans MS" panose="030F0702030302020204" pitchFamily="66" charset="0"/>
            </a:endParaRPr>
          </a:p>
          <a:p>
            <a:pPr algn="ctr"/>
            <a:r>
              <a:rPr lang="en-GB" sz="2000" dirty="0">
                <a:latin typeface="Comic Sans MS" panose="030F0702030302020204" pitchFamily="66" charset="0"/>
              </a:rPr>
              <a:t>Grammar, punctuation and </a:t>
            </a:r>
            <a:r>
              <a:rPr lang="en-GB" sz="2000" dirty="0" smtClean="0">
                <a:latin typeface="Comic Sans MS" panose="030F0702030302020204" pitchFamily="66" charset="0"/>
              </a:rPr>
              <a:t>spelling- Use of Standard  English, </a:t>
            </a:r>
            <a:r>
              <a:rPr lang="en-GB" sz="2000" dirty="0">
                <a:latin typeface="Comic Sans MS" panose="030F0702030302020204" pitchFamily="66" charset="0"/>
              </a:rPr>
              <a:t>spelling: -sure, -</a:t>
            </a:r>
            <a:r>
              <a:rPr lang="en-GB" sz="2000" dirty="0" err="1">
                <a:latin typeface="Comic Sans MS" panose="030F0702030302020204" pitchFamily="66" charset="0"/>
              </a:rPr>
              <a:t>ture</a:t>
            </a:r>
            <a:r>
              <a:rPr lang="en-GB" sz="2000" dirty="0">
                <a:latin typeface="Comic Sans MS" panose="030F0702030302020204" pitchFamily="66" charset="0"/>
              </a:rPr>
              <a:t> endings. </a:t>
            </a:r>
          </a:p>
          <a:p>
            <a:pPr algn="ctr"/>
            <a:endParaRPr lang="en-GB" sz="2000" dirty="0">
              <a:latin typeface="Comic Sans MS" panose="030F0702030302020204" pitchFamily="66" charset="0"/>
            </a:endParaRPr>
          </a:p>
          <a:p>
            <a:pPr algn="ctr"/>
            <a:r>
              <a:rPr lang="en-GB" sz="2000" dirty="0">
                <a:latin typeface="Comic Sans MS" panose="030F0702030302020204" pitchFamily="66" charset="0"/>
              </a:rPr>
              <a:t>Brain break! </a:t>
            </a:r>
          </a:p>
          <a:p>
            <a:pPr algn="ctr"/>
            <a:endParaRPr lang="en-GB" sz="2000" dirty="0">
              <a:latin typeface="Comic Sans MS" panose="030F0702030302020204" pitchFamily="66" charset="0"/>
            </a:endParaRPr>
          </a:p>
          <a:p>
            <a:pPr algn="ctr"/>
            <a:r>
              <a:rPr lang="en-GB" sz="2000" dirty="0">
                <a:latin typeface="Comic Sans MS" panose="030F0702030302020204" pitchFamily="66" charset="0"/>
              </a:rPr>
              <a:t>Science- Dissolving. You are going to </a:t>
            </a:r>
            <a:r>
              <a:rPr lang="en-GB" sz="2000" dirty="0" smtClean="0">
                <a:latin typeface="Comic Sans MS" panose="030F0702030302020204" pitchFamily="66" charset="0"/>
              </a:rPr>
              <a:t>create your own dissolving experiment.</a:t>
            </a:r>
          </a:p>
          <a:p>
            <a:pPr algn="ctr"/>
            <a:endParaRPr lang="en-GB" sz="2000" dirty="0">
              <a:latin typeface="Comic Sans MS" panose="030F0702030302020204" pitchFamily="66" charset="0"/>
            </a:endParaRPr>
          </a:p>
          <a:p>
            <a:pPr algn="ctr"/>
            <a:r>
              <a:rPr lang="en-GB" sz="2000" dirty="0" smtClean="0">
                <a:latin typeface="Comic Sans MS" panose="030F0702030302020204" pitchFamily="66" charset="0"/>
              </a:rPr>
              <a:t>PSHE- becoming aware of your own feelings and completing a journal/ drawing about them  </a:t>
            </a:r>
            <a:endParaRPr lang="en-GB" sz="2000" dirty="0">
              <a:latin typeface="Comic Sans MS" panose="030F0702030302020204" pitchFamily="66" charset="0"/>
            </a:endParaRPr>
          </a:p>
          <a:p>
            <a:pPr algn="ctr"/>
            <a:endParaRPr lang="en-GB" dirty="0">
              <a:latin typeface="Comic Sans MS" panose="030F0702030302020204" pitchFamily="66" charset="0"/>
            </a:endParaRPr>
          </a:p>
        </p:txBody>
      </p:sp>
    </p:spTree>
    <p:extLst>
      <p:ext uri="{BB962C8B-B14F-4D97-AF65-F5344CB8AC3E}">
        <p14:creationId xmlns:p14="http://schemas.microsoft.com/office/powerpoint/2010/main" val="3424683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479" t="28158" r="30704" b="11343"/>
          <a:stretch/>
        </p:blipFill>
        <p:spPr>
          <a:xfrm>
            <a:off x="476519" y="103031"/>
            <a:ext cx="10367492" cy="6676664"/>
          </a:xfrm>
          <a:prstGeom prst="rect">
            <a:avLst/>
          </a:prstGeom>
        </p:spPr>
      </p:pic>
    </p:spTree>
    <p:extLst>
      <p:ext uri="{BB962C8B-B14F-4D97-AF65-F5344CB8AC3E}">
        <p14:creationId xmlns:p14="http://schemas.microsoft.com/office/powerpoint/2010/main" val="1282493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845" t="27407" r="32394" b="10026"/>
          <a:stretch/>
        </p:blipFill>
        <p:spPr>
          <a:xfrm>
            <a:off x="1120461" y="135228"/>
            <a:ext cx="9892367" cy="6722772"/>
          </a:xfrm>
          <a:prstGeom prst="rect">
            <a:avLst/>
          </a:prstGeom>
        </p:spPr>
      </p:pic>
    </p:spTree>
    <p:extLst>
      <p:ext uri="{BB962C8B-B14F-4D97-AF65-F5344CB8AC3E}">
        <p14:creationId xmlns:p14="http://schemas.microsoft.com/office/powerpoint/2010/main" val="1247772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317" t="27595" r="32605" b="9276"/>
          <a:stretch/>
        </p:blipFill>
        <p:spPr>
          <a:xfrm>
            <a:off x="1197736" y="115909"/>
            <a:ext cx="9710670" cy="6618227"/>
          </a:xfrm>
          <a:prstGeom prst="rect">
            <a:avLst/>
          </a:prstGeom>
        </p:spPr>
      </p:pic>
    </p:spTree>
    <p:extLst>
      <p:ext uri="{BB962C8B-B14F-4D97-AF65-F5344CB8AC3E}">
        <p14:creationId xmlns:p14="http://schemas.microsoft.com/office/powerpoint/2010/main" val="1689832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691" t="27782" r="31126" b="10967"/>
          <a:stretch/>
        </p:blipFill>
        <p:spPr>
          <a:xfrm>
            <a:off x="953036" y="0"/>
            <a:ext cx="10238705" cy="6756717"/>
          </a:xfrm>
          <a:prstGeom prst="rect">
            <a:avLst/>
          </a:prstGeom>
        </p:spPr>
      </p:pic>
    </p:spTree>
    <p:extLst>
      <p:ext uri="{BB962C8B-B14F-4D97-AF65-F5344CB8AC3E}">
        <p14:creationId xmlns:p14="http://schemas.microsoft.com/office/powerpoint/2010/main" val="1046974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584" t="28159" r="31444" b="10967"/>
          <a:stretch/>
        </p:blipFill>
        <p:spPr>
          <a:xfrm>
            <a:off x="837125" y="0"/>
            <a:ext cx="10148553" cy="6683193"/>
          </a:xfrm>
          <a:prstGeom prst="rect">
            <a:avLst/>
          </a:prstGeom>
        </p:spPr>
      </p:pic>
    </p:spTree>
    <p:extLst>
      <p:ext uri="{BB962C8B-B14F-4D97-AF65-F5344CB8AC3E}">
        <p14:creationId xmlns:p14="http://schemas.microsoft.com/office/powerpoint/2010/main" val="4045112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422" t="27782" r="32077" b="9088"/>
          <a:stretch/>
        </p:blipFill>
        <p:spPr>
          <a:xfrm>
            <a:off x="978793" y="0"/>
            <a:ext cx="9925049" cy="6709893"/>
          </a:xfrm>
          <a:prstGeom prst="rect">
            <a:avLst/>
          </a:prstGeom>
        </p:spPr>
      </p:pic>
    </p:spTree>
    <p:extLst>
      <p:ext uri="{BB962C8B-B14F-4D97-AF65-F5344CB8AC3E}">
        <p14:creationId xmlns:p14="http://schemas.microsoft.com/office/powerpoint/2010/main" val="188773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950" t="28159" r="32077" b="9276"/>
          <a:stretch/>
        </p:blipFill>
        <p:spPr>
          <a:xfrm>
            <a:off x="1081825" y="128789"/>
            <a:ext cx="9942256" cy="6729211"/>
          </a:xfrm>
          <a:prstGeom prst="rect">
            <a:avLst/>
          </a:prstGeom>
        </p:spPr>
      </p:pic>
    </p:spTree>
    <p:extLst>
      <p:ext uri="{BB962C8B-B14F-4D97-AF65-F5344CB8AC3E}">
        <p14:creationId xmlns:p14="http://schemas.microsoft.com/office/powerpoint/2010/main" val="1018937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951" t="27595" r="32711" b="14537"/>
          <a:stretch/>
        </p:blipFill>
        <p:spPr>
          <a:xfrm>
            <a:off x="450759" y="231819"/>
            <a:ext cx="10212947" cy="6472403"/>
          </a:xfrm>
          <a:prstGeom prst="rect">
            <a:avLst/>
          </a:prstGeom>
        </p:spPr>
      </p:pic>
    </p:spTree>
    <p:extLst>
      <p:ext uri="{BB962C8B-B14F-4D97-AF65-F5344CB8AC3E}">
        <p14:creationId xmlns:p14="http://schemas.microsoft.com/office/powerpoint/2010/main" val="3732371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528" t="27782" r="31444" b="12658"/>
          <a:stretch/>
        </p:blipFill>
        <p:spPr>
          <a:xfrm>
            <a:off x="772733" y="128788"/>
            <a:ext cx="10401418" cy="6568226"/>
          </a:xfrm>
          <a:prstGeom prst="rect">
            <a:avLst/>
          </a:prstGeom>
        </p:spPr>
      </p:pic>
    </p:spTree>
    <p:extLst>
      <p:ext uri="{BB962C8B-B14F-4D97-AF65-F5344CB8AC3E}">
        <p14:creationId xmlns:p14="http://schemas.microsoft.com/office/powerpoint/2010/main" val="199425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845" t="28346" r="33979" b="12470"/>
          <a:stretch/>
        </p:blipFill>
        <p:spPr>
          <a:xfrm>
            <a:off x="862884" y="128789"/>
            <a:ext cx="9916733" cy="6576359"/>
          </a:xfrm>
          <a:prstGeom prst="rect">
            <a:avLst/>
          </a:prstGeom>
        </p:spPr>
      </p:pic>
    </p:spTree>
    <p:extLst>
      <p:ext uri="{BB962C8B-B14F-4D97-AF65-F5344CB8AC3E}">
        <p14:creationId xmlns:p14="http://schemas.microsoft.com/office/powerpoint/2010/main" val="4044558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8033" y="373488"/>
            <a:ext cx="8771953" cy="1384995"/>
          </a:xfrm>
          <a:prstGeom prst="rect">
            <a:avLst/>
          </a:prstGeom>
          <a:noFill/>
        </p:spPr>
        <p:txBody>
          <a:bodyPr wrap="none" rtlCol="0">
            <a:spAutoFit/>
          </a:bodyPr>
          <a:lstStyle/>
          <a:p>
            <a:r>
              <a:rPr lang="en-GB" sz="2800" b="1" u="sng" dirty="0" smtClean="0">
                <a:latin typeface="Comic Sans MS" panose="030F0702030302020204" pitchFamily="66" charset="0"/>
              </a:rPr>
              <a:t>Maths: </a:t>
            </a:r>
          </a:p>
          <a:p>
            <a:endParaRPr lang="en-GB" sz="2800" b="1" u="sng" dirty="0">
              <a:latin typeface="Comic Sans MS" panose="030F0702030302020204" pitchFamily="66" charset="0"/>
            </a:endParaRPr>
          </a:p>
          <a:p>
            <a:r>
              <a:rPr lang="en-GB" sz="2800" b="1" u="sng" dirty="0" smtClean="0">
                <a:latin typeface="Comic Sans MS" panose="030F0702030302020204" pitchFamily="66" charset="0"/>
              </a:rPr>
              <a:t>L.O: To convert between metric units of weight.</a:t>
            </a:r>
            <a:endParaRPr lang="en-GB" sz="2800" b="1" u="sng" dirty="0">
              <a:latin typeface="Comic Sans MS" panose="030F0702030302020204"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5456" y="2268358"/>
            <a:ext cx="5315723" cy="2986222"/>
          </a:xfrm>
          <a:prstGeom prst="rect">
            <a:avLst/>
          </a:prstGeom>
        </p:spPr>
      </p:pic>
    </p:spTree>
    <p:extLst>
      <p:ext uri="{BB962C8B-B14F-4D97-AF65-F5344CB8AC3E}">
        <p14:creationId xmlns:p14="http://schemas.microsoft.com/office/powerpoint/2010/main" val="266869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056" t="27971" r="32394" b="12470"/>
          <a:stretch/>
        </p:blipFill>
        <p:spPr>
          <a:xfrm>
            <a:off x="734096" y="128789"/>
            <a:ext cx="9916732" cy="6441814"/>
          </a:xfrm>
          <a:prstGeom prst="rect">
            <a:avLst/>
          </a:prstGeom>
        </p:spPr>
      </p:pic>
    </p:spTree>
    <p:extLst>
      <p:ext uri="{BB962C8B-B14F-4D97-AF65-F5344CB8AC3E}">
        <p14:creationId xmlns:p14="http://schemas.microsoft.com/office/powerpoint/2010/main" val="1385028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1635" y="78175"/>
            <a:ext cx="4969630" cy="707886"/>
          </a:xfrm>
          <a:prstGeom prst="rect">
            <a:avLst/>
          </a:prstGeom>
          <a:noFill/>
        </p:spPr>
        <p:txBody>
          <a:bodyPr wrap="none" rtlCol="0">
            <a:spAutoFit/>
          </a:bodyPr>
          <a:lstStyle/>
          <a:p>
            <a:r>
              <a:rPr lang="en-GB" sz="4000" dirty="0" smtClean="0">
                <a:latin typeface="Comic Sans MS" panose="030F0702030302020204" pitchFamily="66" charset="0"/>
              </a:rPr>
              <a:t>Arithmetic: Method</a:t>
            </a:r>
            <a:endParaRPr lang="en-GB" sz="4000" dirty="0">
              <a:latin typeface="Comic Sans MS" panose="030F0702030302020204" pitchFamily="66" charset="0"/>
            </a:endParaRPr>
          </a:p>
        </p:txBody>
      </p:sp>
      <p:pic>
        <p:nvPicPr>
          <p:cNvPr id="2" name="Picture 1"/>
          <p:cNvPicPr>
            <a:picLocks noChangeAspect="1"/>
          </p:cNvPicPr>
          <p:nvPr/>
        </p:nvPicPr>
        <p:blipFill rotWithShape="1">
          <a:blip r:embed="rId2"/>
          <a:srcRect l="32852" t="10873" r="56373" b="84806"/>
          <a:stretch/>
        </p:blipFill>
        <p:spPr>
          <a:xfrm>
            <a:off x="351635" y="786061"/>
            <a:ext cx="3318837" cy="748368"/>
          </a:xfrm>
          <a:prstGeom prst="rect">
            <a:avLst/>
          </a:prstGeom>
        </p:spPr>
      </p:pic>
      <p:pic>
        <p:nvPicPr>
          <p:cNvPr id="4" name="Picture 3"/>
          <p:cNvPicPr>
            <a:picLocks noChangeAspect="1"/>
          </p:cNvPicPr>
          <p:nvPr/>
        </p:nvPicPr>
        <p:blipFill rotWithShape="1">
          <a:blip r:embed="rId3"/>
          <a:srcRect l="36338" t="21018" r="39261" b="15101"/>
          <a:stretch/>
        </p:blipFill>
        <p:spPr>
          <a:xfrm>
            <a:off x="6690271" y="58406"/>
            <a:ext cx="4617379" cy="6796143"/>
          </a:xfrm>
          <a:prstGeom prst="rect">
            <a:avLst/>
          </a:prstGeom>
        </p:spPr>
      </p:pic>
      <p:sp>
        <p:nvSpPr>
          <p:cNvPr id="7" name="TextBox 6"/>
          <p:cNvSpPr txBox="1"/>
          <p:nvPr/>
        </p:nvSpPr>
        <p:spPr>
          <a:xfrm rot="20812763">
            <a:off x="502274" y="1571091"/>
            <a:ext cx="5782614" cy="830997"/>
          </a:xfrm>
          <a:prstGeom prst="rect">
            <a:avLst/>
          </a:prstGeom>
          <a:noFill/>
        </p:spPr>
        <p:txBody>
          <a:bodyPr wrap="square" rtlCol="0">
            <a:spAutoFit/>
          </a:bodyPr>
          <a:lstStyle/>
          <a:p>
            <a:r>
              <a:rPr lang="en-GB" sz="2400" dirty="0" smtClean="0">
                <a:latin typeface="Comic Sans MS" panose="030F0702030302020204" pitchFamily="66" charset="0"/>
              </a:rPr>
              <a:t>This method is slower to write out in full than to actually do! </a:t>
            </a:r>
            <a:endParaRPr lang="en-GB" sz="2400" dirty="0">
              <a:latin typeface="Comic Sans MS" panose="030F0702030302020204" pitchFamily="66" charset="0"/>
            </a:endParaRPr>
          </a:p>
        </p:txBody>
      </p:sp>
      <p:sp>
        <p:nvSpPr>
          <p:cNvPr id="8" name="TextBox 7"/>
          <p:cNvSpPr txBox="1"/>
          <p:nvPr/>
        </p:nvSpPr>
        <p:spPr>
          <a:xfrm>
            <a:off x="941240" y="3456477"/>
            <a:ext cx="5782614" cy="1200329"/>
          </a:xfrm>
          <a:prstGeom prst="rect">
            <a:avLst/>
          </a:prstGeom>
          <a:noFill/>
        </p:spPr>
        <p:txBody>
          <a:bodyPr wrap="square" rtlCol="0">
            <a:spAutoFit/>
          </a:bodyPr>
          <a:lstStyle/>
          <a:p>
            <a:r>
              <a:rPr lang="en-GB" sz="2400" dirty="0" smtClean="0">
                <a:latin typeface="Comic Sans MS" panose="030F0702030302020204" pitchFamily="66" charset="0"/>
              </a:rPr>
              <a:t>This part should be done mostly mentally but with some short calculations/ jottings. </a:t>
            </a:r>
            <a:endParaRPr lang="en-GB" sz="2400" dirty="0">
              <a:latin typeface="Comic Sans MS" panose="030F0702030302020204" pitchFamily="66" charset="0"/>
            </a:endParaRPr>
          </a:p>
        </p:txBody>
      </p:sp>
      <p:sp>
        <p:nvSpPr>
          <p:cNvPr id="9" name="Left Arrow 8"/>
          <p:cNvSpPr/>
          <p:nvPr/>
        </p:nvSpPr>
        <p:spPr>
          <a:xfrm rot="9483454">
            <a:off x="5550794" y="3567448"/>
            <a:ext cx="1139477" cy="48919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6224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3183" y="58407"/>
            <a:ext cx="11771171" cy="707886"/>
          </a:xfrm>
          <a:prstGeom prst="rect">
            <a:avLst/>
          </a:prstGeom>
          <a:noFill/>
        </p:spPr>
        <p:txBody>
          <a:bodyPr wrap="none" rtlCol="0">
            <a:spAutoFit/>
          </a:bodyPr>
          <a:lstStyle/>
          <a:p>
            <a:r>
              <a:rPr lang="en-GB" sz="4000" dirty="0" smtClean="0">
                <a:latin typeface="Comic Sans MS" panose="030F0702030302020204" pitchFamily="66" charset="0"/>
              </a:rPr>
              <a:t>Your go… </a:t>
            </a:r>
            <a:r>
              <a:rPr lang="en-GB" sz="2800" dirty="0" smtClean="0">
                <a:latin typeface="Comic Sans MS" panose="030F0702030302020204" pitchFamily="66" charset="0"/>
              </a:rPr>
              <a:t>(if you have another method which works, that’s great!)</a:t>
            </a:r>
            <a:endParaRPr lang="en-GB" sz="2800" dirty="0">
              <a:latin typeface="Comic Sans MS" panose="030F0702030302020204" pitchFamily="66" charset="0"/>
            </a:endParaRPr>
          </a:p>
        </p:txBody>
      </p:sp>
      <p:sp>
        <p:nvSpPr>
          <p:cNvPr id="7" name="TextBox 6"/>
          <p:cNvSpPr txBox="1"/>
          <p:nvPr/>
        </p:nvSpPr>
        <p:spPr>
          <a:xfrm>
            <a:off x="4678016" y="1312211"/>
            <a:ext cx="7286337" cy="5016758"/>
          </a:xfrm>
          <a:prstGeom prst="rect">
            <a:avLst/>
          </a:prstGeom>
          <a:noFill/>
        </p:spPr>
        <p:txBody>
          <a:bodyPr wrap="square" rtlCol="0">
            <a:spAutoFit/>
          </a:bodyPr>
          <a:lstStyle/>
          <a:p>
            <a:pPr marL="742950" indent="-742950">
              <a:buAutoNum type="arabicPeriod"/>
            </a:pPr>
            <a:r>
              <a:rPr lang="en-GB" sz="4000" dirty="0" smtClean="0">
                <a:latin typeface="Comic Sans MS" panose="030F0702030302020204" pitchFamily="66" charset="0"/>
              </a:rPr>
              <a:t>7594 </a:t>
            </a:r>
            <a:r>
              <a:rPr lang="en-GB" sz="4000" dirty="0" smtClean="0">
                <a:latin typeface="Comic Sans MS" panose="030F0702030302020204" pitchFamily="66" charset="0"/>
              </a:rPr>
              <a:t>÷ </a:t>
            </a:r>
            <a:r>
              <a:rPr lang="en-GB" sz="4000" dirty="0" smtClean="0">
                <a:latin typeface="Comic Sans MS" panose="030F0702030302020204" pitchFamily="66" charset="0"/>
              </a:rPr>
              <a:t>23= </a:t>
            </a:r>
            <a:r>
              <a:rPr lang="en-GB" sz="4000" dirty="0" smtClean="0">
                <a:latin typeface="Comic Sans MS" panose="030F0702030302020204" pitchFamily="66" charset="0"/>
              </a:rPr>
              <a:t>? </a:t>
            </a:r>
          </a:p>
          <a:p>
            <a:pPr marL="742950" indent="-742950">
              <a:buAutoNum type="arabicPeriod"/>
            </a:pPr>
            <a:endParaRPr lang="en-GB" sz="4000" dirty="0">
              <a:latin typeface="Comic Sans MS" panose="030F0702030302020204" pitchFamily="66" charset="0"/>
            </a:endParaRPr>
          </a:p>
          <a:p>
            <a:pPr marL="742950" indent="-742950">
              <a:buAutoNum type="arabicPeriod"/>
            </a:pPr>
            <a:r>
              <a:rPr lang="en-GB" sz="4000" dirty="0" smtClean="0">
                <a:latin typeface="Comic Sans MS" panose="030F0702030302020204" pitchFamily="66" charset="0"/>
              </a:rPr>
              <a:t>6124</a:t>
            </a:r>
            <a:r>
              <a:rPr lang="en-GB" sz="4000" dirty="0" smtClean="0">
                <a:latin typeface="Comic Sans MS" panose="030F0702030302020204" pitchFamily="66" charset="0"/>
              </a:rPr>
              <a:t> </a:t>
            </a:r>
            <a:r>
              <a:rPr lang="en-GB" sz="4000" dirty="0" smtClean="0">
                <a:latin typeface="Comic Sans MS" panose="030F0702030302020204" pitchFamily="66" charset="0"/>
              </a:rPr>
              <a:t>÷ </a:t>
            </a:r>
            <a:r>
              <a:rPr lang="en-GB" sz="4000" dirty="0" smtClean="0">
                <a:latin typeface="Comic Sans MS" panose="030F0702030302020204" pitchFamily="66" charset="0"/>
              </a:rPr>
              <a:t>16</a:t>
            </a:r>
            <a:r>
              <a:rPr lang="en-GB" sz="4000" dirty="0" smtClean="0">
                <a:latin typeface="Comic Sans MS" panose="030F0702030302020204" pitchFamily="66" charset="0"/>
              </a:rPr>
              <a:t>= </a:t>
            </a:r>
            <a:r>
              <a:rPr lang="en-GB" sz="4000" dirty="0" smtClean="0">
                <a:latin typeface="Comic Sans MS" panose="030F0702030302020204" pitchFamily="66" charset="0"/>
              </a:rPr>
              <a:t>?</a:t>
            </a:r>
          </a:p>
          <a:p>
            <a:pPr marL="742950" indent="-742950">
              <a:buAutoNum type="arabicPeriod"/>
            </a:pPr>
            <a:endParaRPr lang="en-GB" sz="4000" dirty="0">
              <a:latin typeface="Comic Sans MS" panose="030F0702030302020204" pitchFamily="66" charset="0"/>
            </a:endParaRPr>
          </a:p>
          <a:p>
            <a:pPr marL="742950" indent="-742950">
              <a:buAutoNum type="arabicPeriod"/>
            </a:pPr>
            <a:r>
              <a:rPr lang="en-GB" sz="4000" dirty="0" smtClean="0">
                <a:latin typeface="Comic Sans MS" panose="030F0702030302020204" pitchFamily="66" charset="0"/>
              </a:rPr>
              <a:t>8456</a:t>
            </a:r>
            <a:r>
              <a:rPr lang="en-GB" sz="4000" dirty="0" smtClean="0">
                <a:latin typeface="Comic Sans MS" panose="030F0702030302020204" pitchFamily="66" charset="0"/>
              </a:rPr>
              <a:t> </a:t>
            </a:r>
            <a:r>
              <a:rPr lang="en-GB" sz="4000" dirty="0" smtClean="0">
                <a:latin typeface="Comic Sans MS" panose="030F0702030302020204" pitchFamily="66" charset="0"/>
              </a:rPr>
              <a:t>÷ </a:t>
            </a:r>
            <a:r>
              <a:rPr lang="en-GB" sz="4000" dirty="0" smtClean="0">
                <a:latin typeface="Comic Sans MS" panose="030F0702030302020204" pitchFamily="66" charset="0"/>
              </a:rPr>
              <a:t>31= </a:t>
            </a:r>
            <a:r>
              <a:rPr lang="en-GB" sz="4000" dirty="0" smtClean="0">
                <a:latin typeface="Comic Sans MS" panose="030F0702030302020204" pitchFamily="66" charset="0"/>
              </a:rPr>
              <a:t>?</a:t>
            </a:r>
          </a:p>
          <a:p>
            <a:pPr marL="742950" indent="-742950">
              <a:buAutoNum type="arabicPeriod"/>
            </a:pPr>
            <a:endParaRPr lang="en-GB" sz="4000" dirty="0">
              <a:latin typeface="Comic Sans MS" panose="030F0702030302020204" pitchFamily="66" charset="0"/>
            </a:endParaRPr>
          </a:p>
          <a:p>
            <a:r>
              <a:rPr lang="en-GB" sz="4000" dirty="0" smtClean="0">
                <a:latin typeface="Comic Sans MS" panose="030F0702030302020204" pitchFamily="66" charset="0"/>
              </a:rPr>
              <a:t>Find the remainder or carry on to find the decimals… </a:t>
            </a:r>
            <a:endParaRPr lang="en-GB" sz="4000" dirty="0">
              <a:latin typeface="Comic Sans MS" panose="030F0702030302020204" pitchFamily="66" charset="0"/>
            </a:endParaRPr>
          </a:p>
        </p:txBody>
      </p:sp>
      <p:pic>
        <p:nvPicPr>
          <p:cNvPr id="5" name="Picture 4"/>
          <p:cNvPicPr>
            <a:picLocks noChangeAspect="1"/>
          </p:cNvPicPr>
          <p:nvPr/>
        </p:nvPicPr>
        <p:blipFill rotWithShape="1">
          <a:blip r:embed="rId2"/>
          <a:srcRect l="36338" t="21018" r="39261" b="15101"/>
          <a:stretch/>
        </p:blipFill>
        <p:spPr>
          <a:xfrm>
            <a:off x="193183" y="766293"/>
            <a:ext cx="4138777" cy="6091707"/>
          </a:xfrm>
          <a:prstGeom prst="rect">
            <a:avLst/>
          </a:prstGeom>
        </p:spPr>
      </p:pic>
    </p:spTree>
    <p:extLst>
      <p:ext uri="{BB962C8B-B14F-4D97-AF65-F5344CB8AC3E}">
        <p14:creationId xmlns:p14="http://schemas.microsoft.com/office/powerpoint/2010/main" val="1416700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3183" y="58407"/>
            <a:ext cx="12139862" cy="707886"/>
          </a:xfrm>
          <a:prstGeom prst="rect">
            <a:avLst/>
          </a:prstGeom>
          <a:noFill/>
        </p:spPr>
        <p:txBody>
          <a:bodyPr wrap="none" rtlCol="0">
            <a:spAutoFit/>
          </a:bodyPr>
          <a:lstStyle/>
          <a:p>
            <a:r>
              <a:rPr lang="en-GB" sz="4000" dirty="0" smtClean="0">
                <a:latin typeface="Comic Sans MS" panose="030F0702030302020204" pitchFamily="66" charset="0"/>
              </a:rPr>
              <a:t>ANSWERS</a:t>
            </a:r>
            <a:r>
              <a:rPr lang="en-GB" sz="2800" dirty="0" smtClean="0">
                <a:latin typeface="Comic Sans MS" panose="030F0702030302020204" pitchFamily="66" charset="0"/>
              </a:rPr>
              <a:t>(if you have another method which works, that’s great!)</a:t>
            </a:r>
            <a:endParaRPr lang="en-GB" sz="2800" dirty="0">
              <a:latin typeface="Comic Sans MS" panose="030F0702030302020204" pitchFamily="66" charset="0"/>
            </a:endParaRPr>
          </a:p>
        </p:txBody>
      </p:sp>
      <p:pic>
        <p:nvPicPr>
          <p:cNvPr id="5" name="Picture 4"/>
          <p:cNvPicPr>
            <a:picLocks noChangeAspect="1"/>
          </p:cNvPicPr>
          <p:nvPr/>
        </p:nvPicPr>
        <p:blipFill rotWithShape="1">
          <a:blip r:embed="rId2"/>
          <a:srcRect l="36338" t="21018" r="39261" b="15101"/>
          <a:stretch/>
        </p:blipFill>
        <p:spPr>
          <a:xfrm>
            <a:off x="193183" y="766293"/>
            <a:ext cx="4138777" cy="6091707"/>
          </a:xfrm>
          <a:prstGeom prst="rect">
            <a:avLst/>
          </a:prstGeom>
        </p:spPr>
      </p:pic>
      <p:sp>
        <p:nvSpPr>
          <p:cNvPr id="6" name="TextBox 5"/>
          <p:cNvSpPr txBox="1"/>
          <p:nvPr/>
        </p:nvSpPr>
        <p:spPr>
          <a:xfrm>
            <a:off x="4331960" y="964482"/>
            <a:ext cx="7860040" cy="6247864"/>
          </a:xfrm>
          <a:prstGeom prst="rect">
            <a:avLst/>
          </a:prstGeom>
          <a:noFill/>
        </p:spPr>
        <p:txBody>
          <a:bodyPr wrap="square" rtlCol="0">
            <a:spAutoFit/>
          </a:bodyPr>
          <a:lstStyle/>
          <a:p>
            <a:pPr marL="742950" indent="-742950">
              <a:buAutoNum type="arabicPeriod"/>
            </a:pPr>
            <a:r>
              <a:rPr lang="en-GB" sz="4000" dirty="0" smtClean="0">
                <a:latin typeface="Comic Sans MS" panose="030F0702030302020204" pitchFamily="66" charset="0"/>
              </a:rPr>
              <a:t>7594 </a:t>
            </a:r>
            <a:r>
              <a:rPr lang="en-GB" sz="4000" dirty="0" smtClean="0">
                <a:latin typeface="Comic Sans MS" panose="030F0702030302020204" pitchFamily="66" charset="0"/>
              </a:rPr>
              <a:t>÷ </a:t>
            </a:r>
            <a:r>
              <a:rPr lang="en-GB" sz="4000" dirty="0" smtClean="0">
                <a:latin typeface="Comic Sans MS" panose="030F0702030302020204" pitchFamily="66" charset="0"/>
              </a:rPr>
              <a:t>23= </a:t>
            </a:r>
            <a:r>
              <a:rPr lang="en-GB" sz="4000" dirty="0" smtClean="0">
                <a:latin typeface="Comic Sans MS" panose="030F0702030302020204" pitchFamily="66" charset="0"/>
              </a:rPr>
              <a:t>330 r 4 or</a:t>
            </a:r>
            <a:r>
              <a:rPr lang="en-GB" sz="4000" dirty="0" smtClean="0">
                <a:latin typeface="Comic Sans MS" panose="030F0702030302020204" pitchFamily="66" charset="0"/>
              </a:rPr>
              <a:t> 330.173 (330.2 to 1dp)</a:t>
            </a:r>
            <a:endParaRPr lang="en-GB" sz="4000" dirty="0" smtClean="0">
              <a:latin typeface="Comic Sans MS" panose="030F0702030302020204" pitchFamily="66" charset="0"/>
            </a:endParaRPr>
          </a:p>
          <a:p>
            <a:pPr marL="742950" indent="-742950">
              <a:buAutoNum type="arabicPeriod"/>
            </a:pPr>
            <a:endParaRPr lang="en-GB" sz="4000" dirty="0">
              <a:latin typeface="Comic Sans MS" panose="030F0702030302020204" pitchFamily="66" charset="0"/>
            </a:endParaRPr>
          </a:p>
          <a:p>
            <a:pPr marL="742950" indent="-742950">
              <a:buAutoNum type="arabicPeriod"/>
            </a:pPr>
            <a:r>
              <a:rPr lang="en-GB" sz="4000" dirty="0" smtClean="0">
                <a:latin typeface="Comic Sans MS" panose="030F0702030302020204" pitchFamily="66" charset="0"/>
              </a:rPr>
              <a:t>6124</a:t>
            </a:r>
            <a:r>
              <a:rPr lang="en-GB" sz="4000" dirty="0" smtClean="0">
                <a:latin typeface="Comic Sans MS" panose="030F0702030302020204" pitchFamily="66" charset="0"/>
              </a:rPr>
              <a:t> </a:t>
            </a:r>
            <a:r>
              <a:rPr lang="en-GB" sz="4000" dirty="0" smtClean="0">
                <a:latin typeface="Comic Sans MS" panose="030F0702030302020204" pitchFamily="66" charset="0"/>
              </a:rPr>
              <a:t>÷ </a:t>
            </a:r>
            <a:r>
              <a:rPr lang="en-GB" sz="4000" dirty="0" smtClean="0">
                <a:latin typeface="Comic Sans MS" panose="030F0702030302020204" pitchFamily="66" charset="0"/>
              </a:rPr>
              <a:t>16</a:t>
            </a:r>
            <a:r>
              <a:rPr lang="en-GB" sz="4000" dirty="0" smtClean="0">
                <a:latin typeface="Comic Sans MS" panose="030F0702030302020204" pitchFamily="66" charset="0"/>
              </a:rPr>
              <a:t>= </a:t>
            </a:r>
            <a:r>
              <a:rPr lang="en-GB" sz="4000" dirty="0" smtClean="0">
                <a:latin typeface="Comic Sans MS" panose="030F0702030302020204" pitchFamily="66" charset="0"/>
              </a:rPr>
              <a:t>382 r 12 or 382.75 (what is this remainder as a fraction?)</a:t>
            </a:r>
            <a:endParaRPr lang="en-GB" sz="4000" dirty="0" smtClean="0">
              <a:latin typeface="Comic Sans MS" panose="030F0702030302020204" pitchFamily="66" charset="0"/>
            </a:endParaRPr>
          </a:p>
          <a:p>
            <a:pPr marL="742950" indent="-742950">
              <a:buAutoNum type="arabicPeriod"/>
            </a:pPr>
            <a:endParaRPr lang="en-GB" sz="4000" dirty="0">
              <a:latin typeface="Comic Sans MS" panose="030F0702030302020204" pitchFamily="66" charset="0"/>
            </a:endParaRPr>
          </a:p>
          <a:p>
            <a:pPr marL="742950" indent="-742950">
              <a:buAutoNum type="arabicPeriod"/>
            </a:pPr>
            <a:r>
              <a:rPr lang="en-GB" sz="4000" dirty="0" smtClean="0">
                <a:latin typeface="Comic Sans MS" panose="030F0702030302020204" pitchFamily="66" charset="0"/>
              </a:rPr>
              <a:t>8456</a:t>
            </a:r>
            <a:r>
              <a:rPr lang="en-GB" sz="4000" dirty="0" smtClean="0">
                <a:latin typeface="Comic Sans MS" panose="030F0702030302020204" pitchFamily="66" charset="0"/>
              </a:rPr>
              <a:t> </a:t>
            </a:r>
            <a:r>
              <a:rPr lang="en-GB" sz="4000" dirty="0" smtClean="0">
                <a:latin typeface="Comic Sans MS" panose="030F0702030302020204" pitchFamily="66" charset="0"/>
              </a:rPr>
              <a:t>÷ </a:t>
            </a:r>
            <a:r>
              <a:rPr lang="en-GB" sz="4000" dirty="0" smtClean="0">
                <a:latin typeface="Comic Sans MS" panose="030F0702030302020204" pitchFamily="66" charset="0"/>
              </a:rPr>
              <a:t>31= </a:t>
            </a:r>
            <a:r>
              <a:rPr lang="en-GB" sz="4000" dirty="0" smtClean="0">
                <a:latin typeface="Comic Sans MS" panose="030F0702030302020204" pitchFamily="66" charset="0"/>
              </a:rPr>
              <a:t>272 r 24 or 272.774 (272.8 to 1dp)</a:t>
            </a:r>
            <a:endParaRPr lang="en-GB" sz="4000" dirty="0" smtClean="0">
              <a:latin typeface="Comic Sans MS" panose="030F0702030302020204" pitchFamily="66" charset="0"/>
            </a:endParaRPr>
          </a:p>
          <a:p>
            <a:pPr marL="742950" indent="-742950">
              <a:buAutoNum type="arabicPeriod"/>
            </a:pPr>
            <a:endParaRPr lang="en-GB" sz="4000" dirty="0">
              <a:latin typeface="Comic Sans MS" panose="030F0702030302020204" pitchFamily="66" charset="0"/>
            </a:endParaRPr>
          </a:p>
        </p:txBody>
      </p:sp>
    </p:spTree>
    <p:extLst>
      <p:ext uri="{BB962C8B-B14F-4D97-AF65-F5344CB8AC3E}">
        <p14:creationId xmlns:p14="http://schemas.microsoft.com/office/powerpoint/2010/main" val="3323036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760" y="321972"/>
            <a:ext cx="9044464" cy="1200329"/>
          </a:xfrm>
          <a:prstGeom prst="rect">
            <a:avLst/>
          </a:prstGeom>
          <a:noFill/>
        </p:spPr>
        <p:txBody>
          <a:bodyPr wrap="none" rtlCol="0">
            <a:spAutoFit/>
          </a:bodyPr>
          <a:lstStyle/>
          <a:p>
            <a:r>
              <a:rPr lang="en-GB" sz="2400" b="1" u="sng" dirty="0" smtClean="0">
                <a:latin typeface="Comic Sans MS" panose="030F0702030302020204" pitchFamily="66" charset="0"/>
              </a:rPr>
              <a:t>English</a:t>
            </a:r>
          </a:p>
          <a:p>
            <a:endParaRPr lang="en-GB" sz="2400" b="1" u="sng" dirty="0">
              <a:latin typeface="Comic Sans MS" panose="030F0702030302020204" pitchFamily="66" charset="0"/>
            </a:endParaRPr>
          </a:p>
          <a:p>
            <a:r>
              <a:rPr lang="en-GB" sz="2400" b="1" u="sng" dirty="0" smtClean="0">
                <a:latin typeface="Comic Sans MS" panose="030F0702030302020204" pitchFamily="66" charset="0"/>
              </a:rPr>
              <a:t>L.O: To edit the </a:t>
            </a:r>
            <a:r>
              <a:rPr lang="en-GB" sz="2400" b="1" u="sng" dirty="0" smtClean="0">
                <a:latin typeface="Comic Sans MS" panose="030F0702030302020204" pitchFamily="66" charset="0"/>
              </a:rPr>
              <a:t>final paragraph </a:t>
            </a:r>
            <a:r>
              <a:rPr lang="en-GB" sz="2400" b="1" u="sng" dirty="0" smtClean="0">
                <a:latin typeface="Comic Sans MS" panose="030F0702030302020204" pitchFamily="66" charset="0"/>
              </a:rPr>
              <a:t>of a newspaper article. </a:t>
            </a:r>
            <a:endParaRPr lang="en-GB" sz="2400" b="1" u="sng" dirty="0">
              <a:latin typeface="Comic Sans MS" panose="030F0702030302020204" pitchFamily="66" charset="0"/>
            </a:endParaRPr>
          </a:p>
        </p:txBody>
      </p:sp>
      <p:sp>
        <p:nvSpPr>
          <p:cNvPr id="3" name="TextBox 2"/>
          <p:cNvSpPr txBox="1"/>
          <p:nvPr/>
        </p:nvSpPr>
        <p:spPr>
          <a:xfrm>
            <a:off x="1313646" y="1953855"/>
            <a:ext cx="9362941" cy="4401205"/>
          </a:xfrm>
          <a:prstGeom prst="rect">
            <a:avLst/>
          </a:prstGeom>
          <a:noFill/>
        </p:spPr>
        <p:txBody>
          <a:bodyPr wrap="square" rtlCol="0">
            <a:spAutoFit/>
          </a:bodyPr>
          <a:lstStyle/>
          <a:p>
            <a:r>
              <a:rPr lang="en-GB" sz="2800" dirty="0" smtClean="0">
                <a:latin typeface="Comic Sans MS" panose="030F0702030302020204" pitchFamily="66" charset="0"/>
              </a:rPr>
              <a:t>Using the list of features which you compiled last week, you are going to edit and improve the </a:t>
            </a:r>
            <a:r>
              <a:rPr lang="en-GB" sz="2800" dirty="0" smtClean="0">
                <a:latin typeface="Comic Sans MS" panose="030F0702030302020204" pitchFamily="66" charset="0"/>
              </a:rPr>
              <a:t>final paragraph </a:t>
            </a:r>
            <a:r>
              <a:rPr lang="en-GB" sz="2800" dirty="0" smtClean="0">
                <a:latin typeface="Comic Sans MS" panose="030F0702030302020204" pitchFamily="66" charset="0"/>
              </a:rPr>
              <a:t>of a newspaper article. </a:t>
            </a:r>
          </a:p>
          <a:p>
            <a:endParaRPr lang="en-GB" sz="2800" dirty="0">
              <a:latin typeface="Comic Sans MS" panose="030F0702030302020204" pitchFamily="66" charset="0"/>
            </a:endParaRPr>
          </a:p>
          <a:p>
            <a:r>
              <a:rPr lang="en-GB" sz="2800" dirty="0" smtClean="0">
                <a:latin typeface="Comic Sans MS" panose="030F0702030302020204" pitchFamily="66" charset="0"/>
              </a:rPr>
              <a:t>Write out the article and then edit it (remember to check for misspellings!)</a:t>
            </a:r>
          </a:p>
          <a:p>
            <a:endParaRPr lang="en-GB" sz="2800" dirty="0">
              <a:latin typeface="Comic Sans MS" panose="030F0702030302020204" pitchFamily="66" charset="0"/>
            </a:endParaRPr>
          </a:p>
          <a:p>
            <a:r>
              <a:rPr lang="en-GB" sz="2800" u="sng" dirty="0">
                <a:latin typeface="Comic Sans MS" panose="030F0702030302020204" pitchFamily="66" charset="0"/>
              </a:rPr>
              <a:t>Underneath your edited </a:t>
            </a:r>
            <a:r>
              <a:rPr lang="en-GB" sz="2800" u="sng" dirty="0" smtClean="0">
                <a:latin typeface="Comic Sans MS" panose="030F0702030302020204" pitchFamily="66" charset="0"/>
              </a:rPr>
              <a:t>paragraphs, </a:t>
            </a:r>
            <a:r>
              <a:rPr lang="en-GB" sz="2800" u="sng" dirty="0">
                <a:latin typeface="Comic Sans MS" panose="030F0702030302020204" pitchFamily="66" charset="0"/>
              </a:rPr>
              <a:t>tell me </a:t>
            </a:r>
            <a:r>
              <a:rPr lang="en-GB" sz="2800" b="1" u="sng" dirty="0">
                <a:latin typeface="Comic Sans MS" panose="030F0702030302020204" pitchFamily="66" charset="0"/>
              </a:rPr>
              <a:t>why</a:t>
            </a:r>
            <a:r>
              <a:rPr lang="en-GB" sz="2800" u="sng" dirty="0">
                <a:latin typeface="Comic Sans MS" panose="030F0702030302020204" pitchFamily="66" charset="0"/>
              </a:rPr>
              <a:t> you made these edits. </a:t>
            </a:r>
          </a:p>
          <a:p>
            <a:endParaRPr lang="en-GB" sz="2800" b="1" dirty="0">
              <a:latin typeface="Comic Sans MS" panose="030F0702030302020204" pitchFamily="66" charset="0"/>
            </a:endParaRPr>
          </a:p>
        </p:txBody>
      </p:sp>
    </p:spTree>
    <p:extLst>
      <p:ext uri="{BB962C8B-B14F-4D97-AF65-F5344CB8AC3E}">
        <p14:creationId xmlns:p14="http://schemas.microsoft.com/office/powerpoint/2010/main" val="174090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789" y="128789"/>
            <a:ext cx="7035900" cy="369332"/>
          </a:xfrm>
          <a:prstGeom prst="rect">
            <a:avLst/>
          </a:prstGeom>
          <a:noFill/>
        </p:spPr>
        <p:txBody>
          <a:bodyPr wrap="none" rtlCol="0">
            <a:spAutoFit/>
          </a:bodyPr>
          <a:lstStyle/>
          <a:p>
            <a:r>
              <a:rPr lang="en-GB" b="1" u="sng" dirty="0" smtClean="0">
                <a:latin typeface="Comic Sans MS" panose="030F0702030302020204" pitchFamily="66" charset="0"/>
              </a:rPr>
              <a:t>L.O: To edit the middle paragraphs of a newspaper article. </a:t>
            </a:r>
            <a:endParaRPr lang="en-GB" b="1" u="sng" dirty="0">
              <a:latin typeface="Comic Sans MS" panose="030F0702030302020204" pitchFamily="66" charset="0"/>
            </a:endParaRPr>
          </a:p>
        </p:txBody>
      </p:sp>
      <p:sp>
        <p:nvSpPr>
          <p:cNvPr id="3" name="TextBox 2"/>
          <p:cNvSpPr txBox="1"/>
          <p:nvPr/>
        </p:nvSpPr>
        <p:spPr>
          <a:xfrm>
            <a:off x="7482625" y="1015662"/>
            <a:ext cx="4211392" cy="2677656"/>
          </a:xfrm>
          <a:prstGeom prst="rect">
            <a:avLst/>
          </a:prstGeom>
          <a:solidFill>
            <a:srgbClr val="00B0F0"/>
          </a:solidFill>
          <a:ln>
            <a:solidFill>
              <a:schemeClr val="tx1"/>
            </a:solidFill>
          </a:ln>
        </p:spPr>
        <p:txBody>
          <a:bodyPr wrap="square" rtlCol="0">
            <a:spAutoFit/>
          </a:bodyPr>
          <a:lstStyle/>
          <a:p>
            <a:r>
              <a:rPr lang="en-GB" sz="2400" dirty="0" smtClean="0">
                <a:latin typeface="Comic Sans MS" panose="030F0702030302020204" pitchFamily="66" charset="0"/>
              </a:rPr>
              <a:t>Write out the article and then edit it (remember to check for misspellings!)</a:t>
            </a:r>
          </a:p>
          <a:p>
            <a:endParaRPr lang="en-GB" sz="2400" dirty="0">
              <a:latin typeface="Comic Sans MS" panose="030F0702030302020204" pitchFamily="66" charset="0"/>
            </a:endParaRPr>
          </a:p>
          <a:p>
            <a:r>
              <a:rPr lang="en-GB" sz="2400" u="sng" dirty="0" smtClean="0">
                <a:latin typeface="Comic Sans MS" panose="030F0702030302020204" pitchFamily="66" charset="0"/>
              </a:rPr>
              <a:t>Underneath your edited paragraph, tell me </a:t>
            </a:r>
            <a:r>
              <a:rPr lang="en-GB" sz="2400" b="1" u="sng" dirty="0" smtClean="0">
                <a:latin typeface="Comic Sans MS" panose="030F0702030302020204" pitchFamily="66" charset="0"/>
              </a:rPr>
              <a:t>why</a:t>
            </a:r>
            <a:r>
              <a:rPr lang="en-GB" sz="2400" u="sng" dirty="0" smtClean="0">
                <a:latin typeface="Comic Sans MS" panose="030F0702030302020204" pitchFamily="66" charset="0"/>
              </a:rPr>
              <a:t> you made these edits. </a:t>
            </a:r>
            <a:endParaRPr lang="en-GB" sz="2400" u="sng" dirty="0">
              <a:latin typeface="Comic Sans MS" panose="030F0702030302020204" pitchFamily="66" charset="0"/>
            </a:endParaRPr>
          </a:p>
        </p:txBody>
      </p:sp>
      <p:sp>
        <p:nvSpPr>
          <p:cNvPr id="5" name="TextBox 4"/>
          <p:cNvSpPr txBox="1"/>
          <p:nvPr/>
        </p:nvSpPr>
        <p:spPr>
          <a:xfrm>
            <a:off x="128789" y="1015662"/>
            <a:ext cx="6671256" cy="3108543"/>
          </a:xfrm>
          <a:prstGeom prst="rect">
            <a:avLst/>
          </a:prstGeom>
          <a:noFill/>
        </p:spPr>
        <p:txBody>
          <a:bodyPr wrap="square" rtlCol="0">
            <a:spAutoFit/>
          </a:bodyPr>
          <a:lstStyle/>
          <a:p>
            <a:r>
              <a:rPr lang="en-GB" sz="2200" dirty="0" smtClean="0">
                <a:latin typeface="Comic Sans MS" panose="030F0702030302020204" pitchFamily="66" charset="0"/>
              </a:rPr>
              <a:t>At 4 the dragon had left and some buildings were still </a:t>
            </a:r>
            <a:r>
              <a:rPr lang="en-GB" sz="2200" dirty="0" smtClean="0">
                <a:latin typeface="Comic Sans MS" panose="030F0702030302020204" pitchFamily="66" charset="0"/>
              </a:rPr>
              <a:t>on fire. The community all worked together and the fires were stopped. Many of the people are now feeling very scared about the dragon </a:t>
            </a:r>
            <a:r>
              <a:rPr lang="en-GB" sz="2200" dirty="0" err="1" smtClean="0">
                <a:latin typeface="Comic Sans MS" panose="030F0702030302020204" pitchFamily="66" charset="0"/>
              </a:rPr>
              <a:t>comming</a:t>
            </a:r>
            <a:r>
              <a:rPr lang="en-GB" sz="2200" dirty="0" smtClean="0">
                <a:latin typeface="Comic Sans MS" panose="030F0702030302020204" pitchFamily="66" charset="0"/>
              </a:rPr>
              <a:t> back and they </a:t>
            </a:r>
            <a:r>
              <a:rPr lang="en-GB" sz="2200" dirty="0" err="1" smtClean="0">
                <a:latin typeface="Comic Sans MS" panose="030F0702030302020204" pitchFamily="66" charset="0"/>
              </a:rPr>
              <a:t>dont</a:t>
            </a:r>
            <a:r>
              <a:rPr lang="en-GB" sz="2200" dirty="0" smtClean="0">
                <a:latin typeface="Comic Sans MS" panose="030F0702030302020204" pitchFamily="66" charset="0"/>
              </a:rPr>
              <a:t> want him to- Mrs Delve said “We don’t want him back!!!!”. This has been </a:t>
            </a:r>
            <a:r>
              <a:rPr lang="en-GB" sz="2200" dirty="0" err="1" smtClean="0">
                <a:latin typeface="Comic Sans MS" panose="030F0702030302020204" pitchFamily="66" charset="0"/>
              </a:rPr>
              <a:t>matthew</a:t>
            </a:r>
            <a:r>
              <a:rPr lang="en-GB" sz="2200" dirty="0" smtClean="0">
                <a:latin typeface="Comic Sans MS" panose="030F0702030302020204" pitchFamily="66" charset="0"/>
              </a:rPr>
              <a:t> Jones on the scene of the crime. Back to you in the studio Julie. </a:t>
            </a:r>
            <a:endParaRPr lang="en-GB" sz="2200" dirty="0" smtClean="0">
              <a:latin typeface="Comic Sans MS" panose="030F0702030302020204" pitchFamily="66" charset="0"/>
            </a:endParaRPr>
          </a:p>
          <a:p>
            <a:endParaRPr lang="en-GB" sz="2000" dirty="0">
              <a:latin typeface="Comic Sans MS" panose="030F0702030302020204" pitchFamily="66" charset="0"/>
            </a:endParaRPr>
          </a:p>
        </p:txBody>
      </p:sp>
      <p:sp>
        <p:nvSpPr>
          <p:cNvPr id="6" name="TextBox 5"/>
          <p:cNvSpPr txBox="1"/>
          <p:nvPr/>
        </p:nvSpPr>
        <p:spPr>
          <a:xfrm>
            <a:off x="128789" y="4210859"/>
            <a:ext cx="11938715" cy="2769989"/>
          </a:xfrm>
          <a:prstGeom prst="rect">
            <a:avLst/>
          </a:prstGeom>
          <a:noFill/>
        </p:spPr>
        <p:txBody>
          <a:bodyPr wrap="square" rtlCol="0">
            <a:spAutoFit/>
          </a:bodyPr>
          <a:lstStyle/>
          <a:p>
            <a:r>
              <a:rPr lang="en-GB" sz="2200" dirty="0" smtClean="0">
                <a:latin typeface="Comic Sans MS" panose="030F0702030302020204" pitchFamily="66" charset="0"/>
              </a:rPr>
              <a:t>Now write yourself some top tips to remember when writing your own Newspaper Report. </a:t>
            </a:r>
          </a:p>
          <a:p>
            <a:endParaRPr lang="en-GB" sz="2200" dirty="0">
              <a:latin typeface="Comic Sans MS" panose="030F0702030302020204" pitchFamily="66" charset="0"/>
            </a:endParaRPr>
          </a:p>
          <a:p>
            <a:r>
              <a:rPr lang="en-GB" sz="2200" dirty="0" smtClean="0">
                <a:latin typeface="Comic Sans MS" panose="030F0702030302020204" pitchFamily="66" charset="0"/>
              </a:rPr>
              <a:t>Tomorrow you will start your own. Think of some headlines to do with something happening in the war. </a:t>
            </a:r>
          </a:p>
          <a:p>
            <a:endParaRPr lang="en-GB" sz="2200" dirty="0">
              <a:latin typeface="Comic Sans MS" panose="030F0702030302020204" pitchFamily="66" charset="0"/>
            </a:endParaRPr>
          </a:p>
          <a:p>
            <a:r>
              <a:rPr lang="en-GB" sz="2200" dirty="0" smtClean="0">
                <a:latin typeface="Comic Sans MS" panose="030F0702030302020204" pitchFamily="66" charset="0"/>
              </a:rPr>
              <a:t>Extra challenge: Can you find a positive thing to happen during the war to write your story on?  </a:t>
            </a:r>
            <a:endParaRPr lang="en-GB" sz="2200" dirty="0" smtClean="0">
              <a:latin typeface="Comic Sans MS" panose="030F0702030302020204" pitchFamily="66" charset="0"/>
            </a:endParaRPr>
          </a:p>
          <a:p>
            <a:endParaRPr lang="en-GB" sz="2000" dirty="0">
              <a:latin typeface="Comic Sans MS" panose="030F0702030302020204" pitchFamily="66" charset="0"/>
            </a:endParaRPr>
          </a:p>
        </p:txBody>
      </p:sp>
    </p:spTree>
    <p:extLst>
      <p:ext uri="{BB962C8B-B14F-4D97-AF65-F5344CB8AC3E}">
        <p14:creationId xmlns:p14="http://schemas.microsoft.com/office/powerpoint/2010/main" val="2959396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4651" y="244699"/>
            <a:ext cx="8619667" cy="461665"/>
          </a:xfrm>
          <a:prstGeom prst="rect">
            <a:avLst/>
          </a:prstGeom>
          <a:noFill/>
        </p:spPr>
        <p:txBody>
          <a:bodyPr wrap="none" rtlCol="0">
            <a:spAutoFit/>
          </a:bodyPr>
          <a:lstStyle/>
          <a:p>
            <a:r>
              <a:rPr lang="en-GB" sz="2400" b="1" dirty="0">
                <a:latin typeface="Comic Sans MS" panose="030F0702030302020204" pitchFamily="66" charset="0"/>
              </a:rPr>
              <a:t>Grammar and Punctuation – answer to yesterday’s task…</a:t>
            </a:r>
          </a:p>
        </p:txBody>
      </p:sp>
      <p:pic>
        <p:nvPicPr>
          <p:cNvPr id="6" name="Picture 5"/>
          <p:cNvPicPr>
            <a:picLocks noChangeAspect="1"/>
          </p:cNvPicPr>
          <p:nvPr/>
        </p:nvPicPr>
        <p:blipFill rotWithShape="1">
          <a:blip r:embed="rId2"/>
          <a:srcRect l="13099" t="24025" r="50775" b="11718"/>
          <a:stretch/>
        </p:blipFill>
        <p:spPr>
          <a:xfrm>
            <a:off x="634651" y="927278"/>
            <a:ext cx="5537916" cy="5537915"/>
          </a:xfrm>
          <a:prstGeom prst="rect">
            <a:avLst/>
          </a:prstGeom>
        </p:spPr>
      </p:pic>
      <p:pic>
        <p:nvPicPr>
          <p:cNvPr id="1026" name="Picture 2" descr="Image result for tick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4239" y="3288943"/>
            <a:ext cx="425854" cy="3944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tick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4239" y="3904272"/>
            <a:ext cx="425854" cy="3944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tick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7856" y="4558948"/>
            <a:ext cx="425854" cy="3944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tick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7856" y="5189925"/>
            <a:ext cx="425854" cy="3944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72567" y="3049904"/>
            <a:ext cx="4649273" cy="646331"/>
          </a:xfrm>
          <a:prstGeom prst="rect">
            <a:avLst/>
          </a:prstGeom>
          <a:noFill/>
        </p:spPr>
        <p:txBody>
          <a:bodyPr wrap="square" rtlCol="0">
            <a:spAutoFit/>
          </a:bodyPr>
          <a:lstStyle/>
          <a:p>
            <a:r>
              <a:rPr lang="en-GB" dirty="0" smtClean="0">
                <a:latin typeface="Comic Sans MS" panose="030F0702030302020204" pitchFamily="66" charset="0"/>
              </a:rPr>
              <a:t>Comma used to separate a relative clause starting with the relative pronoun who.</a:t>
            </a:r>
            <a:endParaRPr lang="en-GB" dirty="0">
              <a:latin typeface="Comic Sans MS" panose="030F0702030302020204" pitchFamily="66" charset="0"/>
            </a:endParaRPr>
          </a:p>
        </p:txBody>
      </p:sp>
      <p:sp>
        <p:nvSpPr>
          <p:cNvPr id="11" name="TextBox 10"/>
          <p:cNvSpPr txBox="1"/>
          <p:nvPr/>
        </p:nvSpPr>
        <p:spPr>
          <a:xfrm>
            <a:off x="6172566" y="3744688"/>
            <a:ext cx="4649273" cy="369332"/>
          </a:xfrm>
          <a:prstGeom prst="rect">
            <a:avLst/>
          </a:prstGeom>
          <a:noFill/>
        </p:spPr>
        <p:txBody>
          <a:bodyPr wrap="square" rtlCol="0">
            <a:spAutoFit/>
          </a:bodyPr>
          <a:lstStyle/>
          <a:p>
            <a:r>
              <a:rPr lang="en-GB" dirty="0" smtClean="0">
                <a:latin typeface="Comic Sans MS" panose="030F0702030302020204" pitchFamily="66" charset="0"/>
              </a:rPr>
              <a:t>Comma used to separate items in a list.</a:t>
            </a:r>
            <a:endParaRPr lang="en-GB" dirty="0">
              <a:latin typeface="Comic Sans MS" panose="030F0702030302020204" pitchFamily="66" charset="0"/>
            </a:endParaRPr>
          </a:p>
        </p:txBody>
      </p:sp>
      <p:sp>
        <p:nvSpPr>
          <p:cNvPr id="12" name="TextBox 11"/>
          <p:cNvSpPr txBox="1"/>
          <p:nvPr/>
        </p:nvSpPr>
        <p:spPr>
          <a:xfrm>
            <a:off x="6172566" y="4271657"/>
            <a:ext cx="5985501" cy="1200329"/>
          </a:xfrm>
          <a:prstGeom prst="rect">
            <a:avLst/>
          </a:prstGeom>
          <a:noFill/>
        </p:spPr>
        <p:txBody>
          <a:bodyPr wrap="square" rtlCol="0">
            <a:spAutoFit/>
          </a:bodyPr>
          <a:lstStyle/>
          <a:p>
            <a:r>
              <a:rPr lang="en-GB" dirty="0" smtClean="0">
                <a:latin typeface="Comic Sans MS" panose="030F0702030302020204" pitchFamily="66" charset="0"/>
              </a:rPr>
              <a:t>Comma used to separate items in a list, however the one after tennis is unnecessary (sometimes you will find a comma here to help clarify, but this one is wrong).</a:t>
            </a:r>
            <a:endParaRPr lang="en-GB" dirty="0">
              <a:latin typeface="Comic Sans MS" panose="030F0702030302020204" pitchFamily="66" charset="0"/>
            </a:endParaRPr>
          </a:p>
        </p:txBody>
      </p:sp>
      <p:sp>
        <p:nvSpPr>
          <p:cNvPr id="13" name="TextBox 12"/>
          <p:cNvSpPr txBox="1"/>
          <p:nvPr/>
        </p:nvSpPr>
        <p:spPr>
          <a:xfrm>
            <a:off x="6172565" y="5508234"/>
            <a:ext cx="5985502" cy="646331"/>
          </a:xfrm>
          <a:prstGeom prst="rect">
            <a:avLst/>
          </a:prstGeom>
          <a:noFill/>
        </p:spPr>
        <p:txBody>
          <a:bodyPr wrap="square" rtlCol="0">
            <a:spAutoFit/>
          </a:bodyPr>
          <a:lstStyle/>
          <a:p>
            <a:r>
              <a:rPr lang="en-GB" dirty="0" smtClean="0">
                <a:latin typeface="Comic Sans MS" panose="030F0702030302020204" pitchFamily="66" charset="0"/>
              </a:rPr>
              <a:t>Comma used entirely incorrectly, if you take a breath at each one it just sounds weird…</a:t>
            </a:r>
            <a:endParaRPr lang="en-GB" dirty="0">
              <a:latin typeface="Comic Sans MS" panose="030F0702030302020204" pitchFamily="66" charset="0"/>
            </a:endParaRPr>
          </a:p>
        </p:txBody>
      </p:sp>
    </p:spTree>
    <p:extLst>
      <p:ext uri="{BB962C8B-B14F-4D97-AF65-F5344CB8AC3E}">
        <p14:creationId xmlns:p14="http://schemas.microsoft.com/office/powerpoint/2010/main" val="14479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4651" y="244699"/>
            <a:ext cx="8129148" cy="1200329"/>
          </a:xfrm>
          <a:prstGeom prst="rect">
            <a:avLst/>
          </a:prstGeom>
          <a:noFill/>
        </p:spPr>
        <p:txBody>
          <a:bodyPr wrap="none" rtlCol="0">
            <a:spAutoFit/>
          </a:bodyPr>
          <a:lstStyle/>
          <a:p>
            <a:r>
              <a:rPr lang="en-GB" sz="2400" b="1" dirty="0">
                <a:latin typeface="Comic Sans MS" panose="030F0702030302020204" pitchFamily="66" charset="0"/>
              </a:rPr>
              <a:t>Grammar and Punctuation – </a:t>
            </a:r>
            <a:r>
              <a:rPr lang="en-GB" sz="2400" b="1" dirty="0" smtClean="0">
                <a:latin typeface="Comic Sans MS" panose="030F0702030302020204" pitchFamily="66" charset="0"/>
              </a:rPr>
              <a:t>today’s task</a:t>
            </a:r>
            <a:r>
              <a:rPr lang="en-GB" sz="2400" b="1" dirty="0" smtClean="0">
                <a:latin typeface="Comic Sans MS" panose="030F0702030302020204" pitchFamily="66" charset="0"/>
              </a:rPr>
              <a:t>…</a:t>
            </a:r>
          </a:p>
          <a:p>
            <a:endParaRPr lang="en-GB" sz="2400" b="1" dirty="0">
              <a:latin typeface="Comic Sans MS" panose="030F0702030302020204" pitchFamily="66" charset="0"/>
            </a:endParaRPr>
          </a:p>
          <a:p>
            <a:r>
              <a:rPr lang="en-GB" sz="2400" b="1" dirty="0" smtClean="0">
                <a:latin typeface="Comic Sans MS" panose="030F0702030302020204" pitchFamily="66" charset="0"/>
              </a:rPr>
              <a:t>Which ONE of these is in correct Standard English?</a:t>
            </a:r>
            <a:endParaRPr lang="en-GB" sz="2400" b="1" dirty="0">
              <a:latin typeface="Comic Sans MS" panose="030F0702030302020204" pitchFamily="66" charset="0"/>
            </a:endParaRPr>
          </a:p>
        </p:txBody>
      </p:sp>
      <p:pic>
        <p:nvPicPr>
          <p:cNvPr id="3" name="Picture 2"/>
          <p:cNvPicPr>
            <a:picLocks noChangeAspect="1"/>
          </p:cNvPicPr>
          <p:nvPr/>
        </p:nvPicPr>
        <p:blipFill rotWithShape="1">
          <a:blip r:embed="rId2"/>
          <a:srcRect l="50704" t="47135" r="18134" b="25246"/>
          <a:stretch/>
        </p:blipFill>
        <p:spPr>
          <a:xfrm>
            <a:off x="759852" y="2021982"/>
            <a:ext cx="6668102" cy="3322749"/>
          </a:xfrm>
          <a:prstGeom prst="rect">
            <a:avLst/>
          </a:prstGeom>
        </p:spPr>
      </p:pic>
      <p:sp>
        <p:nvSpPr>
          <p:cNvPr id="7" name="TextBox 6"/>
          <p:cNvSpPr txBox="1"/>
          <p:nvPr/>
        </p:nvSpPr>
        <p:spPr>
          <a:xfrm>
            <a:off x="7542727" y="2656789"/>
            <a:ext cx="4649273" cy="2031325"/>
          </a:xfrm>
          <a:prstGeom prst="rect">
            <a:avLst/>
          </a:prstGeom>
          <a:noFill/>
        </p:spPr>
        <p:txBody>
          <a:bodyPr wrap="square" rtlCol="0">
            <a:spAutoFit/>
          </a:bodyPr>
          <a:lstStyle/>
          <a:p>
            <a:r>
              <a:rPr lang="en-GB" dirty="0" smtClean="0">
                <a:latin typeface="Comic Sans MS" panose="030F0702030302020204" pitchFamily="66" charset="0"/>
              </a:rPr>
              <a:t>Top tip: </a:t>
            </a:r>
          </a:p>
          <a:p>
            <a:endParaRPr lang="en-GB" dirty="0">
              <a:latin typeface="Comic Sans MS" panose="030F0702030302020204" pitchFamily="66" charset="0"/>
            </a:endParaRPr>
          </a:p>
          <a:p>
            <a:r>
              <a:rPr lang="en-GB" dirty="0" smtClean="0">
                <a:latin typeface="Comic Sans MS" panose="030F0702030302020204" pitchFamily="66" charset="0"/>
              </a:rPr>
              <a:t>Imagine the Queen saying these. You could even read them aloud in your poshest voice.</a:t>
            </a:r>
          </a:p>
          <a:p>
            <a:endParaRPr lang="en-GB" dirty="0">
              <a:latin typeface="Comic Sans MS" panose="030F0702030302020204" pitchFamily="66" charset="0"/>
            </a:endParaRPr>
          </a:p>
          <a:p>
            <a:r>
              <a:rPr lang="en-GB" dirty="0" smtClean="0">
                <a:latin typeface="Comic Sans MS" panose="030F0702030302020204" pitchFamily="66" charset="0"/>
              </a:rPr>
              <a:t> </a:t>
            </a:r>
            <a:endParaRPr lang="en-GB" dirty="0">
              <a:latin typeface="Comic Sans MS" panose="030F0702030302020204" pitchFamily="66" charset="0"/>
            </a:endParaRPr>
          </a:p>
        </p:txBody>
      </p:sp>
    </p:spTree>
    <p:extLst>
      <p:ext uri="{BB962C8B-B14F-4D97-AF65-F5344CB8AC3E}">
        <p14:creationId xmlns:p14="http://schemas.microsoft.com/office/powerpoint/2010/main" val="304825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11" y="9038"/>
            <a:ext cx="8229600" cy="1143000"/>
          </a:xfrm>
        </p:spPr>
        <p:txBody>
          <a:bodyPr>
            <a:normAutofit/>
          </a:bodyPr>
          <a:lstStyle/>
          <a:p>
            <a:r>
              <a:rPr lang="en-GB" sz="4000" b="1" dirty="0" smtClean="0">
                <a:solidFill>
                  <a:schemeClr val="tx1">
                    <a:lumMod val="75000"/>
                    <a:lumOff val="25000"/>
                  </a:schemeClr>
                </a:solidFill>
                <a:latin typeface="Comic Sans MS" panose="030F0702030302020204" pitchFamily="66" charset="0"/>
              </a:rPr>
              <a:t>Spelling Practice</a:t>
            </a:r>
            <a:endParaRPr lang="en-GB" sz="4000" b="1" dirty="0">
              <a:solidFill>
                <a:schemeClr val="tx1">
                  <a:lumMod val="75000"/>
                  <a:lumOff val="25000"/>
                </a:schemeClr>
              </a:solidFill>
              <a:latin typeface="Comic Sans MS" panose="030F0702030302020204" pitchFamily="66" charset="0"/>
            </a:endParaRPr>
          </a:p>
        </p:txBody>
      </p:sp>
      <p:sp>
        <p:nvSpPr>
          <p:cNvPr id="10" name="Content Placeholder 2"/>
          <p:cNvSpPr txBox="1">
            <a:spLocks/>
          </p:cNvSpPr>
          <p:nvPr/>
        </p:nvSpPr>
        <p:spPr>
          <a:xfrm>
            <a:off x="116533" y="994376"/>
            <a:ext cx="11757787" cy="14592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GB" sz="2800" dirty="0">
                <a:solidFill>
                  <a:schemeClr val="tx1">
                    <a:lumMod val="75000"/>
                    <a:lumOff val="25000"/>
                  </a:schemeClr>
                </a:solidFill>
                <a:latin typeface="Comic Sans MS" panose="030F0702030302020204" pitchFamily="66" charset="0"/>
              </a:rPr>
              <a:t>Use your </a:t>
            </a:r>
            <a:r>
              <a:rPr lang="en-GB" sz="2800" b="1" u="sng" dirty="0">
                <a:solidFill>
                  <a:schemeClr val="tx1">
                    <a:lumMod val="75000"/>
                    <a:lumOff val="25000"/>
                  </a:schemeClr>
                </a:solidFill>
                <a:latin typeface="Comic Sans MS" panose="030F0702030302020204" pitchFamily="66" charset="0"/>
              </a:rPr>
              <a:t>POSH VOICE</a:t>
            </a:r>
            <a:r>
              <a:rPr lang="en-GB" sz="2800" dirty="0">
                <a:solidFill>
                  <a:schemeClr val="tx1">
                    <a:lumMod val="75000"/>
                    <a:lumOff val="25000"/>
                  </a:schemeClr>
                </a:solidFill>
                <a:latin typeface="Comic Sans MS" panose="030F0702030302020204" pitchFamily="66" charset="0"/>
              </a:rPr>
              <a:t> to decide whether these words should have </a:t>
            </a:r>
            <a:r>
              <a:rPr lang="en-GB" sz="2800" b="1" dirty="0">
                <a:solidFill>
                  <a:schemeClr val="tx1">
                    <a:lumMod val="75000"/>
                    <a:lumOff val="25000"/>
                  </a:schemeClr>
                </a:solidFill>
                <a:latin typeface="Comic Sans MS" panose="030F0702030302020204" pitchFamily="66" charset="0"/>
              </a:rPr>
              <a:t>‘</a:t>
            </a:r>
            <a:r>
              <a:rPr lang="en-GB" sz="2800" b="1" dirty="0" err="1">
                <a:solidFill>
                  <a:schemeClr val="tx1">
                    <a:lumMod val="75000"/>
                    <a:lumOff val="25000"/>
                  </a:schemeClr>
                </a:solidFill>
                <a:latin typeface="Comic Sans MS" panose="030F0702030302020204" pitchFamily="66" charset="0"/>
              </a:rPr>
              <a:t>ture</a:t>
            </a:r>
            <a:r>
              <a:rPr lang="en-GB" sz="2800" b="1" dirty="0">
                <a:solidFill>
                  <a:schemeClr val="tx1">
                    <a:lumMod val="75000"/>
                    <a:lumOff val="25000"/>
                  </a:schemeClr>
                </a:solidFill>
                <a:latin typeface="Comic Sans MS" panose="030F0702030302020204" pitchFamily="66" charset="0"/>
              </a:rPr>
              <a:t>’ </a:t>
            </a:r>
            <a:r>
              <a:rPr lang="en-GB" sz="2800" dirty="0">
                <a:solidFill>
                  <a:schemeClr val="tx1">
                    <a:lumMod val="75000"/>
                    <a:lumOff val="25000"/>
                  </a:schemeClr>
                </a:solidFill>
                <a:latin typeface="Comic Sans MS" panose="030F0702030302020204" pitchFamily="66" charset="0"/>
              </a:rPr>
              <a:t>or </a:t>
            </a:r>
            <a:r>
              <a:rPr lang="en-GB" sz="2800" b="1" dirty="0">
                <a:solidFill>
                  <a:schemeClr val="tx1">
                    <a:lumMod val="75000"/>
                    <a:lumOff val="25000"/>
                  </a:schemeClr>
                </a:solidFill>
                <a:latin typeface="Comic Sans MS" panose="030F0702030302020204" pitchFamily="66" charset="0"/>
              </a:rPr>
              <a:t>‘sure’ </a:t>
            </a:r>
            <a:r>
              <a:rPr lang="en-GB" sz="2800" dirty="0">
                <a:solidFill>
                  <a:schemeClr val="tx1">
                    <a:lumMod val="75000"/>
                    <a:lumOff val="25000"/>
                  </a:schemeClr>
                </a:solidFill>
                <a:latin typeface="Comic Sans MS" panose="030F0702030302020204" pitchFamily="66" charset="0"/>
              </a:rPr>
              <a:t>at the end.</a:t>
            </a:r>
            <a:endParaRPr lang="en-GB" sz="2800" dirty="0">
              <a:latin typeface="Comic Sans MS" panose="030F0702030302020204" pitchFamily="66" charset="0"/>
            </a:endParaRPr>
          </a:p>
        </p:txBody>
      </p:sp>
      <p:sp>
        <p:nvSpPr>
          <p:cNvPr id="27" name="Content Placeholder 2"/>
          <p:cNvSpPr txBox="1">
            <a:spLocks/>
          </p:cNvSpPr>
          <p:nvPr/>
        </p:nvSpPr>
        <p:spPr>
          <a:xfrm>
            <a:off x="-119185" y="6073213"/>
            <a:ext cx="8515192" cy="14592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3000" b="1" u="sng" dirty="0">
                <a:solidFill>
                  <a:schemeClr val="tx1">
                    <a:lumMod val="75000"/>
                    <a:lumOff val="25000"/>
                  </a:schemeClr>
                </a:solidFill>
                <a:latin typeface="Comic Sans MS" panose="030F0702030302020204" pitchFamily="66" charset="0"/>
              </a:rPr>
              <a:t>THINK</a:t>
            </a:r>
            <a:r>
              <a:rPr lang="en-GB" sz="3000" b="1" dirty="0">
                <a:solidFill>
                  <a:schemeClr val="tx1">
                    <a:lumMod val="75000"/>
                    <a:lumOff val="25000"/>
                  </a:schemeClr>
                </a:solidFill>
                <a:latin typeface="Comic Sans MS" panose="030F0702030302020204" pitchFamily="66" charset="0"/>
              </a:rPr>
              <a:t>:</a:t>
            </a:r>
            <a:r>
              <a:rPr lang="en-GB" sz="3000" dirty="0">
                <a:solidFill>
                  <a:schemeClr val="tx1">
                    <a:lumMod val="75000"/>
                    <a:lumOff val="25000"/>
                  </a:schemeClr>
                </a:solidFill>
                <a:latin typeface="Comic Sans MS" panose="030F0702030302020204" pitchFamily="66" charset="0"/>
              </a:rPr>
              <a:t>  Which ending is more common?</a:t>
            </a:r>
            <a:endParaRPr lang="en-GB" sz="3000" dirty="0">
              <a:latin typeface="Comic Sans MS" panose="030F0702030302020204" pitchFamily="66" charset="0"/>
            </a:endParaRPr>
          </a:p>
        </p:txBody>
      </p:sp>
      <p:grpSp>
        <p:nvGrpSpPr>
          <p:cNvPr id="3" name="Group 2"/>
          <p:cNvGrpSpPr/>
          <p:nvPr/>
        </p:nvGrpSpPr>
        <p:grpSpPr>
          <a:xfrm>
            <a:off x="116533" y="2137376"/>
            <a:ext cx="8640961" cy="3680135"/>
            <a:chOff x="1775520" y="2295985"/>
            <a:chExt cx="8640961" cy="3680135"/>
          </a:xfrm>
        </p:grpSpPr>
        <p:sp>
          <p:nvSpPr>
            <p:cNvPr id="11" name="Rounded Rectangle 10"/>
            <p:cNvSpPr/>
            <p:nvPr/>
          </p:nvSpPr>
          <p:spPr>
            <a:xfrm>
              <a:off x="1775520" y="2295985"/>
              <a:ext cx="2727920" cy="3680135"/>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4709600" y="2295985"/>
              <a:ext cx="2762276" cy="3680135"/>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7688560" y="2295985"/>
              <a:ext cx="2727921" cy="3680135"/>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981200" y="2887901"/>
              <a:ext cx="2262808" cy="3016210"/>
            </a:xfrm>
            <a:prstGeom prst="rect">
              <a:avLst/>
            </a:prstGeom>
          </p:spPr>
          <p:txBody>
            <a:bodyPr wrap="square">
              <a:spAutoFit/>
            </a:bodyPr>
            <a:lstStyle/>
            <a:p>
              <a:pPr algn="ctr"/>
              <a:r>
                <a:rPr lang="en-GB" sz="3000" dirty="0">
                  <a:solidFill>
                    <a:schemeClr val="tx1">
                      <a:lumMod val="75000"/>
                      <a:lumOff val="25000"/>
                    </a:schemeClr>
                  </a:solidFill>
                </a:rPr>
                <a:t>pic</a:t>
              </a:r>
              <a:r>
                <a:rPr lang="en-GB" sz="3000" b="1" dirty="0">
                  <a:solidFill>
                    <a:schemeClr val="tx1">
                      <a:lumMod val="75000"/>
                      <a:lumOff val="25000"/>
                    </a:schemeClr>
                  </a:solidFill>
                </a:rPr>
                <a:t>_____ </a:t>
              </a:r>
            </a:p>
            <a:p>
              <a:pPr algn="ctr"/>
              <a:r>
                <a:rPr lang="en-GB" sz="1000" dirty="0">
                  <a:solidFill>
                    <a:schemeClr val="tx1">
                      <a:lumMod val="75000"/>
                      <a:lumOff val="25000"/>
                    </a:schemeClr>
                  </a:solidFill>
                </a:rPr>
                <a:t>  </a:t>
              </a:r>
              <a:endParaRPr lang="en-GB" sz="1000" dirty="0">
                <a:solidFill>
                  <a:schemeClr val="tx1">
                    <a:lumMod val="75000"/>
                    <a:lumOff val="25000"/>
                  </a:schemeClr>
                </a:solidFill>
              </a:endParaRPr>
            </a:p>
            <a:p>
              <a:pPr algn="ctr"/>
              <a:r>
                <a:rPr lang="en-GB" sz="3000" dirty="0" err="1">
                  <a:solidFill>
                    <a:schemeClr val="tx1">
                      <a:lumMod val="75000"/>
                      <a:lumOff val="25000"/>
                    </a:schemeClr>
                  </a:solidFill>
                </a:rPr>
                <a:t>mea</a:t>
              </a:r>
              <a:r>
                <a:rPr lang="en-GB" sz="3000" b="1" dirty="0">
                  <a:solidFill>
                    <a:schemeClr val="tx1">
                      <a:lumMod val="75000"/>
                      <a:lumOff val="25000"/>
                    </a:schemeClr>
                  </a:solidFill>
                </a:rPr>
                <a:t>_____</a:t>
              </a:r>
            </a:p>
            <a:p>
              <a:pPr algn="ctr"/>
              <a:r>
                <a:rPr lang="en-GB" sz="1000" dirty="0">
                  <a:solidFill>
                    <a:schemeClr val="tx1">
                      <a:lumMod val="75000"/>
                      <a:lumOff val="25000"/>
                    </a:schemeClr>
                  </a:solidFill>
                </a:rPr>
                <a:t>  </a:t>
              </a:r>
              <a:endParaRPr lang="en-GB" sz="1000" dirty="0">
                <a:solidFill>
                  <a:schemeClr val="tx1">
                    <a:lumMod val="75000"/>
                    <a:lumOff val="25000"/>
                  </a:schemeClr>
                </a:solidFill>
              </a:endParaRPr>
            </a:p>
            <a:p>
              <a:pPr algn="ctr"/>
              <a:r>
                <a:rPr lang="en-GB" sz="3000" dirty="0">
                  <a:solidFill>
                    <a:schemeClr val="tx1">
                      <a:lumMod val="75000"/>
                      <a:lumOff val="25000"/>
                    </a:schemeClr>
                  </a:solidFill>
                </a:rPr>
                <a:t>mix</a:t>
              </a:r>
              <a:r>
                <a:rPr lang="en-GB" sz="3000" b="1" dirty="0">
                  <a:solidFill>
                    <a:schemeClr val="tx1">
                      <a:lumMod val="75000"/>
                      <a:lumOff val="25000"/>
                    </a:schemeClr>
                  </a:solidFill>
                </a:rPr>
                <a:t>_____ </a:t>
              </a:r>
            </a:p>
            <a:p>
              <a:pPr algn="ctr"/>
              <a:endParaRPr lang="en-GB" sz="1000" dirty="0">
                <a:solidFill>
                  <a:schemeClr val="tx1">
                    <a:lumMod val="75000"/>
                    <a:lumOff val="25000"/>
                  </a:schemeClr>
                </a:solidFill>
              </a:endParaRPr>
            </a:p>
            <a:p>
              <a:pPr algn="ctr"/>
              <a:r>
                <a:rPr lang="en-GB" sz="3000" dirty="0" err="1">
                  <a:solidFill>
                    <a:schemeClr val="tx1">
                      <a:lumMod val="75000"/>
                      <a:lumOff val="25000"/>
                    </a:schemeClr>
                  </a:solidFill>
                </a:rPr>
                <a:t>clo</a:t>
              </a:r>
              <a:r>
                <a:rPr lang="en-GB" sz="3000" b="1" dirty="0">
                  <a:solidFill>
                    <a:schemeClr val="tx1">
                      <a:lumMod val="75000"/>
                      <a:lumOff val="25000"/>
                    </a:schemeClr>
                  </a:solidFill>
                </a:rPr>
                <a:t>_____ </a:t>
              </a:r>
            </a:p>
            <a:p>
              <a:pPr algn="ctr"/>
              <a:endParaRPr lang="en-GB" sz="1000" dirty="0">
                <a:solidFill>
                  <a:schemeClr val="tx1">
                    <a:lumMod val="75000"/>
                    <a:lumOff val="25000"/>
                  </a:schemeClr>
                </a:solidFill>
              </a:endParaRPr>
            </a:p>
            <a:p>
              <a:pPr algn="ctr"/>
              <a:r>
                <a:rPr lang="en-GB" sz="3000" dirty="0" err="1">
                  <a:solidFill>
                    <a:schemeClr val="tx1">
                      <a:lumMod val="75000"/>
                      <a:lumOff val="25000"/>
                    </a:schemeClr>
                  </a:solidFill>
                </a:rPr>
                <a:t>na</a:t>
              </a:r>
              <a:r>
                <a:rPr lang="en-GB" sz="3000" b="1" dirty="0">
                  <a:solidFill>
                    <a:schemeClr val="tx1">
                      <a:lumMod val="75000"/>
                      <a:lumOff val="25000"/>
                    </a:schemeClr>
                  </a:solidFill>
                </a:rPr>
                <a:t>_____</a:t>
              </a:r>
            </a:p>
          </p:txBody>
        </p:sp>
        <p:sp>
          <p:nvSpPr>
            <p:cNvPr id="21" name="Rectangle 20"/>
            <p:cNvSpPr/>
            <p:nvPr/>
          </p:nvSpPr>
          <p:spPr>
            <a:xfrm>
              <a:off x="2499948" y="2335178"/>
              <a:ext cx="1279068" cy="553998"/>
            </a:xfrm>
            <a:prstGeom prst="rect">
              <a:avLst/>
            </a:prstGeom>
          </p:spPr>
          <p:txBody>
            <a:bodyPr wrap="none">
              <a:spAutoFit/>
            </a:bodyPr>
            <a:lstStyle/>
            <a:p>
              <a:pPr algn="ctr"/>
              <a:r>
                <a:rPr lang="en-GB" sz="3000" b="1" u="sng" dirty="0">
                  <a:solidFill>
                    <a:schemeClr val="tx1">
                      <a:lumMod val="75000"/>
                      <a:lumOff val="25000"/>
                    </a:schemeClr>
                  </a:solidFill>
                </a:rPr>
                <a:t>Starter</a:t>
              </a:r>
              <a:endParaRPr lang="en-GB" sz="3000" b="1" dirty="0">
                <a:solidFill>
                  <a:schemeClr val="tx1">
                    <a:lumMod val="75000"/>
                    <a:lumOff val="25000"/>
                  </a:schemeClr>
                </a:solidFill>
              </a:endParaRPr>
            </a:p>
          </p:txBody>
        </p:sp>
        <p:sp>
          <p:nvSpPr>
            <p:cNvPr id="23" name="Rectangle 22"/>
            <p:cNvSpPr/>
            <p:nvPr/>
          </p:nvSpPr>
          <p:spPr>
            <a:xfrm>
              <a:off x="4954759" y="2887901"/>
              <a:ext cx="2262808" cy="3016210"/>
            </a:xfrm>
            <a:prstGeom prst="rect">
              <a:avLst/>
            </a:prstGeom>
          </p:spPr>
          <p:txBody>
            <a:bodyPr wrap="square">
              <a:spAutoFit/>
            </a:bodyPr>
            <a:lstStyle/>
            <a:p>
              <a:pPr algn="ctr"/>
              <a:r>
                <a:rPr lang="en-GB" sz="3000" dirty="0" err="1">
                  <a:solidFill>
                    <a:schemeClr val="tx1">
                      <a:lumMod val="75000"/>
                      <a:lumOff val="25000"/>
                    </a:schemeClr>
                  </a:solidFill>
                </a:rPr>
                <a:t>trea</a:t>
              </a:r>
              <a:r>
                <a:rPr lang="en-GB" sz="3000" b="1" dirty="0">
                  <a:solidFill>
                    <a:schemeClr val="tx1">
                      <a:lumMod val="75000"/>
                      <a:lumOff val="25000"/>
                    </a:schemeClr>
                  </a:solidFill>
                </a:rPr>
                <a:t>_____ </a:t>
              </a:r>
            </a:p>
            <a:p>
              <a:pPr algn="ctr"/>
              <a:r>
                <a:rPr lang="en-GB" sz="1000" dirty="0">
                  <a:solidFill>
                    <a:schemeClr val="tx1">
                      <a:lumMod val="75000"/>
                      <a:lumOff val="25000"/>
                    </a:schemeClr>
                  </a:solidFill>
                </a:rPr>
                <a:t>  </a:t>
              </a:r>
              <a:endParaRPr lang="en-GB" sz="1000" dirty="0">
                <a:solidFill>
                  <a:schemeClr val="tx1">
                    <a:lumMod val="75000"/>
                    <a:lumOff val="25000"/>
                  </a:schemeClr>
                </a:solidFill>
              </a:endParaRPr>
            </a:p>
            <a:p>
              <a:pPr algn="ctr"/>
              <a:r>
                <a:rPr lang="en-GB" sz="3000" dirty="0" err="1">
                  <a:solidFill>
                    <a:schemeClr val="tx1">
                      <a:lumMod val="75000"/>
                      <a:lumOff val="25000"/>
                    </a:schemeClr>
                  </a:solidFill>
                </a:rPr>
                <a:t>struc</a:t>
              </a:r>
              <a:r>
                <a:rPr lang="en-GB" sz="3000" b="1" dirty="0">
                  <a:solidFill>
                    <a:schemeClr val="tx1">
                      <a:lumMod val="75000"/>
                      <a:lumOff val="25000"/>
                    </a:schemeClr>
                  </a:solidFill>
                </a:rPr>
                <a:t>_____</a:t>
              </a:r>
            </a:p>
            <a:p>
              <a:pPr algn="ctr"/>
              <a:r>
                <a:rPr lang="en-GB" sz="1000" dirty="0">
                  <a:solidFill>
                    <a:schemeClr val="tx1">
                      <a:lumMod val="75000"/>
                      <a:lumOff val="25000"/>
                    </a:schemeClr>
                  </a:solidFill>
                </a:rPr>
                <a:t>  </a:t>
              </a:r>
              <a:endParaRPr lang="en-GB" sz="1000" dirty="0">
                <a:solidFill>
                  <a:schemeClr val="tx1">
                    <a:lumMod val="75000"/>
                    <a:lumOff val="25000"/>
                  </a:schemeClr>
                </a:solidFill>
              </a:endParaRPr>
            </a:p>
            <a:p>
              <a:pPr algn="ctr"/>
              <a:r>
                <a:rPr lang="en-GB" sz="3000" dirty="0" err="1">
                  <a:solidFill>
                    <a:schemeClr val="tx1">
                      <a:lumMod val="75000"/>
                      <a:lumOff val="25000"/>
                    </a:schemeClr>
                  </a:solidFill>
                </a:rPr>
                <a:t>furni</a:t>
              </a:r>
              <a:r>
                <a:rPr lang="en-GB" sz="3000" b="1" dirty="0">
                  <a:solidFill>
                    <a:schemeClr val="tx1">
                      <a:lumMod val="75000"/>
                      <a:lumOff val="25000"/>
                    </a:schemeClr>
                  </a:solidFill>
                </a:rPr>
                <a:t>_____ </a:t>
              </a:r>
            </a:p>
            <a:p>
              <a:pPr algn="ctr"/>
              <a:endParaRPr lang="en-GB" sz="1000" dirty="0">
                <a:solidFill>
                  <a:schemeClr val="tx1">
                    <a:lumMod val="75000"/>
                    <a:lumOff val="25000"/>
                  </a:schemeClr>
                </a:solidFill>
              </a:endParaRPr>
            </a:p>
            <a:p>
              <a:pPr algn="ctr"/>
              <a:r>
                <a:rPr lang="en-GB" sz="3000" dirty="0" err="1">
                  <a:solidFill>
                    <a:schemeClr val="tx1">
                      <a:lumMod val="75000"/>
                      <a:lumOff val="25000"/>
                    </a:schemeClr>
                  </a:solidFill>
                </a:rPr>
                <a:t>enclo</a:t>
              </a:r>
              <a:r>
                <a:rPr lang="en-GB" sz="3000" b="1" dirty="0">
                  <a:solidFill>
                    <a:schemeClr val="tx1">
                      <a:lumMod val="75000"/>
                      <a:lumOff val="25000"/>
                    </a:schemeClr>
                  </a:solidFill>
                </a:rPr>
                <a:t>_____ </a:t>
              </a:r>
            </a:p>
            <a:p>
              <a:pPr algn="ctr"/>
              <a:endParaRPr lang="en-GB" sz="1000" dirty="0">
                <a:solidFill>
                  <a:schemeClr val="tx1">
                    <a:lumMod val="75000"/>
                    <a:lumOff val="25000"/>
                  </a:schemeClr>
                </a:solidFill>
              </a:endParaRPr>
            </a:p>
            <a:p>
              <a:pPr algn="ctr"/>
              <a:r>
                <a:rPr lang="en-GB" sz="3000" dirty="0" err="1">
                  <a:solidFill>
                    <a:schemeClr val="tx1">
                      <a:lumMod val="75000"/>
                      <a:lumOff val="25000"/>
                    </a:schemeClr>
                  </a:solidFill>
                </a:rPr>
                <a:t>depar</a:t>
              </a:r>
              <a:r>
                <a:rPr lang="en-GB" sz="3000" b="1" dirty="0">
                  <a:solidFill>
                    <a:schemeClr val="tx1">
                      <a:lumMod val="75000"/>
                      <a:lumOff val="25000"/>
                    </a:schemeClr>
                  </a:solidFill>
                </a:rPr>
                <a:t>_____</a:t>
              </a:r>
            </a:p>
          </p:txBody>
        </p:sp>
        <p:sp>
          <p:nvSpPr>
            <p:cNvPr id="24" name="Rectangle 23"/>
            <p:cNvSpPr/>
            <p:nvPr/>
          </p:nvSpPr>
          <p:spPr>
            <a:xfrm>
              <a:off x="5098630" y="2335178"/>
              <a:ext cx="2028825" cy="553998"/>
            </a:xfrm>
            <a:prstGeom prst="rect">
              <a:avLst/>
            </a:prstGeom>
          </p:spPr>
          <p:txBody>
            <a:bodyPr wrap="none">
              <a:spAutoFit/>
            </a:bodyPr>
            <a:lstStyle/>
            <a:p>
              <a:pPr algn="ctr"/>
              <a:r>
                <a:rPr lang="en-GB" sz="3000" b="1" u="sng" dirty="0">
                  <a:solidFill>
                    <a:schemeClr val="tx1">
                      <a:lumMod val="75000"/>
                      <a:lumOff val="25000"/>
                    </a:schemeClr>
                  </a:solidFill>
                </a:rPr>
                <a:t>Challenge 1</a:t>
              </a:r>
              <a:endParaRPr lang="en-GB" sz="3000" b="1" dirty="0">
                <a:solidFill>
                  <a:schemeClr val="tx1">
                    <a:lumMod val="75000"/>
                    <a:lumOff val="25000"/>
                  </a:schemeClr>
                </a:solidFill>
              </a:endParaRPr>
            </a:p>
          </p:txBody>
        </p:sp>
        <p:sp>
          <p:nvSpPr>
            <p:cNvPr id="26" name="Rectangle 25"/>
            <p:cNvSpPr/>
            <p:nvPr/>
          </p:nvSpPr>
          <p:spPr>
            <a:xfrm>
              <a:off x="8067075" y="2335178"/>
              <a:ext cx="2028825" cy="553998"/>
            </a:xfrm>
            <a:prstGeom prst="rect">
              <a:avLst/>
            </a:prstGeom>
          </p:spPr>
          <p:txBody>
            <a:bodyPr wrap="none">
              <a:spAutoFit/>
            </a:bodyPr>
            <a:lstStyle/>
            <a:p>
              <a:pPr algn="ctr"/>
              <a:r>
                <a:rPr lang="en-GB" sz="3000" b="1" u="sng" dirty="0">
                  <a:solidFill>
                    <a:schemeClr val="tx1">
                      <a:lumMod val="75000"/>
                      <a:lumOff val="25000"/>
                    </a:schemeClr>
                  </a:solidFill>
                </a:rPr>
                <a:t>Challenge 2</a:t>
              </a:r>
              <a:endParaRPr lang="en-GB" sz="3000" b="1" dirty="0">
                <a:solidFill>
                  <a:schemeClr val="tx1">
                    <a:lumMod val="75000"/>
                    <a:lumOff val="25000"/>
                  </a:schemeClr>
                </a:solidFill>
              </a:endParaRPr>
            </a:p>
          </p:txBody>
        </p:sp>
        <p:sp>
          <p:nvSpPr>
            <p:cNvPr id="29" name="Rectangle 28"/>
            <p:cNvSpPr/>
            <p:nvPr/>
          </p:nvSpPr>
          <p:spPr>
            <a:xfrm>
              <a:off x="7717036" y="2887901"/>
              <a:ext cx="2645685" cy="3016210"/>
            </a:xfrm>
            <a:prstGeom prst="rect">
              <a:avLst/>
            </a:prstGeom>
          </p:spPr>
          <p:txBody>
            <a:bodyPr wrap="square">
              <a:spAutoFit/>
            </a:bodyPr>
            <a:lstStyle/>
            <a:p>
              <a:pPr algn="ctr"/>
              <a:r>
                <a:rPr lang="en-GB" sz="3000" dirty="0" err="1">
                  <a:solidFill>
                    <a:schemeClr val="tx1">
                      <a:lumMod val="75000"/>
                      <a:lumOff val="25000"/>
                    </a:schemeClr>
                  </a:solidFill>
                </a:rPr>
                <a:t>signa</a:t>
              </a:r>
              <a:r>
                <a:rPr lang="en-GB" sz="3000" b="1" dirty="0">
                  <a:solidFill>
                    <a:schemeClr val="tx1">
                      <a:lumMod val="75000"/>
                      <a:lumOff val="25000"/>
                    </a:schemeClr>
                  </a:solidFill>
                </a:rPr>
                <a:t>_____ </a:t>
              </a:r>
            </a:p>
            <a:p>
              <a:pPr algn="ctr"/>
              <a:r>
                <a:rPr lang="en-GB" sz="1000" dirty="0">
                  <a:solidFill>
                    <a:schemeClr val="tx1">
                      <a:lumMod val="75000"/>
                      <a:lumOff val="25000"/>
                    </a:schemeClr>
                  </a:solidFill>
                </a:rPr>
                <a:t>  </a:t>
              </a:r>
              <a:endParaRPr lang="en-GB" sz="1000" dirty="0">
                <a:solidFill>
                  <a:schemeClr val="tx1">
                    <a:lumMod val="75000"/>
                    <a:lumOff val="25000"/>
                  </a:schemeClr>
                </a:solidFill>
              </a:endParaRPr>
            </a:p>
            <a:p>
              <a:pPr algn="ctr"/>
              <a:r>
                <a:rPr lang="en-GB" sz="3000" dirty="0" err="1">
                  <a:solidFill>
                    <a:schemeClr val="tx1">
                      <a:lumMod val="75000"/>
                      <a:lumOff val="25000"/>
                    </a:schemeClr>
                  </a:solidFill>
                </a:rPr>
                <a:t>sculp</a:t>
              </a:r>
              <a:r>
                <a:rPr lang="en-GB" sz="3000" b="1" dirty="0">
                  <a:solidFill>
                    <a:schemeClr val="tx1">
                      <a:lumMod val="75000"/>
                      <a:lumOff val="25000"/>
                    </a:schemeClr>
                  </a:solidFill>
                </a:rPr>
                <a:t>_____</a:t>
              </a:r>
            </a:p>
            <a:p>
              <a:pPr algn="ctr"/>
              <a:r>
                <a:rPr lang="en-GB" sz="1000" dirty="0">
                  <a:solidFill>
                    <a:schemeClr val="tx1">
                      <a:lumMod val="75000"/>
                      <a:lumOff val="25000"/>
                    </a:schemeClr>
                  </a:solidFill>
                </a:rPr>
                <a:t>  </a:t>
              </a:r>
              <a:endParaRPr lang="en-GB" sz="1000" dirty="0">
                <a:solidFill>
                  <a:schemeClr val="tx1">
                    <a:lumMod val="75000"/>
                    <a:lumOff val="25000"/>
                  </a:schemeClr>
                </a:solidFill>
              </a:endParaRPr>
            </a:p>
            <a:p>
              <a:pPr algn="ctr"/>
              <a:r>
                <a:rPr lang="en-GB" sz="3000" dirty="0">
                  <a:solidFill>
                    <a:schemeClr val="tx1">
                      <a:lumMod val="75000"/>
                      <a:lumOff val="25000"/>
                    </a:schemeClr>
                  </a:solidFill>
                </a:rPr>
                <a:t>compo</a:t>
              </a:r>
              <a:r>
                <a:rPr lang="en-GB" sz="3000" b="1" dirty="0">
                  <a:solidFill>
                    <a:schemeClr val="tx1">
                      <a:lumMod val="75000"/>
                      <a:lumOff val="25000"/>
                    </a:schemeClr>
                  </a:solidFill>
                </a:rPr>
                <a:t>_____ </a:t>
              </a:r>
            </a:p>
            <a:p>
              <a:pPr algn="ctr"/>
              <a:endParaRPr lang="en-GB" sz="1000" dirty="0">
                <a:solidFill>
                  <a:schemeClr val="tx1">
                    <a:lumMod val="75000"/>
                    <a:lumOff val="25000"/>
                  </a:schemeClr>
                </a:solidFill>
              </a:endParaRPr>
            </a:p>
            <a:p>
              <a:pPr algn="ctr"/>
              <a:r>
                <a:rPr lang="en-GB" sz="3000" dirty="0" err="1">
                  <a:solidFill>
                    <a:schemeClr val="tx1">
                      <a:lumMod val="75000"/>
                      <a:lumOff val="25000"/>
                    </a:schemeClr>
                  </a:solidFill>
                </a:rPr>
                <a:t>manufac</a:t>
              </a:r>
              <a:r>
                <a:rPr lang="en-GB" sz="3000" b="1" dirty="0">
                  <a:solidFill>
                    <a:schemeClr val="tx1">
                      <a:lumMod val="75000"/>
                      <a:lumOff val="25000"/>
                    </a:schemeClr>
                  </a:solidFill>
                </a:rPr>
                <a:t>_____ </a:t>
              </a:r>
            </a:p>
            <a:p>
              <a:pPr algn="ctr"/>
              <a:endParaRPr lang="en-GB" sz="1000" dirty="0">
                <a:solidFill>
                  <a:schemeClr val="tx1">
                    <a:lumMod val="75000"/>
                    <a:lumOff val="25000"/>
                  </a:schemeClr>
                </a:solidFill>
              </a:endParaRPr>
            </a:p>
            <a:p>
              <a:pPr algn="ctr"/>
              <a:r>
                <a:rPr lang="en-GB" sz="3000" dirty="0" err="1">
                  <a:solidFill>
                    <a:schemeClr val="tx1">
                      <a:lumMod val="75000"/>
                      <a:lumOff val="25000"/>
                    </a:schemeClr>
                  </a:solidFill>
                </a:rPr>
                <a:t>disclo</a:t>
              </a:r>
              <a:r>
                <a:rPr lang="en-GB" sz="3000" b="1" dirty="0">
                  <a:solidFill>
                    <a:schemeClr val="tx1">
                      <a:lumMod val="75000"/>
                      <a:lumOff val="25000"/>
                    </a:schemeClr>
                  </a:solidFill>
                </a:rPr>
                <a:t>_____</a:t>
              </a:r>
            </a:p>
          </p:txBody>
        </p:sp>
      </p:grpSp>
      <p:sp>
        <p:nvSpPr>
          <p:cNvPr id="5" name="TextBox 4"/>
          <p:cNvSpPr txBox="1"/>
          <p:nvPr/>
        </p:nvSpPr>
        <p:spPr>
          <a:xfrm>
            <a:off x="9053848" y="2820473"/>
            <a:ext cx="2674326" cy="3046988"/>
          </a:xfrm>
          <a:prstGeom prst="rect">
            <a:avLst/>
          </a:prstGeom>
          <a:noFill/>
        </p:spPr>
        <p:txBody>
          <a:bodyPr wrap="square" rtlCol="0">
            <a:spAutoFit/>
          </a:bodyPr>
          <a:lstStyle/>
          <a:p>
            <a:r>
              <a:rPr lang="en-GB" sz="2400" dirty="0" smtClean="0">
                <a:latin typeface="Comic Sans MS" panose="030F0702030302020204" pitchFamily="66" charset="0"/>
              </a:rPr>
              <a:t>Extension: Write some sentences using these words. </a:t>
            </a:r>
          </a:p>
          <a:p>
            <a:endParaRPr lang="en-GB" sz="2400" dirty="0">
              <a:latin typeface="Comic Sans MS" panose="030F0702030302020204" pitchFamily="66" charset="0"/>
            </a:endParaRPr>
          </a:p>
          <a:p>
            <a:r>
              <a:rPr lang="en-GB" sz="2400" dirty="0" smtClean="0">
                <a:latin typeface="Comic Sans MS" panose="030F0702030302020204" pitchFamily="66" charset="0"/>
              </a:rPr>
              <a:t>Make sure you check the spelling.</a:t>
            </a:r>
            <a:endParaRPr lang="en-GB" sz="2400" dirty="0">
              <a:latin typeface="Comic Sans MS" panose="030F0702030302020204" pitchFamily="66" charset="0"/>
            </a:endParaRPr>
          </a:p>
        </p:txBody>
      </p:sp>
    </p:spTree>
    <p:extLst>
      <p:ext uri="{BB962C8B-B14F-4D97-AF65-F5344CB8AC3E}">
        <p14:creationId xmlns:p14="http://schemas.microsoft.com/office/powerpoint/2010/main" val="2389026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851455" cy="1143000"/>
          </a:xfrm>
        </p:spPr>
        <p:txBody>
          <a:bodyPr>
            <a:noAutofit/>
          </a:bodyPr>
          <a:lstStyle/>
          <a:p>
            <a:r>
              <a:rPr lang="en-GB" sz="2000" b="1" u="sng" dirty="0" smtClean="0">
                <a:solidFill>
                  <a:schemeClr val="tx1">
                    <a:lumMod val="75000"/>
                    <a:lumOff val="25000"/>
                  </a:schemeClr>
                </a:solidFill>
                <a:latin typeface="Comic Sans MS" panose="030F0702030302020204" pitchFamily="66" charset="0"/>
              </a:rPr>
              <a:t>Science</a:t>
            </a:r>
            <a:br>
              <a:rPr lang="en-GB" sz="2000" b="1" u="sng" dirty="0" smtClean="0">
                <a:solidFill>
                  <a:schemeClr val="tx1">
                    <a:lumMod val="75000"/>
                    <a:lumOff val="25000"/>
                  </a:schemeClr>
                </a:solidFill>
                <a:latin typeface="Comic Sans MS" panose="030F0702030302020204" pitchFamily="66" charset="0"/>
              </a:rPr>
            </a:br>
            <a:r>
              <a:rPr lang="en-GB" sz="2000" b="1" u="sng" dirty="0">
                <a:solidFill>
                  <a:schemeClr val="tx1">
                    <a:lumMod val="75000"/>
                    <a:lumOff val="25000"/>
                  </a:schemeClr>
                </a:solidFill>
                <a:latin typeface="Comic Sans MS" panose="030F0702030302020204" pitchFamily="66" charset="0"/>
              </a:rPr>
              <a:t/>
            </a:r>
            <a:br>
              <a:rPr lang="en-GB" sz="2000" b="1" u="sng" dirty="0">
                <a:solidFill>
                  <a:schemeClr val="tx1">
                    <a:lumMod val="75000"/>
                    <a:lumOff val="25000"/>
                  </a:schemeClr>
                </a:solidFill>
                <a:latin typeface="Comic Sans MS" panose="030F0702030302020204" pitchFamily="66" charset="0"/>
              </a:rPr>
            </a:br>
            <a:r>
              <a:rPr lang="en-GB" sz="2000" b="1" u="sng" dirty="0" smtClean="0">
                <a:solidFill>
                  <a:schemeClr val="tx1">
                    <a:lumMod val="75000"/>
                    <a:lumOff val="25000"/>
                  </a:schemeClr>
                </a:solidFill>
                <a:latin typeface="Comic Sans MS" panose="030F0702030302020204" pitchFamily="66" charset="0"/>
              </a:rPr>
              <a:t>L.O: To investigate dissolving. </a:t>
            </a:r>
            <a:endParaRPr lang="en-GB" sz="2000" b="1" u="sng" dirty="0">
              <a:solidFill>
                <a:schemeClr val="tx1">
                  <a:lumMod val="75000"/>
                  <a:lumOff val="25000"/>
                </a:schemeClr>
              </a:solidFill>
              <a:latin typeface="Comic Sans MS" panose="030F0702030302020204" pitchFamily="66" charset="0"/>
            </a:endParaRPr>
          </a:p>
        </p:txBody>
      </p:sp>
      <p:sp>
        <p:nvSpPr>
          <p:cNvPr id="7" name="TextBox 6"/>
          <p:cNvSpPr txBox="1"/>
          <p:nvPr/>
        </p:nvSpPr>
        <p:spPr>
          <a:xfrm>
            <a:off x="91608" y="1143000"/>
            <a:ext cx="11861855" cy="5632311"/>
          </a:xfrm>
          <a:prstGeom prst="rect">
            <a:avLst/>
          </a:prstGeom>
          <a:noFill/>
        </p:spPr>
        <p:txBody>
          <a:bodyPr wrap="square" rtlCol="0">
            <a:spAutoFit/>
          </a:bodyPr>
          <a:lstStyle/>
          <a:p>
            <a:r>
              <a:rPr lang="en-GB" sz="2400" dirty="0" smtClean="0">
                <a:latin typeface="Comic Sans MS" panose="030F0702030302020204" pitchFamily="66" charset="0"/>
              </a:rPr>
              <a:t>Yesterday you completed my experiment </a:t>
            </a:r>
            <a:r>
              <a:rPr lang="en-GB" sz="2400" dirty="0" smtClean="0">
                <a:latin typeface="Comic Sans MS" panose="030F0702030302020204" pitchFamily="66" charset="0"/>
              </a:rPr>
              <a:t>about dissolving. </a:t>
            </a:r>
          </a:p>
          <a:p>
            <a:endParaRPr lang="en-GB" sz="2400" dirty="0">
              <a:latin typeface="Comic Sans MS" panose="030F0702030302020204" pitchFamily="66" charset="0"/>
            </a:endParaRPr>
          </a:p>
          <a:p>
            <a:r>
              <a:rPr lang="en-GB" sz="2400" dirty="0" smtClean="0">
                <a:latin typeface="Comic Sans MS" panose="030F0702030302020204" pitchFamily="66" charset="0"/>
              </a:rPr>
              <a:t>Today you are going to design and complete your own experiment about dissolving. </a:t>
            </a:r>
          </a:p>
          <a:p>
            <a:endParaRPr lang="en-GB" sz="2400" dirty="0">
              <a:latin typeface="Comic Sans MS" panose="030F0702030302020204" pitchFamily="66" charset="0"/>
            </a:endParaRPr>
          </a:p>
          <a:p>
            <a:r>
              <a:rPr lang="en-GB" sz="2400" dirty="0" smtClean="0">
                <a:latin typeface="Comic Sans MS" panose="030F0702030302020204" pitchFamily="66" charset="0"/>
              </a:rPr>
              <a:t>Consider what you wrote in your evaluation yesterday. What else did you want to investigate?</a:t>
            </a:r>
          </a:p>
          <a:p>
            <a:endParaRPr lang="en-GB" sz="2400" dirty="0">
              <a:latin typeface="Comic Sans MS" panose="030F0702030302020204" pitchFamily="66" charset="0"/>
            </a:endParaRPr>
          </a:p>
          <a:p>
            <a:r>
              <a:rPr lang="en-GB" sz="2400" b="1" dirty="0" smtClean="0">
                <a:latin typeface="Comic Sans MS" panose="030F0702030302020204" pitchFamily="66" charset="0"/>
              </a:rPr>
              <a:t>Some ideas: does stirring more quickly help salt to dissolve? Which dissolves quickest salt or sugar? Does salt dissolve in different liquids? </a:t>
            </a:r>
          </a:p>
          <a:p>
            <a:endParaRPr lang="en-GB" sz="2400" dirty="0">
              <a:latin typeface="Comic Sans MS" panose="030F0702030302020204" pitchFamily="66" charset="0"/>
            </a:endParaRPr>
          </a:p>
          <a:p>
            <a:r>
              <a:rPr lang="en-GB" sz="2400" dirty="0" smtClean="0">
                <a:latin typeface="Comic Sans MS" panose="030F0702030302020204" pitchFamily="66" charset="0"/>
              </a:rPr>
              <a:t>Pick one and do the experiment. I would like you to write this up in detail, like yesterday’s experiment. Remember all of the different sections:</a:t>
            </a:r>
          </a:p>
          <a:p>
            <a:endParaRPr lang="en-GB" sz="2400" dirty="0">
              <a:latin typeface="Comic Sans MS" panose="030F0702030302020204" pitchFamily="66" charset="0"/>
            </a:endParaRPr>
          </a:p>
          <a:p>
            <a:r>
              <a:rPr lang="en-GB" sz="2400" dirty="0" smtClean="0">
                <a:latin typeface="Comic Sans MS" panose="030F0702030302020204" pitchFamily="66" charset="0"/>
              </a:rPr>
              <a:t>Aim, equipment list, prediction, fair test, method, results, conclusion and evaluation. </a:t>
            </a:r>
          </a:p>
        </p:txBody>
      </p:sp>
      <p:sp>
        <p:nvSpPr>
          <p:cNvPr id="8" name="TextBox 7"/>
          <p:cNvSpPr txBox="1"/>
          <p:nvPr/>
        </p:nvSpPr>
        <p:spPr>
          <a:xfrm>
            <a:off x="5247862" y="248794"/>
            <a:ext cx="6480313" cy="858857"/>
          </a:xfrm>
          <a:prstGeom prst="bevel">
            <a:avLst/>
          </a:prstGeom>
          <a:noFill/>
          <a:ln>
            <a:solidFill>
              <a:schemeClr val="tx1"/>
            </a:solidFill>
          </a:ln>
        </p:spPr>
        <p:txBody>
          <a:bodyPr wrap="square" rtlCol="0">
            <a:spAutoFit/>
          </a:bodyPr>
          <a:lstStyle/>
          <a:p>
            <a:r>
              <a:rPr lang="en-GB" b="1" dirty="0" smtClean="0">
                <a:latin typeface="Comic Sans MS" panose="030F0702030302020204" pitchFamily="66" charset="0"/>
              </a:rPr>
              <a:t>For this entire investigation the word disappear is BANNED! It is not magic, nothing will disappear! </a:t>
            </a:r>
            <a:endParaRPr lang="en-GB" b="1" dirty="0">
              <a:latin typeface="Comic Sans MS" panose="030F0702030302020204" pitchFamily="66" charset="0"/>
            </a:endParaRPr>
          </a:p>
        </p:txBody>
      </p:sp>
      <p:pic>
        <p:nvPicPr>
          <p:cNvPr id="1026" name="Picture 2" descr="Image result for magic wand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903090" y="548942"/>
            <a:ext cx="1050373" cy="1117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158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001" t="27595" r="33028" b="11342"/>
          <a:stretch/>
        </p:blipFill>
        <p:spPr>
          <a:xfrm>
            <a:off x="940156" y="154545"/>
            <a:ext cx="9992025" cy="6600423"/>
          </a:xfrm>
          <a:prstGeom prst="rect">
            <a:avLst/>
          </a:prstGeom>
        </p:spPr>
      </p:pic>
    </p:spTree>
    <p:extLst>
      <p:ext uri="{BB962C8B-B14F-4D97-AF65-F5344CB8AC3E}">
        <p14:creationId xmlns:p14="http://schemas.microsoft.com/office/powerpoint/2010/main" val="28820617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7425" y="231820"/>
            <a:ext cx="6787166"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u="sng" dirty="0" smtClean="0">
                <a:solidFill>
                  <a:schemeClr val="tx1">
                    <a:lumMod val="75000"/>
                    <a:lumOff val="25000"/>
                  </a:schemeClr>
                </a:solidFill>
                <a:latin typeface="Comic Sans MS" panose="030F0702030302020204" pitchFamily="66" charset="0"/>
              </a:rPr>
              <a:t>PSHE</a:t>
            </a:r>
            <a:br>
              <a:rPr lang="en-GB" sz="2000" b="1" u="sng" dirty="0" smtClean="0">
                <a:solidFill>
                  <a:schemeClr val="tx1">
                    <a:lumMod val="75000"/>
                    <a:lumOff val="25000"/>
                  </a:schemeClr>
                </a:solidFill>
                <a:latin typeface="Comic Sans MS" panose="030F0702030302020204" pitchFamily="66" charset="0"/>
              </a:rPr>
            </a:br>
            <a:r>
              <a:rPr lang="en-GB" sz="2000" b="1" u="sng" dirty="0" smtClean="0">
                <a:solidFill>
                  <a:schemeClr val="tx1">
                    <a:lumMod val="75000"/>
                    <a:lumOff val="25000"/>
                  </a:schemeClr>
                </a:solidFill>
                <a:latin typeface="Comic Sans MS" panose="030F0702030302020204" pitchFamily="66" charset="0"/>
              </a:rPr>
              <a:t/>
            </a:r>
            <a:br>
              <a:rPr lang="en-GB" sz="2000" b="1" u="sng" dirty="0" smtClean="0">
                <a:solidFill>
                  <a:schemeClr val="tx1">
                    <a:lumMod val="75000"/>
                    <a:lumOff val="25000"/>
                  </a:schemeClr>
                </a:solidFill>
                <a:latin typeface="Comic Sans MS" panose="030F0702030302020204" pitchFamily="66" charset="0"/>
              </a:rPr>
            </a:br>
            <a:r>
              <a:rPr lang="en-GB" sz="2000" b="1" u="sng" dirty="0" smtClean="0">
                <a:solidFill>
                  <a:schemeClr val="tx1">
                    <a:lumMod val="75000"/>
                    <a:lumOff val="25000"/>
                  </a:schemeClr>
                </a:solidFill>
                <a:latin typeface="Comic Sans MS" panose="030F0702030302020204" pitchFamily="66" charset="0"/>
              </a:rPr>
              <a:t>L.O: To become aware of your own feelings. </a:t>
            </a:r>
            <a:endParaRPr lang="en-GB" sz="2000" b="1" u="sng" dirty="0">
              <a:solidFill>
                <a:schemeClr val="tx1">
                  <a:lumMod val="75000"/>
                  <a:lumOff val="25000"/>
                </a:schemeClr>
              </a:solidFill>
              <a:latin typeface="Comic Sans MS" panose="030F0702030302020204" pitchFamily="66" charset="0"/>
            </a:endParaRPr>
          </a:p>
        </p:txBody>
      </p:sp>
      <p:pic>
        <p:nvPicPr>
          <p:cNvPr id="2050" name="Picture 2" descr="Image result for mindfulness activities for children"/>
          <p:cNvPicPr>
            <a:picLocks noChangeAspect="1" noChangeArrowheads="1"/>
          </p:cNvPicPr>
          <p:nvPr/>
        </p:nvPicPr>
        <p:blipFill rotWithShape="1">
          <a:blip r:embed="rId2">
            <a:extLst>
              <a:ext uri="{28A0092B-C50C-407E-A947-70E740481C1C}">
                <a14:useLocalDpi xmlns:a14="http://schemas.microsoft.com/office/drawing/2010/main" val="0"/>
              </a:ext>
            </a:extLst>
          </a:blip>
          <a:srcRect b="8243"/>
          <a:stretch/>
        </p:blipFill>
        <p:spPr bwMode="auto">
          <a:xfrm>
            <a:off x="7182017" y="0"/>
            <a:ext cx="5009983" cy="68820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0842" y="1374820"/>
            <a:ext cx="6633749" cy="5078313"/>
          </a:xfrm>
          <a:prstGeom prst="rect">
            <a:avLst/>
          </a:prstGeom>
          <a:noFill/>
        </p:spPr>
        <p:txBody>
          <a:bodyPr wrap="square" rtlCol="0">
            <a:spAutoFit/>
          </a:bodyPr>
          <a:lstStyle/>
          <a:p>
            <a:r>
              <a:rPr lang="en-GB" dirty="0" smtClean="0">
                <a:latin typeface="Comic Sans MS" panose="030F0702030302020204" pitchFamily="66" charset="0"/>
              </a:rPr>
              <a:t>Find a quiet place and complete the breathing activity. </a:t>
            </a:r>
          </a:p>
          <a:p>
            <a:endParaRPr lang="en-GB" dirty="0">
              <a:latin typeface="Comic Sans MS" panose="030F0702030302020204" pitchFamily="66" charset="0"/>
            </a:endParaRPr>
          </a:p>
          <a:p>
            <a:r>
              <a:rPr lang="en-GB" dirty="0" smtClean="0">
                <a:latin typeface="Comic Sans MS" panose="030F0702030302020204" pitchFamily="66" charset="0"/>
              </a:rPr>
              <a:t>After this, consider how you are feeling at the moment. </a:t>
            </a:r>
          </a:p>
          <a:p>
            <a:r>
              <a:rPr lang="en-GB" dirty="0" smtClean="0">
                <a:latin typeface="Comic Sans MS" panose="030F0702030302020204" pitchFamily="66" charset="0"/>
              </a:rPr>
              <a:t>Are you tense or worried? Are you content and happy?</a:t>
            </a:r>
          </a:p>
          <a:p>
            <a:endParaRPr lang="en-GB" dirty="0">
              <a:latin typeface="Comic Sans MS" panose="030F0702030302020204" pitchFamily="66" charset="0"/>
            </a:endParaRPr>
          </a:p>
          <a:p>
            <a:r>
              <a:rPr lang="en-GB" dirty="0" smtClean="0">
                <a:latin typeface="Comic Sans MS" panose="030F0702030302020204" pitchFamily="66" charset="0"/>
              </a:rPr>
              <a:t>Take a moment to reflect on these feelings and why you feel this way. </a:t>
            </a:r>
          </a:p>
          <a:p>
            <a:endParaRPr lang="en-GB" dirty="0">
              <a:latin typeface="Comic Sans MS" panose="030F0702030302020204" pitchFamily="66" charset="0"/>
            </a:endParaRPr>
          </a:p>
          <a:p>
            <a:r>
              <a:rPr lang="en-GB" dirty="0" smtClean="0">
                <a:latin typeface="Comic Sans MS" panose="030F0702030302020204" pitchFamily="66" charset="0"/>
              </a:rPr>
              <a:t>If your feelings are negative, could you talk to someone about the to gain some reassurance that everything is ok? </a:t>
            </a:r>
          </a:p>
          <a:p>
            <a:endParaRPr lang="en-GB" dirty="0">
              <a:latin typeface="Comic Sans MS" panose="030F0702030302020204" pitchFamily="66" charset="0"/>
            </a:endParaRPr>
          </a:p>
          <a:p>
            <a:r>
              <a:rPr lang="en-GB" dirty="0" smtClean="0">
                <a:latin typeface="Comic Sans MS" panose="030F0702030302020204" pitchFamily="66" charset="0"/>
              </a:rPr>
              <a:t>Finally, complete either some writing about how you are feeling and why or a drawing about how you are feeling. </a:t>
            </a:r>
          </a:p>
          <a:p>
            <a:endParaRPr lang="en-GB" dirty="0">
              <a:latin typeface="Comic Sans MS" panose="030F0702030302020204" pitchFamily="66" charset="0"/>
            </a:endParaRPr>
          </a:p>
          <a:p>
            <a:r>
              <a:rPr lang="en-GB" dirty="0" smtClean="0">
                <a:latin typeface="Comic Sans MS" panose="030F0702030302020204" pitchFamily="66" charset="0"/>
              </a:rPr>
              <a:t>It is really important to acknowledge your feelings and know that however you feel, that is ok. It is also really important to know what to do when you are feeling sad, angry or worried.</a:t>
            </a:r>
            <a:endParaRPr lang="en-GB" dirty="0">
              <a:latin typeface="Comic Sans MS" panose="030F0702030302020204" pitchFamily="66" charset="0"/>
            </a:endParaRPr>
          </a:p>
        </p:txBody>
      </p:sp>
    </p:spTree>
    <p:extLst>
      <p:ext uri="{BB962C8B-B14F-4D97-AF65-F5344CB8AC3E}">
        <p14:creationId xmlns:p14="http://schemas.microsoft.com/office/powerpoint/2010/main" val="1306233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908" t="40183" r="36514" b="23367"/>
          <a:stretch/>
        </p:blipFill>
        <p:spPr>
          <a:xfrm>
            <a:off x="824247" y="1390918"/>
            <a:ext cx="10281461" cy="4726547"/>
          </a:xfrm>
          <a:prstGeom prst="rect">
            <a:avLst/>
          </a:prstGeom>
        </p:spPr>
      </p:pic>
    </p:spTree>
    <p:extLst>
      <p:ext uri="{BB962C8B-B14F-4D97-AF65-F5344CB8AC3E}">
        <p14:creationId xmlns:p14="http://schemas.microsoft.com/office/powerpoint/2010/main" val="276087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3912" t="53008" r="33310" b="36136"/>
          <a:stretch/>
        </p:blipFill>
        <p:spPr>
          <a:xfrm>
            <a:off x="1326523" y="2469122"/>
            <a:ext cx="9478850" cy="1093960"/>
          </a:xfrm>
          <a:prstGeom prst="rect">
            <a:avLst/>
          </a:prstGeom>
        </p:spPr>
      </p:pic>
      <p:pic>
        <p:nvPicPr>
          <p:cNvPr id="3" name="Picture 2"/>
          <p:cNvPicPr>
            <a:picLocks noChangeAspect="1"/>
          </p:cNvPicPr>
          <p:nvPr/>
        </p:nvPicPr>
        <p:blipFill rotWithShape="1">
          <a:blip r:embed="rId2"/>
          <a:srcRect l="13912" t="76254" r="33310" b="15021"/>
          <a:stretch/>
        </p:blipFill>
        <p:spPr>
          <a:xfrm>
            <a:off x="1403797" y="4476933"/>
            <a:ext cx="9478850" cy="879246"/>
          </a:xfrm>
          <a:prstGeom prst="rect">
            <a:avLst/>
          </a:prstGeom>
        </p:spPr>
      </p:pic>
      <p:sp>
        <p:nvSpPr>
          <p:cNvPr id="4" name="TextBox 3"/>
          <p:cNvSpPr txBox="1"/>
          <p:nvPr/>
        </p:nvSpPr>
        <p:spPr>
          <a:xfrm>
            <a:off x="1326523" y="592428"/>
            <a:ext cx="10088018" cy="523220"/>
          </a:xfrm>
          <a:prstGeom prst="rect">
            <a:avLst/>
          </a:prstGeom>
          <a:noFill/>
        </p:spPr>
        <p:txBody>
          <a:bodyPr wrap="none" rtlCol="0">
            <a:spAutoFit/>
          </a:bodyPr>
          <a:lstStyle/>
          <a:p>
            <a:r>
              <a:rPr lang="en-GB" sz="2800" dirty="0" smtClean="0">
                <a:solidFill>
                  <a:srgbClr val="7030A0"/>
                </a:solidFill>
                <a:latin typeface="Comic Sans MS" panose="030F0702030302020204" pitchFamily="66" charset="0"/>
              </a:rPr>
              <a:t>Discuss these questions and then answer them in your book</a:t>
            </a:r>
            <a:endParaRPr lang="en-GB" sz="2800"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1210547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796" t="27783" r="34824" b="32574"/>
          <a:stretch/>
        </p:blipFill>
        <p:spPr>
          <a:xfrm>
            <a:off x="914399" y="618185"/>
            <a:ext cx="10427249" cy="4803821"/>
          </a:xfrm>
          <a:prstGeom prst="rect">
            <a:avLst/>
          </a:prstGeom>
        </p:spPr>
      </p:pic>
    </p:spTree>
    <p:extLst>
      <p:ext uri="{BB962C8B-B14F-4D97-AF65-F5344CB8AC3E}">
        <p14:creationId xmlns:p14="http://schemas.microsoft.com/office/powerpoint/2010/main" val="1029640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317" t="27595" r="31338" b="11343"/>
          <a:stretch/>
        </p:blipFill>
        <p:spPr>
          <a:xfrm>
            <a:off x="875762" y="167425"/>
            <a:ext cx="10025906" cy="6452316"/>
          </a:xfrm>
          <a:prstGeom prst="rect">
            <a:avLst/>
          </a:prstGeom>
        </p:spPr>
      </p:pic>
    </p:spTree>
    <p:extLst>
      <p:ext uri="{BB962C8B-B14F-4D97-AF65-F5344CB8AC3E}">
        <p14:creationId xmlns:p14="http://schemas.microsoft.com/office/powerpoint/2010/main" val="3643166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690" t="27970" r="30599" b="11156"/>
          <a:stretch/>
        </p:blipFill>
        <p:spPr>
          <a:xfrm>
            <a:off x="953037" y="103031"/>
            <a:ext cx="10238704" cy="6647978"/>
          </a:xfrm>
          <a:prstGeom prst="rect">
            <a:avLst/>
          </a:prstGeom>
        </p:spPr>
      </p:pic>
    </p:spTree>
    <p:extLst>
      <p:ext uri="{BB962C8B-B14F-4D97-AF65-F5344CB8AC3E}">
        <p14:creationId xmlns:p14="http://schemas.microsoft.com/office/powerpoint/2010/main" val="2730358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056" t="27971" r="31233" b="11531"/>
          <a:stretch/>
        </p:blipFill>
        <p:spPr>
          <a:xfrm>
            <a:off x="850005" y="0"/>
            <a:ext cx="10354614" cy="6681735"/>
          </a:xfrm>
          <a:prstGeom prst="rect">
            <a:avLst/>
          </a:prstGeom>
        </p:spPr>
      </p:pic>
    </p:spTree>
    <p:extLst>
      <p:ext uri="{BB962C8B-B14F-4D97-AF65-F5344CB8AC3E}">
        <p14:creationId xmlns:p14="http://schemas.microsoft.com/office/powerpoint/2010/main" val="1056925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833</TotalTime>
  <Words>963</Words>
  <Application>Microsoft Office PowerPoint</Application>
  <PresentationFormat>Widescreen</PresentationFormat>
  <Paragraphs>132</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Spelling Practice</vt:lpstr>
      <vt:lpstr>Science  L.O: To investigate dissolving.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Stanley</dc:creator>
  <cp:lastModifiedBy>Miss Stanley</cp:lastModifiedBy>
  <cp:revision>89</cp:revision>
  <dcterms:created xsi:type="dcterms:W3CDTF">2020-03-17T16:35:20Z</dcterms:created>
  <dcterms:modified xsi:type="dcterms:W3CDTF">2020-03-23T10:27:31Z</dcterms:modified>
</cp:coreProperties>
</file>