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0" r:id="rId23"/>
    <p:sldId id="282" r:id="rId24"/>
    <p:sldId id="276" r:id="rId25"/>
    <p:sldId id="277" r:id="rId26"/>
    <p:sldId id="278" r:id="rId27"/>
    <p:sldId id="279" r:id="rId28"/>
    <p:sldId id="283" r:id="rId29"/>
    <p:sldId id="286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clips/znjqxnb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945" y="224329"/>
            <a:ext cx="10459053" cy="636283"/>
          </a:xfrm>
        </p:spPr>
        <p:txBody>
          <a:bodyPr/>
          <a:lstStyle/>
          <a:p>
            <a:r>
              <a:rPr lang="en-GB" sz="5400" dirty="0" smtClean="0">
                <a:latin typeface="Letter-join Plus 40" panose="02000505000000020003" pitchFamily="50" charset="0"/>
              </a:rPr>
              <a:t>Wednesday 18</a:t>
            </a:r>
            <a:r>
              <a:rPr lang="en-GB" sz="5400" baseline="30000" dirty="0" smtClean="0">
                <a:latin typeface="Letter-join Plus 40" panose="02000505000000020003" pitchFamily="50" charset="0"/>
              </a:rPr>
              <a:t>th</a:t>
            </a:r>
            <a:r>
              <a:rPr lang="en-GB" sz="5400" dirty="0" smtClean="0">
                <a:latin typeface="Letter-join Plus 40" panose="02000505000000020003" pitchFamily="50" charset="0"/>
              </a:rPr>
              <a:t> March</a:t>
            </a:r>
            <a:endParaRPr lang="en-GB" sz="5400" dirty="0">
              <a:latin typeface="Letter-join Plus 40" panose="020005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222" y="1205489"/>
            <a:ext cx="8418498" cy="4724664"/>
          </a:xfrm>
        </p:spPr>
        <p:txBody>
          <a:bodyPr>
            <a:normAutofit fontScale="25000" lnSpcReduction="20000"/>
          </a:bodyPr>
          <a:lstStyle/>
          <a:p>
            <a:r>
              <a:rPr lang="en-GB" sz="7200" dirty="0" smtClean="0"/>
              <a:t>Schedule:</a:t>
            </a:r>
          </a:p>
          <a:p>
            <a:r>
              <a:rPr lang="en-GB" sz="7200" dirty="0" smtClean="0"/>
              <a:t> </a:t>
            </a:r>
          </a:p>
          <a:p>
            <a:r>
              <a:rPr lang="en-GB" sz="7200" dirty="0" smtClean="0">
                <a:latin typeface="Cooper Black" panose="0208090404030B020404" pitchFamily="18" charset="0"/>
              </a:rPr>
              <a:t>Quick Morning work - Boggle game</a:t>
            </a:r>
          </a:p>
          <a:p>
            <a:endParaRPr lang="en-GB" sz="8000" dirty="0"/>
          </a:p>
          <a:p>
            <a:r>
              <a:rPr lang="en-GB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MATHS – To know how to draw and read a pictogram</a:t>
            </a:r>
          </a:p>
          <a:p>
            <a:endParaRPr lang="en-GB" sz="8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GB" sz="8000" dirty="0" smtClean="0">
                <a:latin typeface="Curlz MT" panose="04040404050702020202" pitchFamily="82" charset="0"/>
                <a:cs typeface="Arabic Typesetting" panose="03020402040406030203" pitchFamily="66" charset="-78"/>
              </a:rPr>
              <a:t>BRAIN break!</a:t>
            </a:r>
          </a:p>
          <a:p>
            <a:endParaRPr lang="en-GB" sz="8000" dirty="0">
              <a:latin typeface="Curlz MT" panose="04040404050702020202" pitchFamily="82" charset="0"/>
              <a:cs typeface="Arabic Typesetting" panose="03020402040406030203" pitchFamily="66" charset="-78"/>
            </a:endParaRPr>
          </a:p>
          <a:p>
            <a:r>
              <a:rPr lang="en-GB" sz="8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English – to identify features of a leaflet</a:t>
            </a:r>
          </a:p>
          <a:p>
            <a:endParaRPr lang="en-GB" sz="80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GB" sz="9600" dirty="0" smtClean="0">
                <a:latin typeface="Curlz MT" panose="04040404050702020202" pitchFamily="82" charset="0"/>
                <a:cs typeface="Cordia New" panose="020B0304020202020204" pitchFamily="34" charset="-34"/>
              </a:rPr>
              <a:t>Brain break! </a:t>
            </a:r>
          </a:p>
          <a:p>
            <a:endParaRPr lang="en-GB" sz="5600" dirty="0">
              <a:latin typeface="Curlz MT" panose="04040404050702020202" pitchFamily="82" charset="0"/>
              <a:cs typeface="Cordia New" panose="020B0304020202020204" pitchFamily="34" charset="-34"/>
            </a:endParaRPr>
          </a:p>
          <a:p>
            <a:r>
              <a:rPr lang="en-GB" sz="5600" dirty="0" smtClean="0">
                <a:latin typeface="Elephant" panose="02020904090505020303" pitchFamily="18" charset="0"/>
                <a:cs typeface="Cordia New" panose="020B0304020202020204" pitchFamily="34" charset="-34"/>
              </a:rPr>
              <a:t>SPANISH – </a:t>
            </a:r>
            <a:r>
              <a:rPr lang="en-GB" sz="5600" dirty="0" err="1" smtClean="0">
                <a:latin typeface="Elephant" panose="02020904090505020303" pitchFamily="18" charset="0"/>
                <a:cs typeface="Cordia New" panose="020B0304020202020204" pitchFamily="34" charset="-34"/>
              </a:rPr>
              <a:t>Duolingo</a:t>
            </a:r>
            <a:r>
              <a:rPr lang="en-GB" sz="5600" dirty="0" smtClean="0">
                <a:latin typeface="Elephant" panose="02020904090505020303" pitchFamily="18" charset="0"/>
                <a:cs typeface="Cordia New" panose="020B0304020202020204" pitchFamily="34" charset="-34"/>
              </a:rPr>
              <a:t>/</a:t>
            </a:r>
            <a:r>
              <a:rPr lang="en-GB" sz="5600" dirty="0" err="1" smtClean="0">
                <a:latin typeface="Elephant" panose="02020904090505020303" pitchFamily="18" charset="0"/>
                <a:cs typeface="Cordia New" panose="020B0304020202020204" pitchFamily="34" charset="-34"/>
              </a:rPr>
              <a:t>Mi</a:t>
            </a:r>
            <a:r>
              <a:rPr lang="en-GB" sz="5600" dirty="0" smtClean="0">
                <a:latin typeface="Elephant" panose="02020904090505020303" pitchFamily="18" charset="0"/>
                <a:cs typeface="Cordia New" panose="020B0304020202020204" pitchFamily="34" charset="-34"/>
              </a:rPr>
              <a:t> </a:t>
            </a:r>
            <a:r>
              <a:rPr lang="en-GB" sz="5600" dirty="0" err="1" smtClean="0">
                <a:latin typeface="Elephant" panose="02020904090505020303" pitchFamily="18" charset="0"/>
                <a:cs typeface="Cordia New" panose="020B0304020202020204" pitchFamily="34" charset="-34"/>
              </a:rPr>
              <a:t>familia</a:t>
            </a:r>
            <a:endParaRPr lang="en-GB" sz="5600" dirty="0" smtClean="0">
              <a:latin typeface="Elephant" panose="02020904090505020303" pitchFamily="18" charset="0"/>
              <a:cs typeface="Cordia New" panose="020B0304020202020204" pitchFamily="34" charset="-34"/>
            </a:endParaRPr>
          </a:p>
          <a:p>
            <a:endParaRPr lang="en-GB" sz="5600" dirty="0">
              <a:latin typeface="Elephant" panose="02020904090505020303" pitchFamily="18" charset="0"/>
              <a:cs typeface="Cordia New" panose="020B0304020202020204" pitchFamily="34" charset="-34"/>
            </a:endParaRPr>
          </a:p>
          <a:p>
            <a:r>
              <a:rPr lang="en-GB" sz="5600" dirty="0" smtClean="0">
                <a:latin typeface="Elephant" panose="02020904090505020303" pitchFamily="18" charset="0"/>
                <a:cs typeface="Cordia New" panose="020B0304020202020204" pitchFamily="34" charset="-34"/>
              </a:rPr>
              <a:t>HISTORY - LABELLING AN ANGLO-SAXON SETTLEMENT</a:t>
            </a:r>
            <a:endParaRPr lang="en-GB" sz="5600" dirty="0">
              <a:latin typeface="Elephant" panose="02020904090505020303" pitchFamily="18" charset="0"/>
              <a:cs typeface="Cordia New" panose="020B0304020202020204" pitchFamily="34" charset="-34"/>
            </a:endParaRPr>
          </a:p>
          <a:p>
            <a:endParaRPr lang="en-GB" sz="29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GB" sz="2800" dirty="0" smtClean="0">
              <a:latin typeface="Curlz MT" panose="04040404050702020202" pitchFamily="82" charset="0"/>
              <a:cs typeface="Arabic Typesetting" panose="03020402040406030203" pitchFamily="66" charset="-78"/>
            </a:endParaRPr>
          </a:p>
          <a:p>
            <a:endParaRPr lang="en-GB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0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900" y="0"/>
            <a:ext cx="9113465" cy="67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2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55" y="0"/>
            <a:ext cx="9508192" cy="68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8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77" y="0"/>
            <a:ext cx="9555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1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17" y="199120"/>
            <a:ext cx="9233647" cy="66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7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25" y="203666"/>
            <a:ext cx="8796898" cy="65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64" y="0"/>
            <a:ext cx="9326936" cy="68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5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76" y="0"/>
            <a:ext cx="9395012" cy="68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11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40" y="37583"/>
            <a:ext cx="9395012" cy="68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2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1: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79176" y="1344706"/>
            <a:ext cx="9708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Create a poster to show the different things you need on a pictogram. Draw an example one and label the different parts including a title, key, pictures and the different options down the side.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4835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Challenge 2: Answer questions about the pictogram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723" y="1224803"/>
            <a:ext cx="6429375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678" y="4383741"/>
            <a:ext cx="10487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1.) How many people have marmite? </a:t>
            </a:r>
          </a:p>
          <a:p>
            <a:r>
              <a:rPr lang="en-GB" dirty="0" smtClean="0"/>
              <a:t>2.) How many people like jam? </a:t>
            </a:r>
          </a:p>
          <a:p>
            <a:r>
              <a:rPr lang="en-GB" dirty="0" smtClean="0"/>
              <a:t>3.) How many people like marmalade?</a:t>
            </a:r>
          </a:p>
          <a:p>
            <a:r>
              <a:rPr lang="en-GB" dirty="0" smtClean="0"/>
              <a:t>4.) How many people like butter? </a:t>
            </a:r>
          </a:p>
          <a:p>
            <a:r>
              <a:rPr lang="en-GB" dirty="0" smtClean="0"/>
              <a:t>5.) Find the difference between the least popular spread and the most popular. </a:t>
            </a:r>
          </a:p>
          <a:p>
            <a:r>
              <a:rPr lang="en-GB" dirty="0" smtClean="0"/>
              <a:t>6.) How many more people liked marmalade and jam combined than butter? </a:t>
            </a:r>
          </a:p>
          <a:p>
            <a:r>
              <a:rPr lang="en-GB" dirty="0" smtClean="0"/>
              <a:t>7.) How many people does half a picture represent? (Hint: Divide by 2)</a:t>
            </a:r>
          </a:p>
          <a:p>
            <a:r>
              <a:rPr lang="en-GB" dirty="0" smtClean="0"/>
              <a:t>8.) How many people does a quarter of a picture represent? (Hint: Divide by 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70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BOGGLE!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31" y="1398494"/>
            <a:ext cx="6963616" cy="52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0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CHALLENGE 3: Use clues in the Vauxhall total to fill in the pictogram key and totals for each row.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14" y="1650346"/>
            <a:ext cx="7096685" cy="4387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10281" y="5500085"/>
            <a:ext cx="833718" cy="5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80728" y="2398952"/>
            <a:ext cx="11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Total: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173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BREAK!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96" y="1128451"/>
            <a:ext cx="7396163" cy="557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2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101" y="184268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ENGLISH: talk time – 5 mins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Look at the following leaflets and discuss which place you would rather visit – moray or Southwell? Why do you prefer this one? What is persuasive about it? </a:t>
            </a:r>
            <a:br>
              <a:rPr lang="en-GB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GB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GB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GB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Written task: Use the leaflet writing checklist on the next slide and see if you can spot any of those things in the leaflets. Make a list for each of the different features you can see. </a:t>
            </a:r>
            <a:endParaRPr lang="en-GB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629" y="0"/>
            <a:ext cx="2009775" cy="16764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204012" y="838200"/>
            <a:ext cx="443753" cy="1125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4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Checklist: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Map                                                       Headings and subheadings                            </a:t>
            </a:r>
          </a:p>
          <a:p>
            <a:r>
              <a:rPr lang="en-GB" dirty="0" smtClean="0"/>
              <a:t>Pictures </a:t>
            </a:r>
          </a:p>
          <a:p>
            <a:r>
              <a:rPr lang="en-GB" dirty="0" smtClean="0"/>
              <a:t>Captions</a:t>
            </a:r>
          </a:p>
          <a:p>
            <a:r>
              <a:rPr lang="en-GB" dirty="0" smtClean="0"/>
              <a:t>Description of the area </a:t>
            </a:r>
          </a:p>
          <a:p>
            <a:r>
              <a:rPr lang="en-GB" dirty="0" smtClean="0"/>
              <a:t> Bold writing to draw you in </a:t>
            </a:r>
          </a:p>
          <a:p>
            <a:r>
              <a:rPr lang="en-GB" dirty="0" smtClean="0"/>
              <a:t>Bullet points </a:t>
            </a:r>
          </a:p>
          <a:p>
            <a:r>
              <a:rPr lang="en-GB" dirty="0" smtClean="0"/>
              <a:t>Bright and colourful</a:t>
            </a:r>
          </a:p>
          <a:p>
            <a:r>
              <a:rPr lang="en-GB" dirty="0" smtClean="0"/>
              <a:t>Symbols/logos </a:t>
            </a:r>
          </a:p>
          <a:p>
            <a:r>
              <a:rPr lang="en-GB" dirty="0" smtClean="0"/>
              <a:t>Facts and figures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621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80" y="306199"/>
            <a:ext cx="9702613" cy="62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07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69" y="0"/>
            <a:ext cx="9906001" cy="68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36" y="192180"/>
            <a:ext cx="10397658" cy="6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69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4" y="99171"/>
            <a:ext cx="10018059" cy="657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36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SPANISH: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73307"/>
            <a:ext cx="10178322" cy="4450975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Google search the website </a:t>
            </a:r>
            <a:r>
              <a:rPr lang="en-GB" sz="2400" dirty="0" err="1" smtClean="0"/>
              <a:t>duolingo</a:t>
            </a:r>
            <a:r>
              <a:rPr lang="en-GB" sz="2400" dirty="0"/>
              <a:t> </a:t>
            </a:r>
            <a:r>
              <a:rPr lang="en-GB" sz="2400" dirty="0" smtClean="0"/>
              <a:t>– you will need to sign up to create an account. </a:t>
            </a:r>
          </a:p>
          <a:p>
            <a:r>
              <a:rPr lang="en-GB" sz="2400" dirty="0" smtClean="0"/>
              <a:t>Once you have created an account select Spanish as the language you would like to study. </a:t>
            </a:r>
          </a:p>
          <a:p>
            <a:r>
              <a:rPr lang="en-GB" sz="2400" dirty="0" smtClean="0"/>
              <a:t>Complete 30 minutes of activities on the site. </a:t>
            </a:r>
          </a:p>
          <a:p>
            <a:endParaRPr lang="en-GB" sz="2400" dirty="0"/>
          </a:p>
          <a:p>
            <a:r>
              <a:rPr lang="en-GB" sz="2400" dirty="0" smtClean="0"/>
              <a:t>OR </a:t>
            </a:r>
          </a:p>
          <a:p>
            <a:endParaRPr lang="en-GB" sz="2400" dirty="0"/>
          </a:p>
          <a:p>
            <a:r>
              <a:rPr lang="en-GB" sz="2400" dirty="0" smtClean="0"/>
              <a:t>Recently in Spanish we have been learning how to say members of our family. Create a family tree for your family labelling the different relatives in Spanish and English.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038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</a:t>
            </a:r>
            <a:r>
              <a:rPr lang="en-GB" dirty="0" smtClean="0"/>
              <a:t> </a:t>
            </a:r>
            <a:r>
              <a:rPr lang="en-GB" dirty="0" err="1" smtClean="0"/>
              <a:t>familia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52" y="1653990"/>
            <a:ext cx="6148168" cy="3187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193" y="1653990"/>
            <a:ext cx="315277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6852" y="5042647"/>
            <a:ext cx="93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1.) mother 2.) father 3.) son 4.) daughter 5.) cousin (girl) 6.) cousin (boy) 7.) sister 8.) brother 9.) auntie 10.) uncle 11.) grandma 12.) grandpa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0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31" y="0"/>
            <a:ext cx="10178322" cy="1492132"/>
          </a:xfrm>
        </p:spPr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77" y="735243"/>
            <a:ext cx="8637460" cy="61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2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History: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Watch the video by copying and pasting the link below into your internet search bar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https://www.bbc.co.uk/bitesize/clips/znjqxnb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While you are watching, note down some of the materials used and what rooms are in the houses.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Then either draw your own picture of an Anglo-Saxon village and label it OR write a tour of the village imagining you are walking around showing the village to people who want to buy a house there.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254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Anglo Saxon settlement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29" y="1677240"/>
            <a:ext cx="8957259" cy="39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11" y="56640"/>
            <a:ext cx="9166412" cy="6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225" y="107755"/>
            <a:ext cx="8512269" cy="6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4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talk through: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34672"/>
            <a:ext cx="10178322" cy="359359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How many people like blue? </a:t>
            </a:r>
          </a:p>
          <a:p>
            <a:r>
              <a:rPr lang="en-GB" sz="3200" dirty="0" smtClean="0"/>
              <a:t>How many people like green? </a:t>
            </a:r>
          </a:p>
          <a:p>
            <a:r>
              <a:rPr lang="en-GB" sz="3200" dirty="0" smtClean="0"/>
              <a:t>How many more people like blue than green?</a:t>
            </a:r>
          </a:p>
          <a:p>
            <a:r>
              <a:rPr lang="en-GB" sz="3200" dirty="0" smtClean="0"/>
              <a:t>How many more people like red and green </a:t>
            </a:r>
            <a:r>
              <a:rPr lang="en-GB" sz="3200" b="1" i="1" dirty="0" smtClean="0"/>
              <a:t>combined</a:t>
            </a:r>
            <a:r>
              <a:rPr lang="en-GB" sz="3200" dirty="0" smtClean="0"/>
              <a:t> than blue?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6033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6" y="0"/>
            <a:ext cx="9062757" cy="67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10" y="0"/>
            <a:ext cx="9397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8" y="194141"/>
            <a:ext cx="8831076" cy="64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4014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312</TotalTime>
  <Words>502</Words>
  <Application>Microsoft Office PowerPoint</Application>
  <PresentationFormat>Widescreen</PresentationFormat>
  <Paragraphs>77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Arabic Typesetting</vt:lpstr>
      <vt:lpstr>Arial</vt:lpstr>
      <vt:lpstr>Cooper Black</vt:lpstr>
      <vt:lpstr>Cordia New</vt:lpstr>
      <vt:lpstr>Curlz MT</vt:lpstr>
      <vt:lpstr>Elephant</vt:lpstr>
      <vt:lpstr>Gill Sans MT</vt:lpstr>
      <vt:lpstr>Impact</vt:lpstr>
      <vt:lpstr>Letter-join Plus 40</vt:lpstr>
      <vt:lpstr>Badge</vt:lpstr>
      <vt:lpstr>Wednesday 18th March</vt:lpstr>
      <vt:lpstr>BOGGLE!</vt:lpstr>
      <vt:lpstr>MATHS</vt:lpstr>
      <vt:lpstr>PowerPoint Presentation</vt:lpstr>
      <vt:lpstr>PowerPoint Presentation</vt:lpstr>
      <vt:lpstr>Questions to talk through: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1: </vt:lpstr>
      <vt:lpstr>Challenge 2: Answer questions about the pictogram</vt:lpstr>
      <vt:lpstr>CHALLENGE 3: Use clues in the Vauxhall total to fill in the pictogram key and totals for each row. </vt:lpstr>
      <vt:lpstr>BRAIN BREAK!</vt:lpstr>
      <vt:lpstr>ENGLISH: talk time – 5 mins    Look at the following leaflets and discuss which place you would rather visit – moray or Southwell? Why do you prefer this one? What is persuasive about it?   Written task: Use the leaflet writing checklist on the next slide and see if you can spot any of those things in the leaflets. Make a list for each of the different features you can see. </vt:lpstr>
      <vt:lpstr>Checklist:</vt:lpstr>
      <vt:lpstr>PowerPoint Presentation</vt:lpstr>
      <vt:lpstr>PowerPoint Presentation</vt:lpstr>
      <vt:lpstr>PowerPoint Presentation</vt:lpstr>
      <vt:lpstr>PowerPoint Presentation</vt:lpstr>
      <vt:lpstr>SPANISH:</vt:lpstr>
      <vt:lpstr>Mi familia</vt:lpstr>
      <vt:lpstr>History:</vt:lpstr>
      <vt:lpstr>Anglo Saxon settlement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18th March</dc:title>
  <dc:creator>Miss Blakie</dc:creator>
  <cp:lastModifiedBy>Miss Blakie</cp:lastModifiedBy>
  <cp:revision>18</cp:revision>
  <dcterms:created xsi:type="dcterms:W3CDTF">2020-03-17T16:20:31Z</dcterms:created>
  <dcterms:modified xsi:type="dcterms:W3CDTF">2020-03-17T21:32:55Z</dcterms:modified>
</cp:coreProperties>
</file>