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81" r:id="rId22"/>
    <p:sldId id="283" r:id="rId23"/>
    <p:sldId id="284" r:id="rId24"/>
    <p:sldId id="285" r:id="rId25"/>
    <p:sldId id="286" r:id="rId26"/>
    <p:sldId id="287" r:id="rId27"/>
    <p:sldId id="288" r:id="rId28"/>
    <p:sldId id="277" r:id="rId29"/>
    <p:sldId id="278" r:id="rId30"/>
    <p:sldId id="279" r:id="rId31"/>
    <p:sldId id="28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64960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00023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85911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06740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14903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03301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2556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2"/>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142087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481707-9AB1-4956-9DA4-4FA19DDAF824}"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412175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81707-9AB1-4956-9DA4-4FA19DDAF824}"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42475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481707-9AB1-4956-9DA4-4FA19DDAF824}"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7339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481707-9AB1-4956-9DA4-4FA19DDAF824}"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9670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481707-9AB1-4956-9DA4-4FA19DDAF824}"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94041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81707-9AB1-4956-9DA4-4FA19DDAF824}"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48710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37377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81707-9AB1-4956-9DA4-4FA19DDAF824}"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AE3345-1A7B-46C9-86D9-E5E26124B6C8}" type="slidenum">
              <a:rPr lang="en-GB" smtClean="0"/>
              <a:t>‹#›</a:t>
            </a:fld>
            <a:endParaRPr lang="en-GB"/>
          </a:p>
        </p:txBody>
      </p:sp>
    </p:spTree>
    <p:extLst>
      <p:ext uri="{BB962C8B-B14F-4D97-AF65-F5344CB8AC3E}">
        <p14:creationId xmlns:p14="http://schemas.microsoft.com/office/powerpoint/2010/main" val="1176834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81707-9AB1-4956-9DA4-4FA19DDAF824}" type="datetimeFigureOut">
              <a:rPr lang="en-GB" smtClean="0"/>
              <a:t>17/03/2020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E3345-1A7B-46C9-86D9-E5E26124B6C8}" type="slidenum">
              <a:rPr lang="en-GB" smtClean="0"/>
              <a:t>‹#›</a:t>
            </a:fld>
            <a:endParaRPr lang="en-GB"/>
          </a:p>
        </p:txBody>
      </p:sp>
    </p:spTree>
    <p:extLst>
      <p:ext uri="{BB962C8B-B14F-4D97-AF65-F5344CB8AC3E}">
        <p14:creationId xmlns:p14="http://schemas.microsoft.com/office/powerpoint/2010/main" val="731191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1454" y="875762"/>
            <a:ext cx="10071650" cy="4524315"/>
          </a:xfrm>
          <a:prstGeom prst="rect">
            <a:avLst/>
          </a:prstGeom>
          <a:noFill/>
        </p:spPr>
        <p:txBody>
          <a:bodyPr wrap="square" rtlCol="0">
            <a:spAutoFit/>
          </a:bodyPr>
          <a:lstStyle/>
          <a:p>
            <a:pPr algn="ctr"/>
            <a:r>
              <a:rPr lang="en-GB" b="1" u="sng" dirty="0" smtClean="0">
                <a:latin typeface="Comic Sans MS" panose="030F0702030302020204" pitchFamily="66" charset="0"/>
              </a:rPr>
              <a:t>Kestrels – Wednesday 18</a:t>
            </a:r>
            <a:r>
              <a:rPr lang="en-GB" b="1" u="sng" baseline="30000" dirty="0" smtClean="0">
                <a:latin typeface="Comic Sans MS" panose="030F0702030302020204" pitchFamily="66" charset="0"/>
              </a:rPr>
              <a:t>th</a:t>
            </a:r>
            <a:r>
              <a:rPr lang="en-GB" b="1" u="sng" dirty="0" smtClean="0">
                <a:latin typeface="Comic Sans MS" panose="030F0702030302020204" pitchFamily="66" charset="0"/>
              </a:rPr>
              <a:t> March 2020</a:t>
            </a:r>
          </a:p>
          <a:p>
            <a:pPr algn="ctr"/>
            <a:endParaRPr lang="en-GB" b="1" u="sng" dirty="0">
              <a:latin typeface="Comic Sans MS" panose="030F0702030302020204" pitchFamily="66" charset="0"/>
            </a:endParaRPr>
          </a:p>
          <a:p>
            <a:pPr algn="ctr"/>
            <a:r>
              <a:rPr lang="en-GB" dirty="0" smtClean="0">
                <a:latin typeface="Comic Sans MS" panose="030F0702030302020204" pitchFamily="66" charset="0"/>
              </a:rPr>
              <a:t>Maths- Percentages in the context of money.</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Brain break!</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English- </a:t>
            </a:r>
            <a:r>
              <a:rPr lang="en-GB" dirty="0" smtClean="0">
                <a:latin typeface="Comic Sans MS" panose="030F0702030302020204" pitchFamily="66" charset="0"/>
              </a:rPr>
              <a:t>Identify the features of a well-written newspaper article. </a:t>
            </a:r>
            <a:endParaRPr lang="en-GB" dirty="0" smtClean="0">
              <a:latin typeface="Comic Sans MS" panose="030F0702030302020204" pitchFamily="66" charset="0"/>
            </a:endParaRPr>
          </a:p>
          <a:p>
            <a:pPr algn="ctr"/>
            <a:endParaRPr lang="en-GB" dirty="0">
              <a:latin typeface="Comic Sans MS" panose="030F0702030302020204" pitchFamily="66" charset="0"/>
            </a:endParaRPr>
          </a:p>
          <a:p>
            <a:pPr algn="ctr"/>
            <a:r>
              <a:rPr lang="en-GB" dirty="0" smtClean="0">
                <a:latin typeface="Comic Sans MS" panose="030F0702030302020204" pitchFamily="66" charset="0"/>
              </a:rPr>
              <a:t>Grammar, punctuation and spelling- Quick quiz, I before e except after c.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Brain break! </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Science- What did the results of your Science experiment show?</a:t>
            </a:r>
          </a:p>
          <a:p>
            <a:pPr algn="ctr"/>
            <a:endParaRPr lang="en-GB" dirty="0">
              <a:latin typeface="Comic Sans MS" panose="030F0702030302020204" pitchFamily="66" charset="0"/>
            </a:endParaRPr>
          </a:p>
          <a:p>
            <a:pPr algn="ctr"/>
            <a:r>
              <a:rPr lang="en-GB" dirty="0" smtClean="0">
                <a:latin typeface="Comic Sans MS" panose="030F0702030302020204" pitchFamily="66" charset="0"/>
              </a:rPr>
              <a:t>Art- Find a beautiful picture where the sky is blended, can you replicate it in pencil or paint? </a:t>
            </a:r>
            <a:endParaRPr lang="en-GB" dirty="0">
              <a:latin typeface="Comic Sans MS" panose="030F0702030302020204" pitchFamily="66" charset="0"/>
            </a:endParaRPr>
          </a:p>
        </p:txBody>
      </p:sp>
    </p:spTree>
    <p:extLst>
      <p:ext uri="{BB962C8B-B14F-4D97-AF65-F5344CB8AC3E}">
        <p14:creationId xmlns:p14="http://schemas.microsoft.com/office/powerpoint/2010/main" val="342468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eil\AppData\Local\Microsoft\Windows\Temporary Internet Files\Content.IE5\CSTKBCGX\MC900013595[1].wmf"/>
          <p:cNvPicPr>
            <a:picLocks noChangeAspect="1" noChangeArrowheads="1"/>
          </p:cNvPicPr>
          <p:nvPr/>
        </p:nvPicPr>
        <p:blipFill>
          <a:blip r:embed="rId2" cstate="print"/>
          <a:srcRect/>
          <a:stretch>
            <a:fillRect/>
          </a:stretch>
        </p:blipFill>
        <p:spPr bwMode="auto">
          <a:xfrm>
            <a:off x="4079776" y="1628800"/>
            <a:ext cx="3430200" cy="2592288"/>
          </a:xfrm>
          <a:prstGeom prst="rect">
            <a:avLst/>
          </a:prstGeom>
          <a:noFill/>
        </p:spPr>
      </p:pic>
      <p:sp>
        <p:nvSpPr>
          <p:cNvPr id="5" name="Pentagon 4"/>
          <p:cNvSpPr/>
          <p:nvPr/>
        </p:nvSpPr>
        <p:spPr>
          <a:xfrm rot="12019066">
            <a:off x="6490910" y="2837341"/>
            <a:ext cx="2592288"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7029658" y="3097478"/>
            <a:ext cx="2049166" cy="769441"/>
          </a:xfrm>
          <a:prstGeom prst="rect">
            <a:avLst/>
          </a:prstGeom>
          <a:noFill/>
        </p:spPr>
        <p:txBody>
          <a:bodyPr wrap="square" rtlCol="0">
            <a:spAutoFit/>
          </a:bodyPr>
          <a:lstStyle/>
          <a:p>
            <a:r>
              <a:rPr lang="en-GB" sz="4400" dirty="0">
                <a:latin typeface="Comic Sans MS" pitchFamily="66" charset="0"/>
              </a:rPr>
              <a:t>£</a:t>
            </a:r>
            <a:r>
              <a:rPr lang="en-GB" sz="4400" dirty="0" smtClean="0">
                <a:latin typeface="Comic Sans MS" pitchFamily="66" charset="0"/>
              </a:rPr>
              <a:t>8.44</a:t>
            </a:r>
            <a:endParaRPr lang="en-GB" sz="4400" dirty="0">
              <a:latin typeface="Comic Sans MS" pitchFamily="66" charset="0"/>
            </a:endParaRP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67608" y="4509120"/>
            <a:ext cx="7056784" cy="2123658"/>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Summer has officially begun. </a:t>
            </a:r>
            <a:r>
              <a:rPr lang="en-GB" sz="4400" b="1" u="sng" dirty="0">
                <a:solidFill>
                  <a:srgbClr val="FF0000"/>
                </a:solidFill>
                <a:latin typeface="Comic Sans MS" pitchFamily="66" charset="0"/>
                <a:cs typeface="Aharoni" pitchFamily="2" charset="-79"/>
              </a:rPr>
              <a:t>25% off </a:t>
            </a:r>
            <a:r>
              <a:rPr lang="en-GB" sz="4400" dirty="0">
                <a:solidFill>
                  <a:srgbClr val="FF0000"/>
                </a:solidFill>
                <a:latin typeface="Comic Sans MS" pitchFamily="66" charset="0"/>
                <a:cs typeface="Aharoni" pitchFamily="2" charset="-79"/>
              </a:rPr>
              <a:t>white T-shirts!</a:t>
            </a:r>
          </a:p>
        </p:txBody>
      </p:sp>
      <p:pic>
        <p:nvPicPr>
          <p:cNvPr id="9"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1847529" y="260649"/>
            <a:ext cx="2245461" cy="3337149"/>
          </a:xfrm>
          <a:prstGeom prst="rect">
            <a:avLst/>
          </a:prstGeom>
          <a:noFill/>
        </p:spPr>
      </p:pic>
      <p:sp>
        <p:nvSpPr>
          <p:cNvPr id="10" name="TextBox 9"/>
          <p:cNvSpPr txBox="1"/>
          <p:nvPr/>
        </p:nvSpPr>
        <p:spPr>
          <a:xfrm>
            <a:off x="2495600" y="2204864"/>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46496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Neil\AppData\Local\Microsoft\Windows\Temporary Internet Files\Content.IE5\8HU7SQ8E\MP900431656[1].jpg"/>
          <p:cNvPicPr>
            <a:picLocks noChangeAspect="1" noChangeArrowheads="1"/>
          </p:cNvPicPr>
          <p:nvPr/>
        </p:nvPicPr>
        <p:blipFill>
          <a:blip r:embed="rId2" cstate="print"/>
          <a:srcRect/>
          <a:stretch>
            <a:fillRect/>
          </a:stretch>
        </p:blipFill>
        <p:spPr bwMode="auto">
          <a:xfrm>
            <a:off x="4151784" y="188640"/>
            <a:ext cx="3861048" cy="3861048"/>
          </a:xfrm>
          <a:prstGeom prst="rect">
            <a:avLst/>
          </a:prstGeom>
          <a:noFill/>
        </p:spPr>
      </p:pic>
      <p:sp>
        <p:nvSpPr>
          <p:cNvPr id="5" name="Pentagon 4"/>
          <p:cNvSpPr/>
          <p:nvPr/>
        </p:nvSpPr>
        <p:spPr>
          <a:xfrm rot="12019066">
            <a:off x="6490910" y="2837341"/>
            <a:ext cx="2592288"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79416" y="3062149"/>
            <a:ext cx="2271475" cy="769441"/>
          </a:xfrm>
          <a:prstGeom prst="rect">
            <a:avLst/>
          </a:prstGeom>
          <a:noFill/>
        </p:spPr>
        <p:txBody>
          <a:bodyPr wrap="square" rtlCol="0">
            <a:spAutoFit/>
          </a:bodyPr>
          <a:lstStyle/>
          <a:p>
            <a:r>
              <a:rPr lang="en-GB" sz="4400" dirty="0">
                <a:latin typeface="Comic Sans MS" pitchFamily="66" charset="0"/>
              </a:rPr>
              <a:t>£</a:t>
            </a:r>
            <a:r>
              <a:rPr lang="en-GB" sz="4400" dirty="0" smtClean="0">
                <a:latin typeface="Comic Sans MS" pitchFamily="66" charset="0"/>
              </a:rPr>
              <a:t>120</a:t>
            </a:r>
            <a:endParaRPr lang="en-GB" sz="4400" dirty="0">
              <a:latin typeface="Comic Sans MS" pitchFamily="66" charset="0"/>
            </a:endParaRP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437112"/>
            <a:ext cx="7344816" cy="2123658"/>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Going to a ball? </a:t>
            </a:r>
            <a:r>
              <a:rPr lang="en-GB" sz="4400" b="1" u="sng" dirty="0">
                <a:solidFill>
                  <a:srgbClr val="FF0000"/>
                </a:solidFill>
                <a:latin typeface="Comic Sans MS" pitchFamily="66" charset="0"/>
                <a:cs typeface="Aharoni" pitchFamily="2" charset="-79"/>
              </a:rPr>
              <a:t>10% off </a:t>
            </a:r>
            <a:r>
              <a:rPr lang="en-GB" sz="4400" dirty="0">
                <a:solidFill>
                  <a:srgbClr val="FF0000"/>
                </a:solidFill>
                <a:latin typeface="Comic Sans MS" pitchFamily="66" charset="0"/>
                <a:cs typeface="Aharoni" pitchFamily="2" charset="-79"/>
              </a:rPr>
              <a:t>Men’s formal wear. How much is the Tuxedo now?</a:t>
            </a:r>
          </a:p>
        </p:txBody>
      </p:sp>
      <p:pic>
        <p:nvPicPr>
          <p:cNvPr id="10"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1847529" y="260649"/>
            <a:ext cx="2245461" cy="3337149"/>
          </a:xfrm>
          <a:prstGeom prst="rect">
            <a:avLst/>
          </a:prstGeom>
          <a:noFill/>
        </p:spPr>
      </p:pic>
      <p:sp>
        <p:nvSpPr>
          <p:cNvPr id="11" name="TextBox 10"/>
          <p:cNvSpPr txBox="1"/>
          <p:nvPr/>
        </p:nvSpPr>
        <p:spPr>
          <a:xfrm>
            <a:off x="2495600" y="2204864"/>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199748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eil\AppData\Local\Microsoft\Windows\Temporary Internet Files\Content.IE5\F7XIFE2D\MP900431138[1].jpg"/>
          <p:cNvPicPr>
            <a:picLocks noChangeAspect="1" noChangeArrowheads="1"/>
          </p:cNvPicPr>
          <p:nvPr/>
        </p:nvPicPr>
        <p:blipFill>
          <a:blip r:embed="rId2" cstate="print"/>
          <a:srcRect/>
          <a:stretch>
            <a:fillRect/>
          </a:stretch>
        </p:blipFill>
        <p:spPr bwMode="auto">
          <a:xfrm>
            <a:off x="4583832" y="548680"/>
            <a:ext cx="2567634" cy="3501008"/>
          </a:xfrm>
          <a:prstGeom prst="rect">
            <a:avLst/>
          </a:prstGeom>
          <a:noFill/>
        </p:spPr>
      </p:pic>
      <p:sp>
        <p:nvSpPr>
          <p:cNvPr id="5" name="Pentagon 4"/>
          <p:cNvSpPr/>
          <p:nvPr/>
        </p:nvSpPr>
        <p:spPr>
          <a:xfrm rot="12019066">
            <a:off x="6490910" y="2837341"/>
            <a:ext cx="2592288"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79416" y="3062149"/>
            <a:ext cx="2271475" cy="769441"/>
          </a:xfrm>
          <a:prstGeom prst="rect">
            <a:avLst/>
          </a:prstGeom>
          <a:noFill/>
        </p:spPr>
        <p:txBody>
          <a:bodyPr wrap="square" rtlCol="0">
            <a:spAutoFit/>
          </a:bodyPr>
          <a:lstStyle/>
          <a:p>
            <a:r>
              <a:rPr lang="en-GB" sz="4400" dirty="0">
                <a:latin typeface="Comic Sans MS" pitchFamily="66" charset="0"/>
              </a:rPr>
              <a:t>£</a:t>
            </a:r>
            <a:r>
              <a:rPr lang="en-GB" sz="4400" dirty="0" smtClean="0">
                <a:latin typeface="Comic Sans MS" pitchFamily="66" charset="0"/>
              </a:rPr>
              <a:t>480</a:t>
            </a:r>
            <a:endParaRPr lang="en-GB" sz="4400" dirty="0">
              <a:latin typeface="Comic Sans MS" pitchFamily="66" charset="0"/>
            </a:endParaRP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437112"/>
            <a:ext cx="7344816"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Getting married? </a:t>
            </a:r>
            <a:r>
              <a:rPr lang="en-GB" sz="4400" b="1" u="sng" dirty="0">
                <a:solidFill>
                  <a:srgbClr val="FF0000"/>
                </a:solidFill>
                <a:latin typeface="Comic Sans MS" pitchFamily="66" charset="0"/>
                <a:cs typeface="Aharoni" pitchFamily="2" charset="-79"/>
              </a:rPr>
              <a:t>20% off </a:t>
            </a:r>
            <a:r>
              <a:rPr lang="en-GB" sz="4400" dirty="0">
                <a:solidFill>
                  <a:srgbClr val="FF0000"/>
                </a:solidFill>
                <a:latin typeface="Comic Sans MS" pitchFamily="66" charset="0"/>
                <a:cs typeface="Aharoni" pitchFamily="2" charset="-79"/>
              </a:rPr>
              <a:t>WEDDING DRESSES.</a:t>
            </a:r>
          </a:p>
        </p:txBody>
      </p:sp>
      <p:pic>
        <p:nvPicPr>
          <p:cNvPr id="9"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1847529" y="188641"/>
            <a:ext cx="2245461" cy="3337149"/>
          </a:xfrm>
          <a:prstGeom prst="rect">
            <a:avLst/>
          </a:prstGeom>
          <a:noFill/>
        </p:spPr>
      </p:pic>
      <p:sp>
        <p:nvSpPr>
          <p:cNvPr id="10" name="TextBox 9"/>
          <p:cNvSpPr txBox="1"/>
          <p:nvPr/>
        </p:nvSpPr>
        <p:spPr>
          <a:xfrm>
            <a:off x="2495600" y="2132856"/>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14643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Users\Neil\AppData\Local\Microsoft\Windows\Temporary Internet Files\Content.IE5\8HU7SQ8E\MC900280900[1].wmf"/>
          <p:cNvPicPr>
            <a:picLocks noChangeAspect="1" noChangeArrowheads="1"/>
          </p:cNvPicPr>
          <p:nvPr/>
        </p:nvPicPr>
        <p:blipFill>
          <a:blip r:embed="rId2" cstate="print"/>
          <a:srcRect/>
          <a:stretch>
            <a:fillRect/>
          </a:stretch>
        </p:blipFill>
        <p:spPr bwMode="auto">
          <a:xfrm>
            <a:off x="4367808" y="1124745"/>
            <a:ext cx="4104456" cy="2777397"/>
          </a:xfrm>
          <a:prstGeom prst="rect">
            <a:avLst/>
          </a:prstGeom>
          <a:noFill/>
        </p:spPr>
      </p:pic>
      <p:sp>
        <p:nvSpPr>
          <p:cNvPr id="5" name="Pentagon 4"/>
          <p:cNvSpPr/>
          <p:nvPr/>
        </p:nvSpPr>
        <p:spPr>
          <a:xfrm rot="12019066">
            <a:off x="6475051" y="2925843"/>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56385" y="3290158"/>
            <a:ext cx="3093791" cy="584775"/>
          </a:xfrm>
          <a:prstGeom prst="rect">
            <a:avLst/>
          </a:prstGeom>
          <a:noFill/>
        </p:spPr>
        <p:txBody>
          <a:bodyPr wrap="square" rtlCol="0">
            <a:spAutoFit/>
          </a:bodyPr>
          <a:lstStyle/>
          <a:p>
            <a:r>
              <a:rPr lang="en-GB" sz="3200" dirty="0" smtClean="0">
                <a:latin typeface="Comic Sans MS" pitchFamily="66" charset="0"/>
              </a:rPr>
              <a:t>42 </a:t>
            </a:r>
            <a:r>
              <a:rPr lang="en-GB" sz="3200" dirty="0">
                <a:latin typeface="Comic Sans MS" pitchFamily="66" charset="0"/>
              </a:rPr>
              <a:t>Guilders</a:t>
            </a: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0"/>
            <a:ext cx="7344816"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40% off quaint attire. How much is this hat?</a:t>
            </a:r>
          </a:p>
        </p:txBody>
      </p:sp>
      <p:pic>
        <p:nvPicPr>
          <p:cNvPr id="12"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1919537" y="404665"/>
            <a:ext cx="2245461" cy="3337149"/>
          </a:xfrm>
          <a:prstGeom prst="rect">
            <a:avLst/>
          </a:prstGeom>
          <a:noFill/>
        </p:spPr>
      </p:pic>
      <p:sp>
        <p:nvSpPr>
          <p:cNvPr id="13" name="TextBox 12"/>
          <p:cNvSpPr txBox="1"/>
          <p:nvPr/>
        </p:nvSpPr>
        <p:spPr>
          <a:xfrm>
            <a:off x="2567608"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105170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eil\AppData\Local\Microsoft\Windows\Temporary Internet Files\Content.IE5\F7XIFE2D\MC900190539[1].wmf"/>
          <p:cNvPicPr>
            <a:picLocks noChangeAspect="1" noChangeArrowheads="1"/>
          </p:cNvPicPr>
          <p:nvPr/>
        </p:nvPicPr>
        <p:blipFill>
          <a:blip r:embed="rId2" cstate="print"/>
          <a:srcRect/>
          <a:stretch>
            <a:fillRect/>
          </a:stretch>
        </p:blipFill>
        <p:spPr bwMode="auto">
          <a:xfrm>
            <a:off x="4151784" y="0"/>
            <a:ext cx="4032448" cy="4761614"/>
          </a:xfrm>
          <a:prstGeom prst="rect">
            <a:avLst/>
          </a:prstGeom>
          <a:noFill/>
        </p:spPr>
      </p:pic>
      <p:sp>
        <p:nvSpPr>
          <p:cNvPr id="5" name="Pentagon 4"/>
          <p:cNvSpPr/>
          <p:nvPr/>
        </p:nvSpPr>
        <p:spPr>
          <a:xfrm rot="12019066">
            <a:off x="6475052" y="2925843"/>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56385" y="3290158"/>
            <a:ext cx="3093791" cy="584775"/>
          </a:xfrm>
          <a:prstGeom prst="rect">
            <a:avLst/>
          </a:prstGeom>
          <a:noFill/>
        </p:spPr>
        <p:txBody>
          <a:bodyPr wrap="square" rtlCol="0">
            <a:spAutoFit/>
          </a:bodyPr>
          <a:lstStyle/>
          <a:p>
            <a:r>
              <a:rPr lang="en-GB" sz="3200" dirty="0" smtClean="0">
                <a:latin typeface="Comic Sans MS" pitchFamily="66" charset="0"/>
              </a:rPr>
              <a:t>120 </a:t>
            </a:r>
            <a:r>
              <a:rPr lang="en-GB" sz="3200" dirty="0">
                <a:latin typeface="Comic Sans MS" pitchFamily="66" charset="0"/>
              </a:rPr>
              <a:t>Guilders</a:t>
            </a: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0"/>
            <a:ext cx="7344816"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40% off all quaint attire. How much is this outfit?</a:t>
            </a:r>
          </a:p>
        </p:txBody>
      </p:sp>
      <p:pic>
        <p:nvPicPr>
          <p:cNvPr id="9"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1775521" y="260649"/>
            <a:ext cx="2245461" cy="3337149"/>
          </a:xfrm>
          <a:prstGeom prst="rect">
            <a:avLst/>
          </a:prstGeom>
          <a:noFill/>
        </p:spPr>
      </p:pic>
      <p:sp>
        <p:nvSpPr>
          <p:cNvPr id="10" name="TextBox 9"/>
          <p:cNvSpPr txBox="1"/>
          <p:nvPr/>
        </p:nvSpPr>
        <p:spPr>
          <a:xfrm>
            <a:off x="2423592" y="2204864"/>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76582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Neil\AppData\Local\Microsoft\Windows\Temporary Internet Files\Content.IE5\F7XIFE2D\MP900448598[1].jpg"/>
          <p:cNvPicPr>
            <a:picLocks noChangeAspect="1" noChangeArrowheads="1"/>
          </p:cNvPicPr>
          <p:nvPr/>
        </p:nvPicPr>
        <p:blipFill>
          <a:blip r:embed="rId2" cstate="print"/>
          <a:srcRect/>
          <a:stretch>
            <a:fillRect/>
          </a:stretch>
        </p:blipFill>
        <p:spPr bwMode="auto">
          <a:xfrm>
            <a:off x="8184233" y="332657"/>
            <a:ext cx="2245461" cy="3337149"/>
          </a:xfrm>
          <a:prstGeom prst="rect">
            <a:avLst/>
          </a:prstGeom>
          <a:noFill/>
        </p:spPr>
      </p:pic>
      <p:sp>
        <p:nvSpPr>
          <p:cNvPr id="10" name="TextBox 9"/>
          <p:cNvSpPr txBox="1"/>
          <p:nvPr/>
        </p:nvSpPr>
        <p:spPr>
          <a:xfrm>
            <a:off x="883230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pic>
        <p:nvPicPr>
          <p:cNvPr id="9218" name="Picture 2" descr="http://img.alibaba.com/wsphoto/v0/448590348/Club-Party-glasses-Full-Shutter-Glasses-no-lens-window-Shades-Sunglasses-Factory-goods.jpg"/>
          <p:cNvPicPr>
            <a:picLocks noChangeAspect="1" noChangeArrowheads="1"/>
          </p:cNvPicPr>
          <p:nvPr/>
        </p:nvPicPr>
        <p:blipFill>
          <a:blip r:embed="rId3" cstate="print"/>
          <a:srcRect/>
          <a:stretch>
            <a:fillRect/>
          </a:stretch>
        </p:blipFill>
        <p:spPr bwMode="auto">
          <a:xfrm>
            <a:off x="2639616" y="216024"/>
            <a:ext cx="5807968" cy="4355976"/>
          </a:xfrm>
          <a:prstGeom prst="rect">
            <a:avLst/>
          </a:prstGeom>
          <a:noFill/>
        </p:spPr>
      </p:pic>
      <p:sp>
        <p:nvSpPr>
          <p:cNvPr id="5" name="Pentagon 4"/>
          <p:cNvSpPr/>
          <p:nvPr/>
        </p:nvSpPr>
        <p:spPr>
          <a:xfrm rot="12019066">
            <a:off x="6475052" y="2925843"/>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56385" y="3290158"/>
            <a:ext cx="3093791" cy="584775"/>
          </a:xfrm>
          <a:prstGeom prst="rect">
            <a:avLst/>
          </a:prstGeom>
          <a:noFill/>
        </p:spPr>
        <p:txBody>
          <a:bodyPr wrap="square" rtlCol="0">
            <a:spAutoFit/>
          </a:bodyPr>
          <a:lstStyle/>
          <a:p>
            <a:r>
              <a:rPr lang="en-GB" sz="3200" dirty="0">
                <a:latin typeface="Comic Sans MS" pitchFamily="66" charset="0"/>
              </a:rPr>
              <a:t>£</a:t>
            </a:r>
            <a:r>
              <a:rPr lang="en-GB" sz="3200" dirty="0" smtClean="0">
                <a:latin typeface="Comic Sans MS" pitchFamily="66" charset="0"/>
              </a:rPr>
              <a:t>5.00</a:t>
            </a:r>
            <a:endParaRPr lang="en-GB" sz="3200" dirty="0">
              <a:latin typeface="Comic Sans MS" pitchFamily="66" charset="0"/>
            </a:endParaRP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1"/>
            <a:ext cx="7344816" cy="769441"/>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30% off Trendy Specs.</a:t>
            </a:r>
          </a:p>
        </p:txBody>
      </p:sp>
    </p:spTree>
    <p:extLst>
      <p:ext uri="{BB962C8B-B14F-4D97-AF65-F5344CB8AC3E}">
        <p14:creationId xmlns:p14="http://schemas.microsoft.com/office/powerpoint/2010/main" val="261804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Neil\AppData\Local\Microsoft\Windows\Temporary Internet Files\Content.IE5\F7XIFE2D\MP900448598[1].jpg"/>
          <p:cNvPicPr>
            <a:picLocks noChangeAspect="1" noChangeArrowheads="1"/>
          </p:cNvPicPr>
          <p:nvPr/>
        </p:nvPicPr>
        <p:blipFill>
          <a:blip r:embed="rId2" cstate="print"/>
          <a:srcRect/>
          <a:stretch>
            <a:fillRect/>
          </a:stretch>
        </p:blipFill>
        <p:spPr bwMode="auto">
          <a:xfrm>
            <a:off x="8184233" y="404665"/>
            <a:ext cx="2245461" cy="3337149"/>
          </a:xfrm>
          <a:prstGeom prst="rect">
            <a:avLst/>
          </a:prstGeom>
          <a:noFill/>
        </p:spPr>
      </p:pic>
      <p:sp>
        <p:nvSpPr>
          <p:cNvPr id="12" name="TextBox 11"/>
          <p:cNvSpPr txBox="1"/>
          <p:nvPr/>
        </p:nvSpPr>
        <p:spPr>
          <a:xfrm>
            <a:off x="883230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pic>
        <p:nvPicPr>
          <p:cNvPr id="27652" name="Picture 4" descr="C:\Users\Neil\AppData\Local\Microsoft\Windows\Temporary Internet Files\Content.IE5\C5VV9OOO\MP900444267[1].jpg"/>
          <p:cNvPicPr>
            <a:picLocks noChangeAspect="1" noChangeArrowheads="1"/>
          </p:cNvPicPr>
          <p:nvPr/>
        </p:nvPicPr>
        <p:blipFill>
          <a:blip r:embed="rId3" cstate="print"/>
          <a:srcRect/>
          <a:stretch>
            <a:fillRect/>
          </a:stretch>
        </p:blipFill>
        <p:spPr bwMode="auto">
          <a:xfrm>
            <a:off x="3431705" y="1412776"/>
            <a:ext cx="4661163" cy="3024336"/>
          </a:xfrm>
          <a:prstGeom prst="rect">
            <a:avLst/>
          </a:prstGeom>
          <a:noFill/>
        </p:spPr>
      </p:pic>
      <p:sp>
        <p:nvSpPr>
          <p:cNvPr id="5" name="Pentagon 4"/>
          <p:cNvSpPr/>
          <p:nvPr/>
        </p:nvSpPr>
        <p:spPr>
          <a:xfrm rot="12019066">
            <a:off x="6475052" y="2925843"/>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56385" y="3290158"/>
            <a:ext cx="3093791" cy="584775"/>
          </a:xfrm>
          <a:prstGeom prst="rect">
            <a:avLst/>
          </a:prstGeom>
          <a:noFill/>
        </p:spPr>
        <p:txBody>
          <a:bodyPr wrap="square" rtlCol="0">
            <a:spAutoFit/>
          </a:bodyPr>
          <a:lstStyle/>
          <a:p>
            <a:r>
              <a:rPr lang="en-GB" sz="3200" dirty="0">
                <a:latin typeface="Comic Sans MS" pitchFamily="66" charset="0"/>
              </a:rPr>
              <a:t>£600</a:t>
            </a: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1"/>
            <a:ext cx="7344816" cy="769441"/>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1% off second hand car.</a:t>
            </a:r>
          </a:p>
        </p:txBody>
      </p:sp>
    </p:spTree>
    <p:extLst>
      <p:ext uri="{BB962C8B-B14F-4D97-AF65-F5344CB8AC3E}">
        <p14:creationId xmlns:p14="http://schemas.microsoft.com/office/powerpoint/2010/main" val="1458486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descr="C:\Users\Neil\AppData\Local\Microsoft\Windows\Temporary Internet Files\Content.IE5\F7XIFE2D\MP900448598[1].jpg"/>
          <p:cNvPicPr>
            <a:picLocks noChangeAspect="1" noChangeArrowheads="1"/>
          </p:cNvPicPr>
          <p:nvPr/>
        </p:nvPicPr>
        <p:blipFill>
          <a:blip r:embed="rId2" cstate="print"/>
          <a:srcRect/>
          <a:stretch>
            <a:fillRect/>
          </a:stretch>
        </p:blipFill>
        <p:spPr bwMode="auto">
          <a:xfrm>
            <a:off x="8184233" y="404665"/>
            <a:ext cx="2245461" cy="3337149"/>
          </a:xfrm>
          <a:prstGeom prst="rect">
            <a:avLst/>
          </a:prstGeom>
          <a:noFill/>
        </p:spPr>
      </p:pic>
      <p:pic>
        <p:nvPicPr>
          <p:cNvPr id="15" name="Picture 4" descr="C:\Users\Neil\AppData\Local\Microsoft\Windows\Temporary Internet Files\Content.IE5\C5VV9OOO\MP900444267[1].jpg"/>
          <p:cNvPicPr>
            <a:picLocks noChangeAspect="1" noChangeArrowheads="1"/>
          </p:cNvPicPr>
          <p:nvPr/>
        </p:nvPicPr>
        <p:blipFill>
          <a:blip r:embed="rId3" cstate="print"/>
          <a:srcRect/>
          <a:stretch>
            <a:fillRect/>
          </a:stretch>
        </p:blipFill>
        <p:spPr bwMode="auto">
          <a:xfrm>
            <a:off x="3431705" y="1412776"/>
            <a:ext cx="4661163" cy="3024336"/>
          </a:xfrm>
          <a:prstGeom prst="rect">
            <a:avLst/>
          </a:prstGeom>
          <a:noFill/>
        </p:spPr>
      </p:pic>
      <p:sp>
        <p:nvSpPr>
          <p:cNvPr id="5" name="Pentagon 4"/>
          <p:cNvSpPr/>
          <p:nvPr/>
        </p:nvSpPr>
        <p:spPr>
          <a:xfrm rot="12019066">
            <a:off x="6475052" y="2925843"/>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56385" y="3290158"/>
            <a:ext cx="3093791" cy="584775"/>
          </a:xfrm>
          <a:prstGeom prst="rect">
            <a:avLst/>
          </a:prstGeom>
          <a:noFill/>
        </p:spPr>
        <p:txBody>
          <a:bodyPr wrap="square" rtlCol="0">
            <a:spAutoFit/>
          </a:bodyPr>
          <a:lstStyle/>
          <a:p>
            <a:r>
              <a:rPr lang="en-GB" sz="3200" dirty="0">
                <a:latin typeface="Comic Sans MS" pitchFamily="66" charset="0"/>
              </a:rPr>
              <a:t>£600</a:t>
            </a: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0"/>
            <a:ext cx="7344816"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Still not sold it! 3% off second hand car.</a:t>
            </a:r>
          </a:p>
        </p:txBody>
      </p:sp>
      <p:sp>
        <p:nvSpPr>
          <p:cNvPr id="17" name="TextBox 16"/>
          <p:cNvSpPr txBox="1"/>
          <p:nvPr/>
        </p:nvSpPr>
        <p:spPr>
          <a:xfrm>
            <a:off x="883230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102465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Neil\AppData\Local\Microsoft\Windows\Temporary Internet Files\Content.IE5\F7XIFE2D\MP900448598[1].jpg"/>
          <p:cNvPicPr>
            <a:picLocks noChangeAspect="1" noChangeArrowheads="1"/>
          </p:cNvPicPr>
          <p:nvPr/>
        </p:nvPicPr>
        <p:blipFill>
          <a:blip r:embed="rId2" cstate="print"/>
          <a:srcRect/>
          <a:stretch>
            <a:fillRect/>
          </a:stretch>
        </p:blipFill>
        <p:spPr bwMode="auto">
          <a:xfrm>
            <a:off x="8184233" y="404665"/>
            <a:ext cx="2245461" cy="3337149"/>
          </a:xfrm>
          <a:prstGeom prst="rect">
            <a:avLst/>
          </a:prstGeom>
          <a:noFill/>
        </p:spPr>
      </p:pic>
      <p:pic>
        <p:nvPicPr>
          <p:cNvPr id="9" name="Picture 4" descr="C:\Users\Neil\AppData\Local\Microsoft\Windows\Temporary Internet Files\Content.IE5\C5VV9OOO\MP900444267[1].jpg"/>
          <p:cNvPicPr>
            <a:picLocks noChangeAspect="1" noChangeArrowheads="1"/>
          </p:cNvPicPr>
          <p:nvPr/>
        </p:nvPicPr>
        <p:blipFill>
          <a:blip r:embed="rId3" cstate="print"/>
          <a:srcRect/>
          <a:stretch>
            <a:fillRect/>
          </a:stretch>
        </p:blipFill>
        <p:spPr bwMode="auto">
          <a:xfrm>
            <a:off x="3431705" y="1412776"/>
            <a:ext cx="4661163" cy="3024336"/>
          </a:xfrm>
          <a:prstGeom prst="rect">
            <a:avLst/>
          </a:prstGeom>
          <a:noFill/>
        </p:spPr>
      </p:pic>
      <p:sp>
        <p:nvSpPr>
          <p:cNvPr id="5" name="Pentagon 4"/>
          <p:cNvSpPr/>
          <p:nvPr/>
        </p:nvSpPr>
        <p:spPr>
          <a:xfrm rot="12019066">
            <a:off x="6259028" y="2997852"/>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25917" y="3419022"/>
            <a:ext cx="3093791" cy="584775"/>
          </a:xfrm>
          <a:prstGeom prst="rect">
            <a:avLst/>
          </a:prstGeom>
          <a:noFill/>
        </p:spPr>
        <p:txBody>
          <a:bodyPr wrap="square" rtlCol="0">
            <a:spAutoFit/>
          </a:bodyPr>
          <a:lstStyle/>
          <a:p>
            <a:r>
              <a:rPr lang="en-GB" sz="3200" dirty="0">
                <a:latin typeface="Comic Sans MS" pitchFamily="66" charset="0"/>
              </a:rPr>
              <a:t>£600</a:t>
            </a:r>
          </a:p>
        </p:txBody>
      </p:sp>
      <p:sp>
        <p:nvSpPr>
          <p:cNvPr id="7" name="Oval 6"/>
          <p:cNvSpPr/>
          <p:nvPr/>
        </p:nvSpPr>
        <p:spPr>
          <a:xfrm>
            <a:off x="6672064" y="306896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0"/>
            <a:ext cx="7344816"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Still not sold it!!! 90% off second hand car.</a:t>
            </a:r>
          </a:p>
        </p:txBody>
      </p:sp>
      <p:sp>
        <p:nvSpPr>
          <p:cNvPr id="11" name="TextBox 10"/>
          <p:cNvSpPr txBox="1"/>
          <p:nvPr/>
        </p:nvSpPr>
        <p:spPr>
          <a:xfrm>
            <a:off x="883230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17079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C:\Users\Neil\AppData\Local\Microsoft\Windows\Temporary Internet Files\Content.IE5\F7XIFE2D\MP900448598[1].jpg"/>
          <p:cNvPicPr>
            <a:picLocks noChangeAspect="1" noChangeArrowheads="1"/>
          </p:cNvPicPr>
          <p:nvPr/>
        </p:nvPicPr>
        <p:blipFill>
          <a:blip r:embed="rId2" cstate="print"/>
          <a:srcRect/>
          <a:stretch>
            <a:fillRect/>
          </a:stretch>
        </p:blipFill>
        <p:spPr bwMode="auto">
          <a:xfrm>
            <a:off x="8184233" y="404665"/>
            <a:ext cx="2245461" cy="3337149"/>
          </a:xfrm>
          <a:prstGeom prst="rect">
            <a:avLst/>
          </a:prstGeom>
          <a:noFill/>
        </p:spPr>
      </p:pic>
      <p:pic>
        <p:nvPicPr>
          <p:cNvPr id="9" name="Picture 4" descr="C:\Users\Neil\AppData\Local\Microsoft\Windows\Temporary Internet Files\Content.IE5\C5VV9OOO\MP900444267[1].jpg"/>
          <p:cNvPicPr>
            <a:picLocks noChangeAspect="1" noChangeArrowheads="1"/>
          </p:cNvPicPr>
          <p:nvPr/>
        </p:nvPicPr>
        <p:blipFill>
          <a:blip r:embed="rId3" cstate="print"/>
          <a:srcRect/>
          <a:stretch>
            <a:fillRect/>
          </a:stretch>
        </p:blipFill>
        <p:spPr bwMode="auto">
          <a:xfrm>
            <a:off x="3431705" y="1412776"/>
            <a:ext cx="4661163" cy="3024336"/>
          </a:xfrm>
          <a:prstGeom prst="rect">
            <a:avLst/>
          </a:prstGeom>
          <a:noFill/>
        </p:spPr>
      </p:pic>
      <p:sp>
        <p:nvSpPr>
          <p:cNvPr id="5" name="Pentagon 4"/>
          <p:cNvSpPr/>
          <p:nvPr/>
        </p:nvSpPr>
        <p:spPr>
          <a:xfrm rot="12019066">
            <a:off x="6259028" y="2997852"/>
            <a:ext cx="3102052"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6825917" y="3419022"/>
            <a:ext cx="3093791" cy="584775"/>
          </a:xfrm>
          <a:prstGeom prst="rect">
            <a:avLst/>
          </a:prstGeom>
          <a:noFill/>
        </p:spPr>
        <p:txBody>
          <a:bodyPr wrap="square" rtlCol="0">
            <a:spAutoFit/>
          </a:bodyPr>
          <a:lstStyle/>
          <a:p>
            <a:r>
              <a:rPr lang="en-GB" sz="3200" dirty="0">
                <a:latin typeface="Comic Sans MS" pitchFamily="66" charset="0"/>
              </a:rPr>
              <a:t>£600</a:t>
            </a:r>
          </a:p>
        </p:txBody>
      </p:sp>
      <p:sp>
        <p:nvSpPr>
          <p:cNvPr id="7" name="Oval 6"/>
          <p:cNvSpPr/>
          <p:nvPr/>
        </p:nvSpPr>
        <p:spPr>
          <a:xfrm>
            <a:off x="6672064" y="3068960"/>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79576" y="4869160"/>
            <a:ext cx="7344816"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Still not sold it!!! 100% off second hand car.</a:t>
            </a:r>
          </a:p>
        </p:txBody>
      </p:sp>
      <p:sp>
        <p:nvSpPr>
          <p:cNvPr id="11" name="TextBox 10"/>
          <p:cNvSpPr txBox="1"/>
          <p:nvPr/>
        </p:nvSpPr>
        <p:spPr>
          <a:xfrm>
            <a:off x="883230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254216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effectLst>
                  <a:outerShdw blurRad="38100" dist="38100" dir="2700000" algn="tl">
                    <a:srgbClr val="000000">
                      <a:alpha val="43137"/>
                    </a:srgbClr>
                  </a:outerShdw>
                </a:effectLst>
                <a:latin typeface="Comic Sans MS" pitchFamily="66" charset="0"/>
              </a:rPr>
              <a:t>Perfect Percentages</a:t>
            </a:r>
          </a:p>
        </p:txBody>
      </p:sp>
      <p:sp>
        <p:nvSpPr>
          <p:cNvPr id="3" name="Subtitle 2"/>
          <p:cNvSpPr>
            <a:spLocks noGrp="1"/>
          </p:cNvSpPr>
          <p:nvPr>
            <p:ph type="subTitle" idx="1"/>
          </p:nvPr>
        </p:nvSpPr>
        <p:spPr/>
        <p:txBody>
          <a:bodyPr/>
          <a:lstStyle/>
          <a:p>
            <a:r>
              <a:rPr lang="en-GB" b="1" dirty="0" smtClean="0">
                <a:solidFill>
                  <a:schemeClr val="tx1"/>
                </a:solidFill>
                <a:latin typeface="Comic Sans MS" pitchFamily="66" charset="0"/>
              </a:rPr>
              <a:t>L.O. Find percentages of numbers or quantities including word problems.</a:t>
            </a:r>
            <a:endParaRPr lang="en-GB" b="1" dirty="0">
              <a:solidFill>
                <a:schemeClr val="tx1"/>
              </a:solidFill>
              <a:latin typeface="Comic Sans MS" pitchFamily="66" charset="0"/>
            </a:endParaRPr>
          </a:p>
        </p:txBody>
      </p:sp>
      <p:pic>
        <p:nvPicPr>
          <p:cNvPr id="4" name="Picture 2" descr="C:\Users\Neil\AppData\Local\Microsoft\Windows\Temporary Internet Files\Content.IE5\8HU7SQ8E\MC900389286[1].wmf"/>
          <p:cNvPicPr>
            <a:picLocks noChangeAspect="1" noChangeArrowheads="1"/>
          </p:cNvPicPr>
          <p:nvPr/>
        </p:nvPicPr>
        <p:blipFill>
          <a:blip r:embed="rId2" cstate="print"/>
          <a:srcRect/>
          <a:stretch>
            <a:fillRect/>
          </a:stretch>
        </p:blipFill>
        <p:spPr bwMode="auto">
          <a:xfrm>
            <a:off x="8112225" y="332657"/>
            <a:ext cx="1620317" cy="1848917"/>
          </a:xfrm>
          <a:prstGeom prst="rect">
            <a:avLst/>
          </a:prstGeom>
          <a:noFill/>
        </p:spPr>
      </p:pic>
      <p:pic>
        <p:nvPicPr>
          <p:cNvPr id="5" name="Picture 3" descr="C:\Users\Neil\AppData\Local\Microsoft\Windows\Temporary Internet Files\Content.IE5\F7XIFE2D\MC900390006[1].wmf"/>
          <p:cNvPicPr>
            <a:picLocks noChangeAspect="1" noChangeArrowheads="1"/>
          </p:cNvPicPr>
          <p:nvPr/>
        </p:nvPicPr>
        <p:blipFill>
          <a:blip r:embed="rId3" cstate="print"/>
          <a:srcRect/>
          <a:stretch>
            <a:fillRect/>
          </a:stretch>
        </p:blipFill>
        <p:spPr bwMode="auto">
          <a:xfrm>
            <a:off x="2207568" y="476673"/>
            <a:ext cx="1824228" cy="1666951"/>
          </a:xfrm>
          <a:prstGeom prst="rect">
            <a:avLst/>
          </a:prstGeom>
          <a:noFill/>
        </p:spPr>
      </p:pic>
      <p:pic>
        <p:nvPicPr>
          <p:cNvPr id="6" name="Picture 5" descr="C:\Users\Neil\AppData\Local\Microsoft\Windows\Temporary Internet Files\Content.IE5\YUP529CR\MC900441308[1].png"/>
          <p:cNvPicPr>
            <a:picLocks noChangeAspect="1" noChangeArrowheads="1"/>
          </p:cNvPicPr>
          <p:nvPr/>
        </p:nvPicPr>
        <p:blipFill>
          <a:blip r:embed="rId4" cstate="print"/>
          <a:srcRect/>
          <a:stretch>
            <a:fillRect/>
          </a:stretch>
        </p:blipFill>
        <p:spPr bwMode="auto">
          <a:xfrm>
            <a:off x="1524000" y="4446240"/>
            <a:ext cx="2411760" cy="2411760"/>
          </a:xfrm>
          <a:prstGeom prst="rect">
            <a:avLst/>
          </a:prstGeom>
          <a:noFill/>
        </p:spPr>
      </p:pic>
      <p:pic>
        <p:nvPicPr>
          <p:cNvPr id="7" name="Picture 4" descr="C:\Users\Neil\AppData\Local\Microsoft\Windows\Temporary Internet Files\Content.IE5\C5VV9OOO\MC900352611[1].wmf"/>
          <p:cNvPicPr>
            <a:picLocks noChangeAspect="1" noChangeArrowheads="1"/>
          </p:cNvPicPr>
          <p:nvPr/>
        </p:nvPicPr>
        <p:blipFill>
          <a:blip r:embed="rId5" cstate="print"/>
          <a:srcRect/>
          <a:stretch>
            <a:fillRect/>
          </a:stretch>
        </p:blipFill>
        <p:spPr bwMode="auto">
          <a:xfrm>
            <a:off x="8616280" y="5229200"/>
            <a:ext cx="1801640" cy="1377636"/>
          </a:xfrm>
          <a:prstGeom prst="rect">
            <a:avLst/>
          </a:prstGeom>
          <a:noFill/>
        </p:spPr>
      </p:pic>
    </p:spTree>
    <p:extLst>
      <p:ext uri="{BB962C8B-B14F-4D97-AF65-F5344CB8AC3E}">
        <p14:creationId xmlns:p14="http://schemas.microsoft.com/office/powerpoint/2010/main" val="102916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70" y="888642"/>
            <a:ext cx="2691763" cy="4801314"/>
          </a:xfrm>
          <a:prstGeom prst="rect">
            <a:avLst/>
          </a:prstGeom>
          <a:noFill/>
        </p:spPr>
        <p:txBody>
          <a:bodyPr wrap="none" rtlCol="0">
            <a:spAutoFit/>
          </a:bodyPr>
          <a:lstStyle/>
          <a:p>
            <a:r>
              <a:rPr lang="en-GB" sz="2400" dirty="0" smtClean="0">
                <a:latin typeface="Comic Sans MS" panose="030F0702030302020204" pitchFamily="66" charset="0"/>
              </a:rPr>
              <a:t>Bronze challenge:</a:t>
            </a:r>
          </a:p>
          <a:p>
            <a:endParaRPr lang="en-GB" sz="24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30% of £400</a:t>
            </a:r>
          </a:p>
          <a:p>
            <a:pPr marL="342900" indent="-342900">
              <a:buAutoNum type="arabicPeriod"/>
            </a:pPr>
            <a:r>
              <a:rPr lang="en-GB" sz="2400" dirty="0" smtClean="0">
                <a:latin typeface="Comic Sans MS" panose="030F0702030302020204" pitchFamily="66" charset="0"/>
              </a:rPr>
              <a:t>60% of £240</a:t>
            </a:r>
          </a:p>
          <a:p>
            <a:pPr marL="342900" indent="-342900">
              <a:buAutoNum type="arabicPeriod"/>
            </a:pPr>
            <a:r>
              <a:rPr lang="en-GB" sz="2400" dirty="0" smtClean="0">
                <a:latin typeface="Comic Sans MS" panose="030F0702030302020204" pitchFamily="66" charset="0"/>
              </a:rPr>
              <a:t>40% of £50</a:t>
            </a:r>
          </a:p>
          <a:p>
            <a:pPr marL="342900" indent="-342900">
              <a:buAutoNum type="arabicPeriod"/>
            </a:pPr>
            <a:r>
              <a:rPr lang="en-GB" sz="2400" dirty="0" smtClean="0">
                <a:latin typeface="Comic Sans MS" panose="030F0702030302020204" pitchFamily="66" charset="0"/>
              </a:rPr>
              <a:t>20% of £2.40</a:t>
            </a:r>
          </a:p>
          <a:p>
            <a:pPr marL="342900" indent="-342900">
              <a:buAutoNum type="arabicPeriod"/>
            </a:pPr>
            <a:r>
              <a:rPr lang="en-GB" sz="2400" dirty="0" smtClean="0">
                <a:latin typeface="Comic Sans MS" panose="030F0702030302020204" pitchFamily="66" charset="0"/>
              </a:rPr>
              <a:t>35% of £480</a:t>
            </a:r>
          </a:p>
          <a:p>
            <a:pPr marL="342900" indent="-342900">
              <a:buAutoNum type="arabicPeriod"/>
            </a:pPr>
            <a:r>
              <a:rPr lang="en-GB" sz="2400" dirty="0" smtClean="0">
                <a:latin typeface="Comic Sans MS" panose="030F0702030302020204" pitchFamily="66" charset="0"/>
              </a:rPr>
              <a:t>25% of £80</a:t>
            </a:r>
          </a:p>
          <a:p>
            <a:pPr marL="342900" indent="-342900">
              <a:buAutoNum type="arabicPeriod"/>
            </a:pPr>
            <a:r>
              <a:rPr lang="en-GB" sz="2400" dirty="0" smtClean="0">
                <a:latin typeface="Comic Sans MS" panose="030F0702030302020204" pitchFamily="66" charset="0"/>
              </a:rPr>
              <a:t>75% of £360</a:t>
            </a:r>
          </a:p>
          <a:p>
            <a:pPr marL="342900" indent="-342900">
              <a:buAutoNum type="arabicPeriod"/>
            </a:pPr>
            <a:r>
              <a:rPr lang="en-GB" sz="2400" dirty="0" smtClean="0">
                <a:latin typeface="Comic Sans MS" panose="030F0702030302020204" pitchFamily="66" charset="0"/>
              </a:rPr>
              <a:t>85% of £2600</a:t>
            </a:r>
          </a:p>
          <a:p>
            <a:pPr marL="342900" indent="-342900">
              <a:buAutoNum type="arabicPeriod"/>
            </a:pPr>
            <a:r>
              <a:rPr lang="en-GB" sz="2400" dirty="0" smtClean="0">
                <a:latin typeface="Comic Sans MS" panose="030F0702030302020204" pitchFamily="66" charset="0"/>
              </a:rPr>
              <a:t>95% of £2.00</a:t>
            </a:r>
          </a:p>
          <a:p>
            <a:pPr marL="342900" indent="-342900">
              <a:buAutoNum type="arabicPeriod"/>
            </a:pPr>
            <a:r>
              <a:rPr lang="en-GB" sz="2400" dirty="0" smtClean="0">
                <a:latin typeface="Comic Sans MS" panose="030F0702030302020204" pitchFamily="66" charset="0"/>
              </a:rPr>
              <a:t>15% of £3.20</a:t>
            </a:r>
          </a:p>
          <a:p>
            <a:pPr marL="342900" indent="-342900">
              <a:buAutoNum type="arabicPeriod"/>
            </a:pPr>
            <a:endParaRPr lang="en-GB" dirty="0"/>
          </a:p>
        </p:txBody>
      </p:sp>
      <p:sp>
        <p:nvSpPr>
          <p:cNvPr id="3" name="TextBox 2"/>
          <p:cNvSpPr txBox="1"/>
          <p:nvPr/>
        </p:nvSpPr>
        <p:spPr>
          <a:xfrm>
            <a:off x="4093336" y="888642"/>
            <a:ext cx="2808782" cy="4801314"/>
          </a:xfrm>
          <a:prstGeom prst="rect">
            <a:avLst/>
          </a:prstGeom>
          <a:noFill/>
        </p:spPr>
        <p:txBody>
          <a:bodyPr wrap="none" rtlCol="0">
            <a:spAutoFit/>
          </a:bodyPr>
          <a:lstStyle/>
          <a:p>
            <a:r>
              <a:rPr lang="en-GB" sz="2400" dirty="0" smtClean="0">
                <a:latin typeface="Comic Sans MS" panose="030F0702030302020204" pitchFamily="66" charset="0"/>
              </a:rPr>
              <a:t>Silver challenge:</a:t>
            </a:r>
          </a:p>
          <a:p>
            <a:endParaRPr lang="en-GB" sz="24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35% of £400</a:t>
            </a:r>
          </a:p>
          <a:p>
            <a:pPr marL="342900" indent="-342900">
              <a:buAutoNum type="arabicPeriod"/>
            </a:pPr>
            <a:r>
              <a:rPr lang="en-GB" sz="2400" dirty="0" smtClean="0">
                <a:latin typeface="Comic Sans MS" panose="030F0702030302020204" pitchFamily="66" charset="0"/>
              </a:rPr>
              <a:t>65% of £240</a:t>
            </a:r>
          </a:p>
          <a:p>
            <a:pPr marL="342900" indent="-342900">
              <a:buAutoNum type="arabicPeriod"/>
            </a:pPr>
            <a:r>
              <a:rPr lang="en-GB" sz="2400" dirty="0" smtClean="0">
                <a:latin typeface="Comic Sans MS" panose="030F0702030302020204" pitchFamily="66" charset="0"/>
              </a:rPr>
              <a:t>42% of £50</a:t>
            </a:r>
          </a:p>
          <a:p>
            <a:pPr marL="342900" indent="-342900">
              <a:buAutoNum type="arabicPeriod"/>
            </a:pPr>
            <a:r>
              <a:rPr lang="en-GB" sz="2400" dirty="0" smtClean="0">
                <a:latin typeface="Comic Sans MS" panose="030F0702030302020204" pitchFamily="66" charset="0"/>
              </a:rPr>
              <a:t>28% of £2.40</a:t>
            </a:r>
          </a:p>
          <a:p>
            <a:pPr marL="342900" indent="-342900">
              <a:buAutoNum type="arabicPeriod"/>
            </a:pPr>
            <a:r>
              <a:rPr lang="en-GB" sz="2400" dirty="0" smtClean="0">
                <a:latin typeface="Comic Sans MS" panose="030F0702030302020204" pitchFamily="66" charset="0"/>
              </a:rPr>
              <a:t>35% of £480</a:t>
            </a:r>
          </a:p>
          <a:p>
            <a:pPr marL="342900" indent="-342900">
              <a:buAutoNum type="arabicPeriod"/>
            </a:pPr>
            <a:r>
              <a:rPr lang="en-GB" sz="2400" dirty="0" smtClean="0">
                <a:latin typeface="Comic Sans MS" panose="030F0702030302020204" pitchFamily="66" charset="0"/>
              </a:rPr>
              <a:t>27% of £80</a:t>
            </a:r>
          </a:p>
          <a:p>
            <a:pPr marL="342900" indent="-342900">
              <a:buAutoNum type="arabicPeriod"/>
            </a:pPr>
            <a:r>
              <a:rPr lang="en-GB" sz="2400" dirty="0" smtClean="0">
                <a:latin typeface="Comic Sans MS" panose="030F0702030302020204" pitchFamily="66" charset="0"/>
              </a:rPr>
              <a:t>78% of £360</a:t>
            </a:r>
          </a:p>
          <a:p>
            <a:pPr marL="342900" indent="-342900">
              <a:buAutoNum type="arabicPeriod"/>
            </a:pPr>
            <a:r>
              <a:rPr lang="en-GB" sz="2400" dirty="0" smtClean="0">
                <a:latin typeface="Comic Sans MS" panose="030F0702030302020204" pitchFamily="66" charset="0"/>
              </a:rPr>
              <a:t>82% of £2600</a:t>
            </a:r>
          </a:p>
          <a:p>
            <a:pPr marL="342900" indent="-342900">
              <a:buAutoNum type="arabicPeriod"/>
            </a:pPr>
            <a:r>
              <a:rPr lang="en-GB" sz="2400" dirty="0" smtClean="0">
                <a:latin typeface="Comic Sans MS" panose="030F0702030302020204" pitchFamily="66" charset="0"/>
              </a:rPr>
              <a:t>97.5% of £2.00</a:t>
            </a:r>
          </a:p>
          <a:p>
            <a:pPr marL="342900" indent="-342900">
              <a:buAutoNum type="arabicPeriod"/>
            </a:pPr>
            <a:r>
              <a:rPr lang="en-GB" sz="2400" dirty="0" smtClean="0">
                <a:latin typeface="Comic Sans MS" panose="030F0702030302020204" pitchFamily="66" charset="0"/>
              </a:rPr>
              <a:t>15.5% of £3.20</a:t>
            </a:r>
          </a:p>
          <a:p>
            <a:pPr marL="342900" indent="-342900">
              <a:buAutoNum type="arabicPeriod"/>
            </a:pPr>
            <a:endParaRPr lang="en-GB" dirty="0"/>
          </a:p>
        </p:txBody>
      </p:sp>
      <p:sp>
        <p:nvSpPr>
          <p:cNvPr id="4" name="TextBox 3"/>
          <p:cNvSpPr txBox="1"/>
          <p:nvPr/>
        </p:nvSpPr>
        <p:spPr>
          <a:xfrm>
            <a:off x="7465454" y="888642"/>
            <a:ext cx="2919389" cy="4801314"/>
          </a:xfrm>
          <a:prstGeom prst="rect">
            <a:avLst/>
          </a:prstGeom>
          <a:noFill/>
        </p:spPr>
        <p:txBody>
          <a:bodyPr wrap="none" rtlCol="0">
            <a:spAutoFit/>
          </a:bodyPr>
          <a:lstStyle/>
          <a:p>
            <a:r>
              <a:rPr lang="en-GB" sz="2400" dirty="0" smtClean="0">
                <a:latin typeface="Comic Sans MS" panose="030F0702030302020204" pitchFamily="66" charset="0"/>
              </a:rPr>
              <a:t>Gold challenge:</a:t>
            </a:r>
          </a:p>
          <a:p>
            <a:endParaRPr lang="en-GB" sz="2400" dirty="0">
              <a:latin typeface="Comic Sans MS" panose="030F0702030302020204" pitchFamily="66" charset="0"/>
            </a:endParaRPr>
          </a:p>
          <a:p>
            <a:pPr marL="342900" indent="-342900">
              <a:buAutoNum type="arabicPeriod"/>
            </a:pPr>
            <a:r>
              <a:rPr lang="en-GB" sz="2400" dirty="0" smtClean="0">
                <a:latin typeface="Comic Sans MS" panose="030F0702030302020204" pitchFamily="66" charset="0"/>
              </a:rPr>
              <a:t>32% of £400</a:t>
            </a:r>
          </a:p>
          <a:p>
            <a:pPr marL="342900" indent="-342900">
              <a:buAutoNum type="arabicPeriod"/>
            </a:pPr>
            <a:r>
              <a:rPr lang="en-GB" sz="2400" dirty="0" smtClean="0">
                <a:latin typeface="Comic Sans MS" panose="030F0702030302020204" pitchFamily="66" charset="0"/>
              </a:rPr>
              <a:t>67% of £240</a:t>
            </a:r>
          </a:p>
          <a:p>
            <a:pPr marL="342900" indent="-342900">
              <a:buAutoNum type="arabicPeriod"/>
            </a:pPr>
            <a:r>
              <a:rPr lang="en-GB" sz="2400" dirty="0" smtClean="0">
                <a:latin typeface="Comic Sans MS" panose="030F0702030302020204" pitchFamily="66" charset="0"/>
              </a:rPr>
              <a:t>41% of £50</a:t>
            </a:r>
          </a:p>
          <a:p>
            <a:pPr marL="342900" indent="-342900">
              <a:buAutoNum type="arabicPeriod"/>
            </a:pPr>
            <a:r>
              <a:rPr lang="en-GB" sz="2400" dirty="0" smtClean="0">
                <a:latin typeface="Comic Sans MS" panose="030F0702030302020204" pitchFamily="66" charset="0"/>
              </a:rPr>
              <a:t>23% of £2.40</a:t>
            </a:r>
          </a:p>
          <a:p>
            <a:pPr marL="342900" indent="-342900">
              <a:buAutoNum type="arabicPeriod"/>
            </a:pPr>
            <a:r>
              <a:rPr lang="en-GB" sz="2400" dirty="0" smtClean="0">
                <a:latin typeface="Comic Sans MS" panose="030F0702030302020204" pitchFamily="66" charset="0"/>
              </a:rPr>
              <a:t>37% of £480</a:t>
            </a:r>
          </a:p>
          <a:p>
            <a:pPr marL="342900" indent="-342900">
              <a:buAutoNum type="arabicPeriod"/>
            </a:pPr>
            <a:r>
              <a:rPr lang="en-GB" sz="2400" dirty="0" smtClean="0">
                <a:latin typeface="Comic Sans MS" panose="030F0702030302020204" pitchFamily="66" charset="0"/>
              </a:rPr>
              <a:t>29% of £80</a:t>
            </a:r>
          </a:p>
          <a:p>
            <a:pPr marL="342900" indent="-342900">
              <a:buAutoNum type="arabicPeriod"/>
            </a:pPr>
            <a:r>
              <a:rPr lang="en-GB" sz="2400" dirty="0" smtClean="0">
                <a:latin typeface="Comic Sans MS" panose="030F0702030302020204" pitchFamily="66" charset="0"/>
              </a:rPr>
              <a:t>72.5% of £360</a:t>
            </a:r>
          </a:p>
          <a:p>
            <a:pPr marL="342900" indent="-342900">
              <a:buAutoNum type="arabicPeriod"/>
            </a:pPr>
            <a:r>
              <a:rPr lang="en-GB" sz="2400" dirty="0" smtClean="0">
                <a:latin typeface="Comic Sans MS" panose="030F0702030302020204" pitchFamily="66" charset="0"/>
              </a:rPr>
              <a:t>87.5% of £2600</a:t>
            </a:r>
          </a:p>
          <a:p>
            <a:pPr marL="342900" indent="-342900">
              <a:buAutoNum type="arabicPeriod"/>
            </a:pPr>
            <a:r>
              <a:rPr lang="en-GB" sz="2400" dirty="0" smtClean="0">
                <a:latin typeface="Comic Sans MS" panose="030F0702030302020204" pitchFamily="66" charset="0"/>
              </a:rPr>
              <a:t>95.5% of £2.00</a:t>
            </a:r>
          </a:p>
          <a:p>
            <a:pPr marL="342900" indent="-342900">
              <a:buAutoNum type="arabicPeriod"/>
            </a:pPr>
            <a:r>
              <a:rPr lang="en-GB" sz="2400" dirty="0" smtClean="0">
                <a:latin typeface="Comic Sans MS" panose="030F0702030302020204" pitchFamily="66" charset="0"/>
              </a:rPr>
              <a:t>15.2% of £3.20</a:t>
            </a:r>
          </a:p>
          <a:p>
            <a:pPr marL="342900" indent="-342900">
              <a:buAutoNum type="arabicPeriod"/>
            </a:pPr>
            <a:endParaRPr lang="en-GB" dirty="0"/>
          </a:p>
        </p:txBody>
      </p:sp>
      <p:sp>
        <p:nvSpPr>
          <p:cNvPr id="5" name="TextBox 4"/>
          <p:cNvSpPr txBox="1"/>
          <p:nvPr/>
        </p:nvSpPr>
        <p:spPr>
          <a:xfrm>
            <a:off x="811370" y="5689956"/>
            <a:ext cx="10837291" cy="646331"/>
          </a:xfrm>
          <a:prstGeom prst="rect">
            <a:avLst/>
          </a:prstGeom>
          <a:noFill/>
        </p:spPr>
        <p:txBody>
          <a:bodyPr wrap="square" rtlCol="0">
            <a:spAutoFit/>
          </a:bodyPr>
          <a:lstStyle/>
          <a:p>
            <a:r>
              <a:rPr lang="en-GB" dirty="0" smtClean="0">
                <a:latin typeface="Comic Sans MS" panose="030F0702030302020204" pitchFamily="66" charset="0"/>
              </a:rPr>
              <a:t>Method: Find easier percentages first and then add them to make your final amount. If your number has a large decimal, round it to the nearest pence.</a:t>
            </a:r>
            <a:endParaRPr lang="en-GB" dirty="0">
              <a:latin typeface="Comic Sans MS" panose="030F0702030302020204" pitchFamily="66" charset="0"/>
            </a:endParaRPr>
          </a:p>
        </p:txBody>
      </p:sp>
    </p:spTree>
    <p:extLst>
      <p:ext uri="{BB962C8B-B14F-4D97-AF65-F5344CB8AC3E}">
        <p14:creationId xmlns:p14="http://schemas.microsoft.com/office/powerpoint/2010/main" val="1193675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760" y="321972"/>
            <a:ext cx="9307356" cy="1200329"/>
          </a:xfrm>
          <a:prstGeom prst="rect">
            <a:avLst/>
          </a:prstGeom>
          <a:noFill/>
        </p:spPr>
        <p:txBody>
          <a:bodyPr wrap="none" rtlCol="0">
            <a:spAutoFit/>
          </a:bodyPr>
          <a:lstStyle/>
          <a:p>
            <a:r>
              <a:rPr lang="en-GB" sz="2400" b="1" u="sng" dirty="0" smtClean="0">
                <a:latin typeface="Comic Sans MS" panose="030F0702030302020204" pitchFamily="66" charset="0"/>
              </a:rPr>
              <a:t>English</a:t>
            </a:r>
          </a:p>
          <a:p>
            <a:endParaRPr lang="en-GB" sz="2400" b="1" u="sng" dirty="0">
              <a:latin typeface="Comic Sans MS" panose="030F0702030302020204" pitchFamily="66" charset="0"/>
            </a:endParaRPr>
          </a:p>
          <a:p>
            <a:r>
              <a:rPr lang="en-GB" sz="2400" b="1" u="sng" dirty="0" smtClean="0">
                <a:latin typeface="Comic Sans MS" panose="030F0702030302020204" pitchFamily="66" charset="0"/>
              </a:rPr>
              <a:t>L.O: To identify the features of a well-written newspaper. </a:t>
            </a:r>
            <a:endParaRPr lang="en-GB" sz="2400" b="1" u="sng" dirty="0">
              <a:latin typeface="Comic Sans MS" panose="030F0702030302020204" pitchFamily="66" charset="0"/>
            </a:endParaRPr>
          </a:p>
        </p:txBody>
      </p:sp>
      <p:sp>
        <p:nvSpPr>
          <p:cNvPr id="3" name="TextBox 2"/>
          <p:cNvSpPr txBox="1"/>
          <p:nvPr/>
        </p:nvSpPr>
        <p:spPr>
          <a:xfrm>
            <a:off x="1313646" y="2086377"/>
            <a:ext cx="9362941" cy="3108543"/>
          </a:xfrm>
          <a:prstGeom prst="rect">
            <a:avLst/>
          </a:prstGeom>
          <a:noFill/>
        </p:spPr>
        <p:txBody>
          <a:bodyPr wrap="square" rtlCol="0">
            <a:spAutoFit/>
          </a:bodyPr>
          <a:lstStyle/>
          <a:p>
            <a:r>
              <a:rPr lang="en-GB" sz="2800" dirty="0" smtClean="0">
                <a:latin typeface="Comic Sans MS" panose="030F0702030302020204" pitchFamily="66" charset="0"/>
              </a:rPr>
              <a:t>Read the news article on the next few pages and, as you read, identify some of the features which make it a good article.</a:t>
            </a:r>
          </a:p>
          <a:p>
            <a:endParaRPr lang="en-GB" sz="2800" dirty="0">
              <a:latin typeface="Comic Sans MS" panose="030F0702030302020204" pitchFamily="66" charset="0"/>
            </a:endParaRPr>
          </a:p>
          <a:p>
            <a:r>
              <a:rPr lang="en-GB" sz="2800" dirty="0" smtClean="0">
                <a:latin typeface="Comic Sans MS" panose="030F0702030302020204" pitchFamily="66" charset="0"/>
              </a:rPr>
              <a:t>If you find some words or phrases you like, make sure you note them down to use in your own writing! There is no harm in taking ideas from others!  </a:t>
            </a:r>
            <a:endParaRPr lang="en-GB" sz="2800" dirty="0">
              <a:latin typeface="Comic Sans MS" panose="030F0702030302020204" pitchFamily="66" charset="0"/>
            </a:endParaRPr>
          </a:p>
        </p:txBody>
      </p:sp>
    </p:spTree>
    <p:extLst>
      <p:ext uri="{BB962C8B-B14F-4D97-AF65-F5344CB8AC3E}">
        <p14:creationId xmlns:p14="http://schemas.microsoft.com/office/powerpoint/2010/main" val="17409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2114551" y="704851"/>
            <a:ext cx="78660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4400" b="1">
                <a:solidFill>
                  <a:schemeClr val="tx1"/>
                </a:solidFill>
              </a:rPr>
              <a:t>THE HOBBITON HERALD</a:t>
            </a:r>
          </a:p>
          <a:p>
            <a:pPr algn="ctr" eaLnBrk="1" hangingPunct="1">
              <a:lnSpc>
                <a:spcPct val="100000"/>
              </a:lnSpc>
              <a:spcBef>
                <a:spcPct val="0"/>
              </a:spcBef>
              <a:buFontTx/>
              <a:buNone/>
            </a:pPr>
            <a:r>
              <a:rPr lang="en-GB" altLang="en-US">
                <a:solidFill>
                  <a:schemeClr val="tx1"/>
                </a:solidFill>
              </a:rPr>
              <a:t>www.hobbiton-herald.com THE SHIRE’S FAVOURITE NEWSPAPER 6 pennies</a:t>
            </a:r>
          </a:p>
        </p:txBody>
      </p:sp>
      <p:sp>
        <p:nvSpPr>
          <p:cNvPr id="9219" name="Rectangle 1"/>
          <p:cNvSpPr>
            <a:spLocks noChangeArrowheads="1"/>
          </p:cNvSpPr>
          <p:nvPr/>
        </p:nvSpPr>
        <p:spPr bwMode="auto">
          <a:xfrm>
            <a:off x="3760788" y="2011363"/>
            <a:ext cx="45720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200" b="1">
                <a:solidFill>
                  <a:schemeClr val="tx1"/>
                </a:solidFill>
              </a:rPr>
              <a:t>BAGGINS</a:t>
            </a:r>
          </a:p>
          <a:p>
            <a:pPr algn="ctr" eaLnBrk="1" hangingPunct="1">
              <a:lnSpc>
                <a:spcPct val="100000"/>
              </a:lnSpc>
              <a:spcBef>
                <a:spcPct val="0"/>
              </a:spcBef>
              <a:buFontTx/>
              <a:buNone/>
            </a:pPr>
            <a:r>
              <a:rPr lang="en-GB" altLang="en-US" sz="3200" b="1">
                <a:solidFill>
                  <a:schemeClr val="tx1"/>
                </a:solidFill>
              </a:rPr>
              <a:t>IS BACK!</a:t>
            </a:r>
          </a:p>
          <a:p>
            <a:pPr algn="ctr" eaLnBrk="1" hangingPunct="1">
              <a:lnSpc>
                <a:spcPct val="100000"/>
              </a:lnSpc>
              <a:spcBef>
                <a:spcPct val="0"/>
              </a:spcBef>
              <a:buFontTx/>
              <a:buNone/>
            </a:pPr>
            <a:r>
              <a:rPr lang="en-GB" altLang="en-US">
                <a:solidFill>
                  <a:schemeClr val="tx1"/>
                </a:solidFill>
              </a:rPr>
              <a:t>SURPRISE RETURN OF HOBBIT THOUGHT DEAD</a:t>
            </a:r>
          </a:p>
          <a:p>
            <a:pPr algn="ctr" eaLnBrk="1" hangingPunct="1">
              <a:lnSpc>
                <a:spcPct val="100000"/>
              </a:lnSpc>
              <a:spcBef>
                <a:spcPct val="0"/>
              </a:spcBef>
              <a:buFontTx/>
              <a:buNone/>
            </a:pPr>
            <a:r>
              <a:rPr lang="en-GB" altLang="en-US">
                <a:solidFill>
                  <a:schemeClr val="tx1"/>
                </a:solidFill>
              </a:rPr>
              <a:t>By Andwise ‘Andy’ Roper</a:t>
            </a:r>
          </a:p>
        </p:txBody>
      </p:sp>
      <p:sp>
        <p:nvSpPr>
          <p:cNvPr id="9220" name="Rectangle 2"/>
          <p:cNvSpPr>
            <a:spLocks noChangeArrowheads="1"/>
          </p:cNvSpPr>
          <p:nvPr/>
        </p:nvSpPr>
        <p:spPr bwMode="auto">
          <a:xfrm>
            <a:off x="2201864" y="4198938"/>
            <a:ext cx="78946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quiet village of Hobbiton-on-the-Water was yesterday in uproar due to the unexpected re-appearance of Mr Bilbo Baggins, who left the Shire months ago, accompanied by the wizard Gandalf. Where has he been all this time?</a:t>
            </a:r>
          </a:p>
          <a:p>
            <a:pPr eaLnBrk="1" hangingPunct="1">
              <a:lnSpc>
                <a:spcPct val="100000"/>
              </a:lnSpc>
              <a:spcBef>
                <a:spcPct val="0"/>
              </a:spcBef>
              <a:buFontTx/>
              <a:buNone/>
            </a:pPr>
            <a:endParaRPr lang="en-GB" altLang="en-US">
              <a:solidFill>
                <a:schemeClr val="tx1"/>
              </a:solidFill>
            </a:endParaRPr>
          </a:p>
        </p:txBody>
      </p:sp>
    </p:spTree>
    <p:extLst>
      <p:ext uri="{BB962C8B-B14F-4D97-AF65-F5344CB8AC3E}">
        <p14:creationId xmlns:p14="http://schemas.microsoft.com/office/powerpoint/2010/main" val="144511510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338389" y="766763"/>
            <a:ext cx="758983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 large crowd of Hobbits had gathered at Mr Baggins’ home, Bag End, where his property was being sold off by his cousins, Mr and Mrs Sackville. They had asked some months ago for Mr Baggins to be declared dead and had subsequently claimed Bag End as their</a:t>
            </a:r>
            <a:br>
              <a:rPr lang="en-GB" altLang="en-US">
                <a:solidFill>
                  <a:schemeClr val="tx1"/>
                </a:solidFill>
              </a:rPr>
            </a:br>
            <a:r>
              <a:rPr lang="en-GB" altLang="en-US">
                <a:solidFill>
                  <a:schemeClr val="tx1"/>
                </a:solidFill>
              </a:rPr>
              <a:t>own inheritance.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Having demonstrated that he was very definitely alive, Mr Baggins demanded that everyone should leave his house. Mrs Sackville was heard to say, “It’s outrageous! How can we be sure he’s not an imposter?” However, Mr Baggins has told his story exclusively to the</a:t>
            </a:r>
            <a:br>
              <a:rPr lang="en-GB" altLang="en-US">
                <a:solidFill>
                  <a:schemeClr val="tx1"/>
                </a:solidFill>
              </a:rPr>
            </a:br>
            <a:r>
              <a:rPr lang="en-GB" altLang="en-US">
                <a:solidFill>
                  <a:schemeClr val="tx1"/>
                </a:solidFill>
              </a:rPr>
              <a:t>Hobbiton Herald.</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Bilbo Baggins, Gandalf and a party of dwarves (led by Thorin Oakenshield) departed some time ago on a quest to recover lost treasure, stolen centuries before by the fearsome dragon Smaug, hundreds of miles away beyond the Misty Mountains. Their journey through foreign territories was perilous and Bilbo claims that their lives were endangered many times.</a:t>
            </a:r>
          </a:p>
        </p:txBody>
      </p:sp>
    </p:spTree>
    <p:extLst>
      <p:ext uri="{BB962C8B-B14F-4D97-AF65-F5344CB8AC3E}">
        <p14:creationId xmlns:p14="http://schemas.microsoft.com/office/powerpoint/2010/main" val="2568522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328864" y="690563"/>
            <a:ext cx="4351337" cy="646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Early on, they were captured by trolls; they only avoided being eaten because Gandalf tricked the creatures and turned them to stone. While sheltering from a violent storm in the Misty Mountains, they were trapped again – this time by hordes of vicious, evil goblins. Bilbo explained they had got away because Gandalf killed the Great Goblin</a:t>
            </a:r>
            <a:br>
              <a:rPr lang="en-GB" altLang="en-US">
                <a:solidFill>
                  <a:schemeClr val="tx1"/>
                </a:solidFill>
              </a:rPr>
            </a:br>
            <a:r>
              <a:rPr lang="en-GB" altLang="en-US">
                <a:solidFill>
                  <a:schemeClr val="tx1"/>
                </a:solidFill>
              </a:rPr>
              <a:t>with magic.</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Lost and alone underground, Bilbo next met a strange creature called Gollum, who agreed to help if the hobbit could answer a series of riddles. Unfortunately, this individual betrayed Bilbo’s trust. Mr Baggins wouldn’t detail how he managed to escape – he is strangely reluctant to discuss this</a:t>
            </a:r>
            <a:br>
              <a:rPr lang="en-GB" altLang="en-US">
                <a:solidFill>
                  <a:schemeClr val="tx1"/>
                </a:solidFill>
              </a:rPr>
            </a:br>
            <a:r>
              <a:rPr lang="en-GB" altLang="en-US">
                <a:solidFill>
                  <a:schemeClr val="tx1"/>
                </a:solidFill>
              </a:rPr>
              <a:t>particular event…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endParaRPr lang="en-GB" altLang="en-US">
              <a:solidFill>
                <a:schemeClr val="tx1"/>
              </a:solidFill>
            </a:endParaRPr>
          </a:p>
        </p:txBody>
      </p:sp>
      <p:pic>
        <p:nvPicPr>
          <p:cNvPr id="112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690564"/>
            <a:ext cx="3341688"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8547101" y="4097338"/>
            <a:ext cx="1595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Bilbo Baggins</a:t>
            </a:r>
          </a:p>
        </p:txBody>
      </p:sp>
    </p:spTree>
    <p:extLst>
      <p:ext uri="{BB962C8B-B14F-4D97-AF65-F5344CB8AC3E}">
        <p14:creationId xmlns:p14="http://schemas.microsoft.com/office/powerpoint/2010/main" val="955752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303463" y="933450"/>
            <a:ext cx="76501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In Mirkwood, the adventurers unwisely strayed from the path and consequently were imprisoned again. Quick-thinking Bilbo saved them from years in the dungeons: “I made everyone climb into barrels and we floated down the river.” he explained.</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When they finally reached their destination – the Lonely Mountain – they found a scene of such desolation that the dwarves were initially unable to find the way into their family home. Bilbo saved the day. He not only located the entrance but also devised how to kill the dragon. Following Smaug’s death, they were attacked by the goblins and their allies. Although the evil creatures were defeated, Thorin was unfortunately killed.</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Grateful for all his help, the dwarves rewarded Bilbo with treasure and he set off home with Gandalf. After a less eventful journey back, he arrived in Hobbiton only to find everyone thought he was dead!</a:t>
            </a:r>
          </a:p>
          <a:p>
            <a:pPr eaLnBrk="1" hangingPunct="1">
              <a:lnSpc>
                <a:spcPct val="100000"/>
              </a:lnSpc>
              <a:spcBef>
                <a:spcPct val="0"/>
              </a:spcBef>
              <a:buFontTx/>
              <a:buNone/>
            </a:pPr>
            <a:endParaRPr lang="en-GB" altLang="en-US">
              <a:solidFill>
                <a:schemeClr val="tx1"/>
              </a:solidFill>
            </a:endParaRPr>
          </a:p>
        </p:txBody>
      </p:sp>
    </p:spTree>
    <p:extLst>
      <p:ext uri="{BB962C8B-B14F-4D97-AF65-F5344CB8AC3E}">
        <p14:creationId xmlns:p14="http://schemas.microsoft.com/office/powerpoint/2010/main" val="2359953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408238" y="793750"/>
            <a:ext cx="739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Now that Mr Baggins has recovered from his epic adventure, he says he has asked the police to make the Sackvilles hand back his property. He will be staying at Bag End for the foreseeable future: “No more adventures for me!” said Bilbo, grinning.</a:t>
            </a:r>
          </a:p>
        </p:txBody>
      </p:sp>
      <p:pic>
        <p:nvPicPr>
          <p:cNvPr id="1331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3076" y="2162176"/>
            <a:ext cx="603567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6"/>
          <p:cNvSpPr>
            <a:spLocks noChangeArrowheads="1"/>
          </p:cNvSpPr>
          <p:nvPr/>
        </p:nvSpPr>
        <p:spPr bwMode="auto">
          <a:xfrm>
            <a:off x="6861175" y="5805489"/>
            <a:ext cx="233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Lonely Mountain</a:t>
            </a:r>
          </a:p>
        </p:txBody>
      </p:sp>
    </p:spTree>
    <p:extLst>
      <p:ext uri="{BB962C8B-B14F-4D97-AF65-F5344CB8AC3E}">
        <p14:creationId xmlns:p14="http://schemas.microsoft.com/office/powerpoint/2010/main" val="3512008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460" y="1146219"/>
            <a:ext cx="10444766" cy="3539430"/>
          </a:xfrm>
          <a:prstGeom prst="rect">
            <a:avLst/>
          </a:prstGeom>
          <a:noFill/>
        </p:spPr>
        <p:txBody>
          <a:bodyPr wrap="square" rtlCol="0">
            <a:spAutoFit/>
          </a:bodyPr>
          <a:lstStyle/>
          <a:p>
            <a:r>
              <a:rPr lang="en-GB" sz="2800" dirty="0" smtClean="0">
                <a:latin typeface="Comic Sans MS" panose="030F0702030302020204" pitchFamily="66" charset="0"/>
              </a:rPr>
              <a:t>Who do you think the audience for the newspaper article was? </a:t>
            </a:r>
          </a:p>
          <a:p>
            <a:endParaRPr lang="en-GB" sz="2800" dirty="0">
              <a:latin typeface="Comic Sans MS" panose="030F0702030302020204" pitchFamily="66" charset="0"/>
            </a:endParaRPr>
          </a:p>
          <a:p>
            <a:r>
              <a:rPr lang="en-GB" sz="2800" dirty="0" smtClean="0">
                <a:latin typeface="Comic Sans MS" panose="030F0702030302020204" pitchFamily="66" charset="0"/>
              </a:rPr>
              <a:t>Why do you think it was a ‘newsworthy’ story? </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r>
              <a:rPr lang="en-GB" sz="2800" dirty="0" smtClean="0">
                <a:latin typeface="Comic Sans MS" panose="030F0702030302020204" pitchFamily="66" charset="0"/>
              </a:rPr>
              <a:t>Tomorrow you will compare your list of features to the list I have identified to see if we agree! </a:t>
            </a:r>
          </a:p>
        </p:txBody>
      </p:sp>
    </p:spTree>
    <p:extLst>
      <p:ext uri="{BB962C8B-B14F-4D97-AF65-F5344CB8AC3E}">
        <p14:creationId xmlns:p14="http://schemas.microsoft.com/office/powerpoint/2010/main" val="32106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695" t="39415" r="50435" b="33132"/>
          <a:stretch/>
        </p:blipFill>
        <p:spPr>
          <a:xfrm>
            <a:off x="325892" y="334290"/>
            <a:ext cx="7340081" cy="4379377"/>
          </a:xfrm>
          <a:prstGeom prst="rect">
            <a:avLst/>
          </a:prstGeom>
        </p:spPr>
      </p:pic>
      <p:sp>
        <p:nvSpPr>
          <p:cNvPr id="3" name="TextBox 2"/>
          <p:cNvSpPr txBox="1"/>
          <p:nvPr/>
        </p:nvSpPr>
        <p:spPr>
          <a:xfrm>
            <a:off x="7794761" y="1803042"/>
            <a:ext cx="4121240" cy="4524315"/>
          </a:xfrm>
          <a:prstGeom prst="rect">
            <a:avLst/>
          </a:prstGeom>
          <a:noFill/>
        </p:spPr>
        <p:txBody>
          <a:bodyPr wrap="square" rtlCol="0">
            <a:spAutoFit/>
          </a:bodyPr>
          <a:lstStyle/>
          <a:p>
            <a:r>
              <a:rPr lang="en-GB" dirty="0" smtClean="0">
                <a:latin typeface="Comic Sans MS" panose="030F0702030302020204" pitchFamily="66" charset="0"/>
              </a:rPr>
              <a:t>Think carefully about what a noun is.  </a:t>
            </a:r>
          </a:p>
          <a:p>
            <a:endParaRPr lang="en-GB" dirty="0" smtClean="0">
              <a:latin typeface="Comic Sans MS" panose="030F0702030302020204" pitchFamily="66" charset="0"/>
            </a:endParaRPr>
          </a:p>
          <a:p>
            <a:r>
              <a:rPr lang="en-GB" dirty="0" smtClean="0">
                <a:latin typeface="Comic Sans MS" panose="030F0702030302020204" pitchFamily="66" charset="0"/>
              </a:rPr>
              <a:t>Extension: Can you find the subject and the object of each sentence? </a:t>
            </a:r>
          </a:p>
          <a:p>
            <a:endParaRPr lang="en-GB" dirty="0">
              <a:latin typeface="Comic Sans MS" panose="030F0702030302020204" pitchFamily="66" charset="0"/>
            </a:endParaRPr>
          </a:p>
          <a:p>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solidFill>
                  <a:srgbClr val="FF0000"/>
                </a:solidFill>
                <a:latin typeface="Comic Sans MS" panose="030F0702030302020204" pitchFamily="66" charset="0"/>
              </a:rPr>
              <a:t>Subject</a:t>
            </a:r>
            <a:r>
              <a:rPr lang="en-GB" dirty="0" smtClean="0">
                <a:latin typeface="Comic Sans MS" panose="030F0702030302020204" pitchFamily="66" charset="0"/>
              </a:rPr>
              <a:t> of the sentence does the action. </a:t>
            </a:r>
          </a:p>
          <a:p>
            <a:endParaRPr lang="en-GB" dirty="0">
              <a:latin typeface="Comic Sans MS" panose="030F0702030302020204" pitchFamily="66" charset="0"/>
            </a:endParaRPr>
          </a:p>
          <a:p>
            <a:r>
              <a:rPr lang="en-GB" dirty="0" smtClean="0">
                <a:solidFill>
                  <a:srgbClr val="00B050"/>
                </a:solidFill>
                <a:latin typeface="Comic Sans MS" panose="030F0702030302020204" pitchFamily="66" charset="0"/>
              </a:rPr>
              <a:t>Object</a:t>
            </a:r>
            <a:r>
              <a:rPr lang="en-GB" dirty="0" smtClean="0">
                <a:latin typeface="Comic Sans MS" panose="030F0702030302020204" pitchFamily="66" charset="0"/>
              </a:rPr>
              <a:t> of the sentence has the action done to it. </a:t>
            </a:r>
          </a:p>
          <a:p>
            <a:endParaRPr lang="en-GB" dirty="0">
              <a:latin typeface="Comic Sans MS" panose="030F0702030302020204" pitchFamily="66" charset="0"/>
            </a:endParaRPr>
          </a:p>
          <a:p>
            <a:r>
              <a:rPr lang="en-GB" dirty="0" err="1" smtClean="0">
                <a:latin typeface="Comic Sans MS" panose="030F0702030302020204" pitchFamily="66" charset="0"/>
              </a:rPr>
              <a:t>Eg</a:t>
            </a:r>
            <a:r>
              <a:rPr lang="en-GB" dirty="0" smtClean="0">
                <a:latin typeface="Comic Sans MS" panose="030F0702030302020204" pitchFamily="66" charset="0"/>
              </a:rPr>
              <a:t>. The </a:t>
            </a:r>
            <a:r>
              <a:rPr lang="en-GB" dirty="0" smtClean="0">
                <a:solidFill>
                  <a:srgbClr val="FF0000"/>
                </a:solidFill>
                <a:latin typeface="Comic Sans MS" panose="030F0702030302020204" pitchFamily="66" charset="0"/>
              </a:rPr>
              <a:t>dog</a:t>
            </a:r>
            <a:r>
              <a:rPr lang="en-GB" dirty="0" smtClean="0">
                <a:latin typeface="Comic Sans MS" panose="030F0702030302020204" pitchFamily="66" charset="0"/>
              </a:rPr>
              <a:t> caught the </a:t>
            </a:r>
            <a:r>
              <a:rPr lang="en-GB" dirty="0" smtClean="0">
                <a:solidFill>
                  <a:srgbClr val="00B050"/>
                </a:solidFill>
                <a:latin typeface="Comic Sans MS" panose="030F0702030302020204" pitchFamily="66" charset="0"/>
              </a:rPr>
              <a:t>ball</a:t>
            </a:r>
            <a:r>
              <a:rPr lang="en-GB" dirty="0" smtClean="0">
                <a:latin typeface="Comic Sans MS" panose="030F0702030302020204" pitchFamily="66" charset="0"/>
              </a:rPr>
              <a:t>.</a:t>
            </a:r>
          </a:p>
          <a:p>
            <a:endParaRPr lang="en-GB" dirty="0"/>
          </a:p>
          <a:p>
            <a:endParaRPr lang="en-GB" dirty="0"/>
          </a:p>
        </p:txBody>
      </p:sp>
      <p:sp>
        <p:nvSpPr>
          <p:cNvPr id="4" name="TextBox 3"/>
          <p:cNvSpPr txBox="1"/>
          <p:nvPr/>
        </p:nvSpPr>
        <p:spPr>
          <a:xfrm>
            <a:off x="7949851" y="682580"/>
            <a:ext cx="3966150" cy="461665"/>
          </a:xfrm>
          <a:prstGeom prst="rect">
            <a:avLst/>
          </a:prstGeom>
          <a:noFill/>
        </p:spPr>
        <p:txBody>
          <a:bodyPr wrap="none" rtlCol="0">
            <a:spAutoFit/>
          </a:bodyPr>
          <a:lstStyle/>
          <a:p>
            <a:r>
              <a:rPr lang="en-GB" sz="2400" b="1" dirty="0" smtClean="0">
                <a:latin typeface="Comic Sans MS" panose="030F0702030302020204" pitchFamily="66" charset="0"/>
              </a:rPr>
              <a:t>Grammar and Punctuation</a:t>
            </a:r>
            <a:endParaRPr lang="en-GB" sz="2400" b="1" dirty="0">
              <a:latin typeface="Comic Sans MS" panose="030F0702030302020204" pitchFamily="66" charset="0"/>
            </a:endParaRPr>
          </a:p>
        </p:txBody>
      </p:sp>
    </p:spTree>
    <p:extLst>
      <p:ext uri="{BB962C8B-B14F-4D97-AF65-F5344CB8AC3E}">
        <p14:creationId xmlns:p14="http://schemas.microsoft.com/office/powerpoint/2010/main" val="357621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650" y="463639"/>
            <a:ext cx="7653057" cy="5940088"/>
          </a:xfrm>
          <a:prstGeom prst="rect">
            <a:avLst/>
          </a:prstGeom>
          <a:noFill/>
        </p:spPr>
        <p:txBody>
          <a:bodyPr wrap="none" rtlCol="0">
            <a:spAutoFit/>
          </a:bodyPr>
          <a:lstStyle/>
          <a:p>
            <a:pPr algn="ctr"/>
            <a:r>
              <a:rPr lang="en-GB" sz="2000" dirty="0" smtClean="0">
                <a:latin typeface="Comic Sans MS" panose="030F0702030302020204" pitchFamily="66" charset="0"/>
              </a:rPr>
              <a:t>Spelling: </a:t>
            </a:r>
            <a:r>
              <a:rPr lang="en-GB" sz="2000" dirty="0" err="1" smtClean="0">
                <a:latin typeface="Comic Sans MS" panose="030F0702030302020204" pitchFamily="66" charset="0"/>
              </a:rPr>
              <a:t>i</a:t>
            </a:r>
            <a:r>
              <a:rPr lang="en-GB" sz="2000" dirty="0" smtClean="0">
                <a:latin typeface="Comic Sans MS" panose="030F0702030302020204" pitchFamily="66" charset="0"/>
              </a:rPr>
              <a:t> before e except after c when it makes an </a:t>
            </a:r>
            <a:r>
              <a:rPr lang="en-GB" sz="2000" dirty="0" err="1" smtClean="0">
                <a:latin typeface="Comic Sans MS" panose="030F0702030302020204" pitchFamily="66" charset="0"/>
              </a:rPr>
              <a:t>ee</a:t>
            </a:r>
            <a:r>
              <a:rPr lang="en-GB" sz="2000" dirty="0" smtClean="0">
                <a:latin typeface="Comic Sans MS" panose="030F0702030302020204" pitchFamily="66" charset="0"/>
              </a:rPr>
              <a:t> sound. </a:t>
            </a:r>
          </a:p>
          <a:p>
            <a:pPr algn="ctr"/>
            <a:endParaRPr lang="en-GB" sz="2000" dirty="0">
              <a:latin typeface="Comic Sans MS" panose="030F0702030302020204" pitchFamily="66" charset="0"/>
            </a:endParaRPr>
          </a:p>
          <a:p>
            <a:pPr algn="ctr"/>
            <a:endParaRPr lang="en-GB" sz="2000" dirty="0" smtClean="0">
              <a:latin typeface="Comic Sans MS" panose="030F0702030302020204" pitchFamily="66" charset="0"/>
            </a:endParaRP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Which words are spelt incorrectly? Can you correct them? </a:t>
            </a:r>
          </a:p>
          <a:p>
            <a:pPr algn="ctr"/>
            <a:endParaRPr lang="en-GB" sz="2000" dirty="0">
              <a:latin typeface="Comic Sans MS" panose="030F0702030302020204" pitchFamily="66" charset="0"/>
            </a:endParaRPr>
          </a:p>
          <a:p>
            <a:pPr algn="ctr"/>
            <a:endParaRPr lang="en-GB" sz="2000" dirty="0" smtClean="0">
              <a:latin typeface="Comic Sans MS" panose="030F0702030302020204" pitchFamily="66" charset="0"/>
            </a:endParaRPr>
          </a:p>
          <a:p>
            <a:pPr algn="ctr"/>
            <a:r>
              <a:rPr lang="en-GB" sz="2000" dirty="0" err="1" smtClean="0">
                <a:latin typeface="Comic Sans MS" panose="030F0702030302020204" pitchFamily="66" charset="0"/>
              </a:rPr>
              <a:t>Reciept</a:t>
            </a:r>
            <a:r>
              <a:rPr lang="en-GB" sz="2000" dirty="0" smtClean="0">
                <a:latin typeface="Comic Sans MS" panose="030F0702030302020204" pitchFamily="66" charset="0"/>
              </a:rPr>
              <a:t>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Receive</a:t>
            </a:r>
          </a:p>
          <a:p>
            <a:pPr algn="ctr"/>
            <a:endParaRPr lang="en-GB" sz="2000" dirty="0">
              <a:latin typeface="Comic Sans MS" panose="030F0702030302020204" pitchFamily="66" charset="0"/>
            </a:endParaRPr>
          </a:p>
          <a:p>
            <a:pPr algn="ctr"/>
            <a:r>
              <a:rPr lang="en-GB" sz="2000" dirty="0" err="1" smtClean="0">
                <a:latin typeface="Comic Sans MS" panose="030F0702030302020204" pitchFamily="66" charset="0"/>
              </a:rPr>
              <a:t>Percieve</a:t>
            </a:r>
            <a:endParaRPr lang="en-GB" sz="2000" dirty="0" smtClean="0">
              <a:latin typeface="Comic Sans MS" panose="030F0702030302020204" pitchFamily="66" charset="0"/>
            </a:endParaRPr>
          </a:p>
          <a:p>
            <a:pPr algn="ctr"/>
            <a:endParaRPr lang="en-GB" sz="2000" dirty="0">
              <a:latin typeface="Comic Sans MS" panose="030F0702030302020204" pitchFamily="66" charset="0"/>
            </a:endParaRPr>
          </a:p>
          <a:p>
            <a:pPr algn="ctr"/>
            <a:r>
              <a:rPr lang="en-GB" sz="2000" dirty="0" err="1" smtClean="0">
                <a:latin typeface="Comic Sans MS" panose="030F0702030302020204" pitchFamily="66" charset="0"/>
              </a:rPr>
              <a:t>Cieling</a:t>
            </a:r>
            <a:endParaRPr lang="en-GB" sz="2000" dirty="0" smtClean="0">
              <a:latin typeface="Comic Sans MS" panose="030F0702030302020204" pitchFamily="66" charset="0"/>
            </a:endParaRPr>
          </a:p>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Deceive </a:t>
            </a:r>
          </a:p>
          <a:p>
            <a:pPr algn="ctr"/>
            <a:endParaRPr lang="en-GB" sz="2000" dirty="0">
              <a:latin typeface="Comic Sans MS" panose="030F0702030302020204" pitchFamily="66" charset="0"/>
            </a:endParaRPr>
          </a:p>
          <a:p>
            <a:pPr algn="ctr"/>
            <a:endParaRPr lang="en-GB" sz="2000" dirty="0" smtClean="0">
              <a:latin typeface="Comic Sans MS" panose="030F0702030302020204" pitchFamily="66" charset="0"/>
            </a:endParaRPr>
          </a:p>
          <a:p>
            <a:pPr algn="ctr"/>
            <a:r>
              <a:rPr lang="en-GB" sz="2000" dirty="0" smtClean="0">
                <a:latin typeface="Comic Sans MS" panose="030F0702030302020204" pitchFamily="66" charset="0"/>
              </a:rPr>
              <a:t>Can you write some definitions for the words? </a:t>
            </a:r>
          </a:p>
        </p:txBody>
      </p:sp>
    </p:spTree>
    <p:extLst>
      <p:ext uri="{BB962C8B-B14F-4D97-AF65-F5344CB8AC3E}">
        <p14:creationId xmlns:p14="http://schemas.microsoft.com/office/powerpoint/2010/main" val="206024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351584" y="2924944"/>
            <a:ext cx="4032448" cy="2520280"/>
          </a:xfrm>
          <a:prstGeom prst="cloudCallout">
            <a:avLst>
              <a:gd name="adj1" fmla="val 71204"/>
              <a:gd name="adj2" fmla="val 13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711624" y="1196753"/>
            <a:ext cx="6696744" cy="1908215"/>
          </a:xfrm>
          <a:prstGeom prst="rect">
            <a:avLst/>
          </a:prstGeom>
          <a:noFill/>
        </p:spPr>
        <p:txBody>
          <a:bodyPr wrap="square" rtlCol="0">
            <a:spAutoFit/>
          </a:bodyPr>
          <a:lstStyle/>
          <a:p>
            <a:r>
              <a:rPr lang="en-GB" sz="3200" dirty="0">
                <a:latin typeface="Comic Sans MS" pitchFamily="66" charset="0"/>
              </a:rPr>
              <a:t>What does the term ‘per cent’ actually mean</a:t>
            </a:r>
            <a:r>
              <a:rPr lang="en-GB" sz="3200" dirty="0"/>
              <a:t>?</a:t>
            </a:r>
          </a:p>
          <a:p>
            <a:endParaRPr lang="en-GB" dirty="0"/>
          </a:p>
          <a:p>
            <a:endParaRPr lang="en-GB" dirty="0"/>
          </a:p>
          <a:p>
            <a:endParaRPr lang="en-GB" dirty="0"/>
          </a:p>
        </p:txBody>
      </p:sp>
      <p:pic>
        <p:nvPicPr>
          <p:cNvPr id="3" name="Picture 2" descr="C:\Users\Neil\AppData\Local\Microsoft\Windows\Temporary Internet Files\Content.IE5\8HU7SQ8E\MC900013336[1].wmf"/>
          <p:cNvPicPr>
            <a:picLocks noChangeAspect="1" noChangeArrowheads="1"/>
          </p:cNvPicPr>
          <p:nvPr/>
        </p:nvPicPr>
        <p:blipFill>
          <a:blip r:embed="rId2" cstate="print"/>
          <a:srcRect/>
          <a:stretch>
            <a:fillRect/>
          </a:stretch>
        </p:blipFill>
        <p:spPr bwMode="auto">
          <a:xfrm>
            <a:off x="6960096" y="3501008"/>
            <a:ext cx="2952328" cy="2551922"/>
          </a:xfrm>
          <a:prstGeom prst="rect">
            <a:avLst/>
          </a:prstGeom>
          <a:noFill/>
        </p:spPr>
      </p:pic>
      <p:sp>
        <p:nvSpPr>
          <p:cNvPr id="4" name="TextBox 3"/>
          <p:cNvSpPr txBox="1"/>
          <p:nvPr/>
        </p:nvSpPr>
        <p:spPr>
          <a:xfrm>
            <a:off x="2855640" y="3429001"/>
            <a:ext cx="3168352" cy="1200329"/>
          </a:xfrm>
          <a:prstGeom prst="rect">
            <a:avLst/>
          </a:prstGeom>
          <a:noFill/>
        </p:spPr>
        <p:txBody>
          <a:bodyPr wrap="square" rtlCol="0">
            <a:spAutoFit/>
          </a:bodyPr>
          <a:lstStyle/>
          <a:p>
            <a:pPr algn="ctr"/>
            <a:r>
              <a:rPr lang="en-GB" sz="2400" dirty="0">
                <a:latin typeface="Comic Sans MS" pitchFamily="66" charset="0"/>
              </a:rPr>
              <a:t>I’m only 50% of the cucumber I used to be...</a:t>
            </a:r>
          </a:p>
        </p:txBody>
      </p:sp>
    </p:spTree>
    <p:extLst>
      <p:ext uri="{BB962C8B-B14F-4D97-AF65-F5344CB8AC3E}">
        <p14:creationId xmlns:p14="http://schemas.microsoft.com/office/powerpoint/2010/main" val="3869096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6366" y="412124"/>
            <a:ext cx="6638356" cy="1200329"/>
          </a:xfrm>
          <a:prstGeom prst="rect">
            <a:avLst/>
          </a:prstGeom>
          <a:noFill/>
        </p:spPr>
        <p:txBody>
          <a:bodyPr wrap="none" rtlCol="0">
            <a:spAutoFit/>
          </a:bodyPr>
          <a:lstStyle/>
          <a:p>
            <a:r>
              <a:rPr lang="en-GB" b="1" u="sng" dirty="0" smtClean="0">
                <a:latin typeface="Comic Sans MS" panose="030F0702030302020204" pitchFamily="66" charset="0"/>
              </a:rPr>
              <a:t>Science </a:t>
            </a:r>
          </a:p>
          <a:p>
            <a:endParaRPr lang="en-GB" b="1" u="sng" dirty="0">
              <a:latin typeface="Comic Sans MS" panose="030F0702030302020204" pitchFamily="66" charset="0"/>
            </a:endParaRPr>
          </a:p>
          <a:p>
            <a:r>
              <a:rPr lang="en-GB" b="1" u="sng" dirty="0" smtClean="0">
                <a:latin typeface="Comic Sans MS" panose="030F0702030302020204" pitchFamily="66" charset="0"/>
              </a:rPr>
              <a:t>L.O: To explain what the results of an experiment show.</a:t>
            </a:r>
          </a:p>
          <a:p>
            <a:endParaRPr lang="en-GB" b="1" u="sng" dirty="0">
              <a:latin typeface="Comic Sans MS" panose="030F0702030302020204"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99663917"/>
              </p:ext>
            </p:extLst>
          </p:nvPr>
        </p:nvGraphicFramePr>
        <p:xfrm>
          <a:off x="2057758" y="1612453"/>
          <a:ext cx="8128000" cy="2225040"/>
        </p:xfrm>
        <a:graphic>
          <a:graphicData uri="http://schemas.openxmlformats.org/drawingml/2006/table">
            <a:tbl>
              <a:tblPr firstRow="1" bandRow="1">
                <a:tableStyleId>{073A0DAA-6AF3-43AB-8588-CEC1D06C72B9}</a:tableStyleId>
              </a:tblPr>
              <a:tblGrid>
                <a:gridCol w="4064000"/>
                <a:gridCol w="4064000"/>
              </a:tblGrid>
              <a:tr h="370840">
                <a:tc>
                  <a:txBody>
                    <a:bodyPr/>
                    <a:lstStyle/>
                    <a:p>
                      <a:pPr algn="ctr"/>
                      <a:r>
                        <a:rPr lang="en-GB" dirty="0" smtClean="0"/>
                        <a:t>Time of day</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smtClean="0"/>
                        <a:t>Length of shadow</a:t>
                      </a:r>
                    </a:p>
                  </a:txBody>
                  <a:tcPr/>
                </a:tc>
              </a:tr>
              <a:tr h="370840">
                <a:tc>
                  <a:txBody>
                    <a:bodyPr/>
                    <a:lstStyle/>
                    <a:p>
                      <a:pPr algn="ctr"/>
                      <a:r>
                        <a:rPr lang="en-GB" dirty="0" smtClean="0"/>
                        <a:t>9:00</a:t>
                      </a:r>
                      <a:r>
                        <a:rPr lang="en-GB" baseline="0" dirty="0" smtClean="0"/>
                        <a:t> a.m.</a:t>
                      </a:r>
                      <a:endParaRPr lang="en-GB" dirty="0"/>
                    </a:p>
                  </a:txBody>
                  <a:tcPr/>
                </a:tc>
                <a:tc>
                  <a:txBody>
                    <a:bodyPr/>
                    <a:lstStyle/>
                    <a:p>
                      <a:pPr algn="ctr"/>
                      <a:r>
                        <a:rPr lang="en-GB" dirty="0" smtClean="0"/>
                        <a:t>2m 32 cm</a:t>
                      </a:r>
                      <a:endParaRPr lang="en-GB" dirty="0"/>
                    </a:p>
                  </a:txBody>
                  <a:tcPr/>
                </a:tc>
              </a:tr>
              <a:tr h="370840">
                <a:tc>
                  <a:txBody>
                    <a:bodyPr/>
                    <a:lstStyle/>
                    <a:p>
                      <a:pPr algn="ctr"/>
                      <a:r>
                        <a:rPr lang="en-GB" dirty="0" smtClean="0"/>
                        <a:t>10:00 a.m.</a:t>
                      </a:r>
                      <a:endParaRPr lang="en-GB" dirty="0"/>
                    </a:p>
                  </a:txBody>
                  <a:tcPr/>
                </a:tc>
                <a:tc>
                  <a:txBody>
                    <a:bodyPr/>
                    <a:lstStyle/>
                    <a:p>
                      <a:pPr algn="ctr"/>
                      <a:r>
                        <a:rPr lang="en-GB" dirty="0" smtClean="0"/>
                        <a:t>1m 55 cm</a:t>
                      </a:r>
                      <a:endParaRPr lang="en-GB" dirty="0"/>
                    </a:p>
                  </a:txBody>
                  <a:tcPr/>
                </a:tc>
              </a:tr>
              <a:tr h="370840">
                <a:tc>
                  <a:txBody>
                    <a:bodyPr/>
                    <a:lstStyle/>
                    <a:p>
                      <a:pPr algn="ctr"/>
                      <a:r>
                        <a:rPr lang="en-GB" dirty="0" smtClean="0"/>
                        <a:t>12:00 p.m.</a:t>
                      </a:r>
                      <a:endParaRPr lang="en-GB" dirty="0"/>
                    </a:p>
                  </a:txBody>
                  <a:tcPr/>
                </a:tc>
                <a:tc>
                  <a:txBody>
                    <a:bodyPr/>
                    <a:lstStyle/>
                    <a:p>
                      <a:pPr algn="ctr"/>
                      <a:r>
                        <a:rPr lang="en-GB" dirty="0" smtClean="0"/>
                        <a:t>1m 20 cm</a:t>
                      </a:r>
                      <a:endParaRPr lang="en-GB" dirty="0"/>
                    </a:p>
                  </a:txBody>
                  <a:tcPr/>
                </a:tc>
              </a:tr>
              <a:tr h="370840">
                <a:tc>
                  <a:txBody>
                    <a:bodyPr/>
                    <a:lstStyle/>
                    <a:p>
                      <a:pPr algn="ctr"/>
                      <a:r>
                        <a:rPr lang="en-GB" dirty="0" smtClean="0"/>
                        <a:t>2:00 p.m.</a:t>
                      </a:r>
                      <a:endParaRPr lang="en-GB" dirty="0"/>
                    </a:p>
                  </a:txBody>
                  <a:tcPr/>
                </a:tc>
                <a:tc>
                  <a:txBody>
                    <a:bodyPr/>
                    <a:lstStyle/>
                    <a:p>
                      <a:pPr algn="ctr"/>
                      <a:r>
                        <a:rPr lang="en-GB" dirty="0" smtClean="0"/>
                        <a:t>1m 73 cm</a:t>
                      </a:r>
                      <a:endParaRPr lang="en-GB" dirty="0"/>
                    </a:p>
                  </a:txBody>
                  <a:tcPr/>
                </a:tc>
              </a:tr>
              <a:tr h="370840">
                <a:tc>
                  <a:txBody>
                    <a:bodyPr/>
                    <a:lstStyle/>
                    <a:p>
                      <a:pPr algn="ctr"/>
                      <a:r>
                        <a:rPr lang="en-GB" dirty="0" smtClean="0"/>
                        <a:t>4:00 p.m.</a:t>
                      </a:r>
                      <a:endParaRPr lang="en-GB" dirty="0"/>
                    </a:p>
                  </a:txBody>
                  <a:tcPr/>
                </a:tc>
                <a:tc>
                  <a:txBody>
                    <a:bodyPr/>
                    <a:lstStyle/>
                    <a:p>
                      <a:pPr algn="ctr"/>
                      <a:r>
                        <a:rPr lang="en-GB" dirty="0" smtClean="0"/>
                        <a:t>2m 84 cm</a:t>
                      </a:r>
                      <a:endParaRPr lang="en-GB" dirty="0"/>
                    </a:p>
                  </a:txBody>
                  <a:tcPr/>
                </a:tc>
              </a:tr>
            </a:tbl>
          </a:graphicData>
        </a:graphic>
      </p:graphicFrame>
      <p:sp>
        <p:nvSpPr>
          <p:cNvPr id="4" name="TextBox 3"/>
          <p:cNvSpPr txBox="1"/>
          <p:nvPr/>
        </p:nvSpPr>
        <p:spPr>
          <a:xfrm>
            <a:off x="25758" y="4023024"/>
            <a:ext cx="12192000" cy="2585323"/>
          </a:xfrm>
          <a:prstGeom prst="rect">
            <a:avLst/>
          </a:prstGeom>
          <a:noFill/>
        </p:spPr>
        <p:txBody>
          <a:bodyPr wrap="square" rtlCol="0">
            <a:spAutoFit/>
          </a:bodyPr>
          <a:lstStyle/>
          <a:p>
            <a:r>
              <a:rPr lang="en-GB" dirty="0" smtClean="0">
                <a:latin typeface="Comic Sans MS" panose="030F0702030302020204" pitchFamily="66" charset="0"/>
              </a:rPr>
              <a:t>What do these results show? Can you write it in a comparative sentence? (e.g. The faster the person ran, the higher their heart rate was.)</a:t>
            </a:r>
          </a:p>
          <a:p>
            <a:endParaRPr lang="en-GB" dirty="0">
              <a:latin typeface="Comic Sans MS" panose="030F0702030302020204" pitchFamily="66" charset="0"/>
            </a:endParaRPr>
          </a:p>
          <a:p>
            <a:r>
              <a:rPr lang="en-GB" dirty="0" smtClean="0">
                <a:latin typeface="Comic Sans MS" panose="030F0702030302020204" pitchFamily="66" charset="0"/>
              </a:rPr>
              <a:t>Can you explain why these results came out like this? </a:t>
            </a:r>
          </a:p>
          <a:p>
            <a:endParaRPr lang="en-GB" dirty="0">
              <a:latin typeface="Comic Sans MS" panose="030F0702030302020204" pitchFamily="66" charset="0"/>
            </a:endParaRPr>
          </a:p>
          <a:p>
            <a:r>
              <a:rPr lang="en-GB" dirty="0" smtClean="0">
                <a:latin typeface="Comic Sans MS" panose="030F0702030302020204" pitchFamily="66" charset="0"/>
              </a:rPr>
              <a:t>Extension: Draw a graph of the results. </a:t>
            </a:r>
          </a:p>
          <a:p>
            <a:endParaRPr lang="en-GB" dirty="0" smtClean="0">
              <a:latin typeface="Comic Sans MS" panose="030F0702030302020204" pitchFamily="66" charset="0"/>
            </a:endParaRPr>
          </a:p>
          <a:p>
            <a:r>
              <a:rPr lang="en-GB" dirty="0" smtClean="0">
                <a:latin typeface="Comic Sans MS" panose="030F0702030302020204" pitchFamily="66" charset="0"/>
              </a:rPr>
              <a:t>Now consider your Science experiments from yesterday- can you write a detailed conclusion about the results? </a:t>
            </a:r>
          </a:p>
          <a:p>
            <a:r>
              <a:rPr lang="en-GB" dirty="0" smtClean="0">
                <a:latin typeface="Comic Sans MS" panose="030F0702030302020204" pitchFamily="66" charset="0"/>
              </a:rPr>
              <a:t>If you repeated the experiment what would you change and why? </a:t>
            </a:r>
            <a:endParaRPr lang="en-GB" dirty="0">
              <a:latin typeface="Comic Sans MS" panose="030F0702030302020204" pitchFamily="66" charset="0"/>
            </a:endParaRPr>
          </a:p>
        </p:txBody>
      </p:sp>
    </p:spTree>
    <p:extLst>
      <p:ext uri="{BB962C8B-B14F-4D97-AF65-F5344CB8AC3E}">
        <p14:creationId xmlns:p14="http://schemas.microsoft.com/office/powerpoint/2010/main" val="73326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678" y="666990"/>
            <a:ext cx="10636594" cy="2862322"/>
          </a:xfrm>
          <a:prstGeom prst="rect">
            <a:avLst/>
          </a:prstGeom>
          <a:noFill/>
        </p:spPr>
        <p:txBody>
          <a:bodyPr wrap="square" rtlCol="0">
            <a:spAutoFit/>
          </a:bodyPr>
          <a:lstStyle/>
          <a:p>
            <a:r>
              <a:rPr lang="en-GB" b="1" u="sng" dirty="0" smtClean="0">
                <a:latin typeface="Comic Sans MS" panose="030F0702030302020204" pitchFamily="66" charset="0"/>
              </a:rPr>
              <a:t>Art</a:t>
            </a:r>
          </a:p>
          <a:p>
            <a:endParaRPr lang="en-GB" b="1" u="sng" dirty="0">
              <a:latin typeface="Comic Sans MS" panose="030F0702030302020204" pitchFamily="66" charset="0"/>
            </a:endParaRPr>
          </a:p>
          <a:p>
            <a:r>
              <a:rPr lang="en-GB" b="1" u="sng" dirty="0" smtClean="0">
                <a:latin typeface="Comic Sans MS" panose="030F0702030302020204" pitchFamily="66" charset="0"/>
              </a:rPr>
              <a:t>L.O: To find a well-blended picture of a sky.</a:t>
            </a:r>
          </a:p>
          <a:p>
            <a:endParaRPr lang="en-GB" b="1" u="sng" dirty="0">
              <a:latin typeface="Comic Sans MS" panose="030F0702030302020204" pitchFamily="66" charset="0"/>
            </a:endParaRPr>
          </a:p>
          <a:p>
            <a:r>
              <a:rPr lang="en-GB" dirty="0" smtClean="0">
                <a:latin typeface="Comic Sans MS" panose="030F0702030302020204" pitchFamily="66" charset="0"/>
              </a:rPr>
              <a:t>Find/choose  a beautiful picture where the sky is blended, can you replicate it in pencil or paint?</a:t>
            </a: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b="1" u="sng" dirty="0">
              <a:latin typeface="Comic Sans MS" panose="030F0702030302020204" pitchFamily="66" charset="0"/>
            </a:endParaRPr>
          </a:p>
          <a:p>
            <a:endParaRPr lang="en-GB" b="1" u="sng" dirty="0" smtClean="0">
              <a:latin typeface="Comic Sans MS" panose="030F0702030302020204" pitchFamily="66" charset="0"/>
            </a:endParaRPr>
          </a:p>
          <a:p>
            <a:endParaRPr lang="en-GB" dirty="0" smtClean="0">
              <a:latin typeface="Comic Sans MS" panose="030F0702030302020204" pitchFamily="66" charset="0"/>
            </a:endParaRPr>
          </a:p>
        </p:txBody>
      </p:sp>
      <p:sp>
        <p:nvSpPr>
          <p:cNvPr id="3" name="AutoShape 2" descr="Image result for beautiful suns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a:srcRect l="57254" t="17449" r="4191" b="50422"/>
          <a:stretch/>
        </p:blipFill>
        <p:spPr>
          <a:xfrm>
            <a:off x="721217" y="2749921"/>
            <a:ext cx="4028204" cy="1887187"/>
          </a:xfrm>
          <a:prstGeom prst="rect">
            <a:avLst/>
          </a:prstGeom>
        </p:spPr>
      </p:pic>
      <p:pic>
        <p:nvPicPr>
          <p:cNvPr id="1028" name="Picture 4" descr="Image result for beautiful suns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678" y="4756288"/>
            <a:ext cx="4157282" cy="1948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eautiful sun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573" y="2975019"/>
            <a:ext cx="3757027" cy="21122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eautiful suns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53014" y="2749921"/>
            <a:ext cx="2630735" cy="332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2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imt.plymouth.ac.uk/projects/mepres/book7/bk7i17/s3q1.gif"/>
          <p:cNvPicPr>
            <a:picLocks noChangeAspect="1" noChangeArrowheads="1"/>
          </p:cNvPicPr>
          <p:nvPr/>
        </p:nvPicPr>
        <p:blipFill>
          <a:blip r:embed="rId2" cstate="print"/>
          <a:srcRect/>
          <a:stretch>
            <a:fillRect/>
          </a:stretch>
        </p:blipFill>
        <p:spPr bwMode="auto">
          <a:xfrm>
            <a:off x="3647728" y="188640"/>
            <a:ext cx="4836952" cy="6120680"/>
          </a:xfrm>
          <a:prstGeom prst="rect">
            <a:avLst/>
          </a:prstGeom>
          <a:noFill/>
        </p:spPr>
      </p:pic>
      <p:sp>
        <p:nvSpPr>
          <p:cNvPr id="3" name="TextBox 2"/>
          <p:cNvSpPr txBox="1"/>
          <p:nvPr/>
        </p:nvSpPr>
        <p:spPr>
          <a:xfrm>
            <a:off x="399245" y="798490"/>
            <a:ext cx="2408349" cy="2308324"/>
          </a:xfrm>
          <a:prstGeom prst="rect">
            <a:avLst/>
          </a:prstGeom>
          <a:noFill/>
        </p:spPr>
        <p:txBody>
          <a:bodyPr wrap="square" rtlCol="0">
            <a:spAutoFit/>
          </a:bodyPr>
          <a:lstStyle/>
          <a:p>
            <a:r>
              <a:rPr lang="en-GB" dirty="0" smtClean="0">
                <a:latin typeface="Comic Sans MS" panose="030F0702030302020204" pitchFamily="66" charset="0"/>
              </a:rPr>
              <a:t>These are hundred squares, what percentages do they show?</a:t>
            </a:r>
          </a:p>
          <a:p>
            <a:endParaRPr lang="en-GB" dirty="0">
              <a:latin typeface="Comic Sans MS" panose="030F0702030302020204" pitchFamily="66" charset="0"/>
            </a:endParaRPr>
          </a:p>
          <a:p>
            <a:r>
              <a:rPr lang="en-GB" dirty="0" smtClean="0">
                <a:latin typeface="Comic Sans MS" panose="030F0702030302020204" pitchFamily="66" charset="0"/>
              </a:rPr>
              <a:t>Are there any easier methods to work them out? </a:t>
            </a:r>
            <a:endParaRPr lang="en-GB" dirty="0">
              <a:latin typeface="Comic Sans MS" panose="030F0702030302020204" pitchFamily="66" charset="0"/>
            </a:endParaRPr>
          </a:p>
        </p:txBody>
      </p:sp>
    </p:spTree>
    <p:extLst>
      <p:ext uri="{BB962C8B-B14F-4D97-AF65-F5344CB8AC3E}">
        <p14:creationId xmlns:p14="http://schemas.microsoft.com/office/powerpoint/2010/main" val="261295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919536" y="761512"/>
            <a:ext cx="83884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Arial" pitchFamily="34" charset="0"/>
              <a:buChar char="•"/>
            </a:pPr>
            <a:r>
              <a:rPr lang="en-GB" sz="2800" b="1" dirty="0">
                <a:solidFill>
                  <a:srgbClr val="000000"/>
                </a:solidFill>
                <a:latin typeface="Comic Sans MS" pitchFamily="66" charset="0"/>
                <a:ea typeface="Times New Roman" pitchFamily="18" charset="0"/>
                <a:cs typeface="Times New Roman" pitchFamily="18" charset="0"/>
              </a:rPr>
              <a:t>To find </a:t>
            </a:r>
            <a:r>
              <a:rPr lang="en-GB" sz="2800" b="1" dirty="0">
                <a:solidFill>
                  <a:srgbClr val="FF0000"/>
                </a:solidFill>
                <a:latin typeface="Comic Sans MS" pitchFamily="66" charset="0"/>
                <a:ea typeface="Times New Roman" pitchFamily="18" charset="0"/>
                <a:cs typeface="Times New Roman" pitchFamily="18" charset="0"/>
              </a:rPr>
              <a:t>10% </a:t>
            </a:r>
            <a:r>
              <a:rPr lang="en-GB" sz="2800" b="1" dirty="0">
                <a:solidFill>
                  <a:srgbClr val="000000"/>
                </a:solidFill>
                <a:latin typeface="Comic Sans MS" pitchFamily="66" charset="0"/>
                <a:ea typeface="Times New Roman" pitchFamily="18" charset="0"/>
                <a:cs typeface="Times New Roman" pitchFamily="18" charset="0"/>
              </a:rPr>
              <a:t>divide the original number by ten.</a:t>
            </a:r>
          </a:p>
          <a:p>
            <a:pPr fontAlgn="base">
              <a:spcBef>
                <a:spcPct val="0"/>
              </a:spcBef>
              <a:spcAft>
                <a:spcPct val="0"/>
              </a:spcAft>
              <a:buFont typeface="Arial" pitchFamily="34" charset="0"/>
              <a:buChar char="•"/>
            </a:pPr>
            <a:endParaRPr lang="en-GB" sz="2800" b="1" dirty="0">
              <a:solidFill>
                <a:srgbClr val="000000"/>
              </a:solidFill>
              <a:latin typeface="Comic Sans MS" pitchFamily="66" charset="0"/>
              <a:ea typeface="Times New Roman" pitchFamily="18" charset="0"/>
              <a:cs typeface="Times New Roman" pitchFamily="18" charset="0"/>
            </a:endParaRPr>
          </a:p>
          <a:p>
            <a:pPr fontAlgn="base">
              <a:spcBef>
                <a:spcPct val="0"/>
              </a:spcBef>
              <a:spcAft>
                <a:spcPct val="0"/>
              </a:spcAft>
              <a:buFont typeface="Arial" pitchFamily="34" charset="0"/>
              <a:buChar char="•"/>
            </a:pPr>
            <a:r>
              <a:rPr lang="en-GB" sz="2800" b="1" dirty="0">
                <a:solidFill>
                  <a:srgbClr val="000000"/>
                </a:solidFill>
                <a:latin typeface="Comic Sans MS" pitchFamily="66" charset="0"/>
                <a:ea typeface="Times New Roman" pitchFamily="18" charset="0"/>
                <a:cs typeface="Times New Roman" pitchFamily="18" charset="0"/>
              </a:rPr>
              <a:t>To find </a:t>
            </a:r>
            <a:r>
              <a:rPr lang="en-GB" sz="2800" b="1" dirty="0">
                <a:solidFill>
                  <a:srgbClr val="FF0000"/>
                </a:solidFill>
                <a:latin typeface="Comic Sans MS" pitchFamily="66" charset="0"/>
                <a:ea typeface="Times New Roman" pitchFamily="18" charset="0"/>
                <a:cs typeface="Times New Roman" pitchFamily="18" charset="0"/>
              </a:rPr>
              <a:t>20% </a:t>
            </a:r>
            <a:r>
              <a:rPr lang="en-GB" sz="2800" b="1" dirty="0">
                <a:solidFill>
                  <a:srgbClr val="000000"/>
                </a:solidFill>
                <a:latin typeface="Comic Sans MS" pitchFamily="66" charset="0"/>
                <a:ea typeface="Times New Roman" pitchFamily="18" charset="0"/>
                <a:cs typeface="Times New Roman" pitchFamily="18" charset="0"/>
              </a:rPr>
              <a:t>find 10% and double it.</a:t>
            </a:r>
          </a:p>
          <a:p>
            <a:pPr fontAlgn="base">
              <a:spcBef>
                <a:spcPct val="0"/>
              </a:spcBef>
              <a:spcAft>
                <a:spcPct val="0"/>
              </a:spcAft>
              <a:buFont typeface="Arial" pitchFamily="34" charset="0"/>
              <a:buChar char="•"/>
            </a:pPr>
            <a:endParaRPr lang="en-GB" sz="2800" b="1" dirty="0">
              <a:solidFill>
                <a:srgbClr val="000000"/>
              </a:solidFill>
              <a:latin typeface="Comic Sans MS" pitchFamily="66" charset="0"/>
              <a:ea typeface="Times New Roman" pitchFamily="18" charset="0"/>
              <a:cs typeface="Times New Roman" pitchFamily="18" charset="0"/>
            </a:endParaRPr>
          </a:p>
          <a:p>
            <a:pPr fontAlgn="base">
              <a:spcBef>
                <a:spcPct val="0"/>
              </a:spcBef>
              <a:spcAft>
                <a:spcPct val="0"/>
              </a:spcAft>
              <a:buFont typeface="Arial" pitchFamily="34" charset="0"/>
              <a:buChar char="•"/>
            </a:pPr>
            <a:r>
              <a:rPr lang="en-GB" sz="2800" b="1" dirty="0">
                <a:solidFill>
                  <a:srgbClr val="000000"/>
                </a:solidFill>
                <a:latin typeface="Comic Sans MS" pitchFamily="66" charset="0"/>
                <a:ea typeface="Times New Roman" pitchFamily="18" charset="0"/>
                <a:cs typeface="Times New Roman" pitchFamily="18" charset="0"/>
              </a:rPr>
              <a:t>To find </a:t>
            </a:r>
            <a:r>
              <a:rPr lang="en-GB" sz="2800" b="1" dirty="0">
                <a:solidFill>
                  <a:srgbClr val="FF0000"/>
                </a:solidFill>
                <a:latin typeface="Comic Sans MS" pitchFamily="66" charset="0"/>
                <a:ea typeface="Times New Roman" pitchFamily="18" charset="0"/>
                <a:cs typeface="Times New Roman" pitchFamily="18" charset="0"/>
              </a:rPr>
              <a:t>50% </a:t>
            </a:r>
            <a:r>
              <a:rPr lang="en-GB" sz="2800" b="1" dirty="0">
                <a:solidFill>
                  <a:srgbClr val="000000"/>
                </a:solidFill>
                <a:latin typeface="Comic Sans MS" pitchFamily="66" charset="0"/>
                <a:ea typeface="Times New Roman" pitchFamily="18" charset="0"/>
                <a:cs typeface="Times New Roman" pitchFamily="18" charset="0"/>
              </a:rPr>
              <a:t>half it.</a:t>
            </a:r>
          </a:p>
          <a:p>
            <a:pPr fontAlgn="base">
              <a:spcBef>
                <a:spcPct val="0"/>
              </a:spcBef>
              <a:spcAft>
                <a:spcPct val="0"/>
              </a:spcAft>
              <a:buFont typeface="Arial" pitchFamily="34" charset="0"/>
              <a:buChar char="•"/>
            </a:pPr>
            <a:endParaRPr lang="en-GB" sz="2800" b="1" dirty="0">
              <a:solidFill>
                <a:srgbClr val="000000"/>
              </a:solidFill>
              <a:latin typeface="Comic Sans MS" pitchFamily="66" charset="0"/>
              <a:ea typeface="Times New Roman" pitchFamily="18" charset="0"/>
              <a:cs typeface="Times New Roman" pitchFamily="18" charset="0"/>
            </a:endParaRPr>
          </a:p>
          <a:p>
            <a:pPr fontAlgn="base">
              <a:spcBef>
                <a:spcPct val="0"/>
              </a:spcBef>
              <a:spcAft>
                <a:spcPct val="0"/>
              </a:spcAft>
              <a:buFont typeface="Arial" pitchFamily="34" charset="0"/>
              <a:buChar char="•"/>
            </a:pPr>
            <a:r>
              <a:rPr lang="en-GB" sz="2800" b="1" dirty="0">
                <a:solidFill>
                  <a:srgbClr val="000000"/>
                </a:solidFill>
                <a:latin typeface="Comic Sans MS" pitchFamily="66" charset="0"/>
                <a:ea typeface="Times New Roman" pitchFamily="18" charset="0"/>
                <a:cs typeface="Times New Roman" pitchFamily="18" charset="0"/>
              </a:rPr>
              <a:t>To find </a:t>
            </a:r>
            <a:r>
              <a:rPr lang="en-GB" sz="2800" b="1" dirty="0">
                <a:solidFill>
                  <a:srgbClr val="FF0000"/>
                </a:solidFill>
                <a:latin typeface="Comic Sans MS" pitchFamily="66" charset="0"/>
                <a:ea typeface="Times New Roman" pitchFamily="18" charset="0"/>
                <a:cs typeface="Times New Roman" pitchFamily="18" charset="0"/>
              </a:rPr>
              <a:t>25% </a:t>
            </a:r>
            <a:r>
              <a:rPr lang="en-GB" sz="2800" b="1" dirty="0">
                <a:solidFill>
                  <a:srgbClr val="000000"/>
                </a:solidFill>
                <a:latin typeface="Comic Sans MS" pitchFamily="66" charset="0"/>
                <a:ea typeface="Times New Roman" pitchFamily="18" charset="0"/>
                <a:cs typeface="Times New Roman" pitchFamily="18" charset="0"/>
              </a:rPr>
              <a:t>half it, and half it again.</a:t>
            </a:r>
          </a:p>
          <a:p>
            <a:pPr fontAlgn="base">
              <a:spcBef>
                <a:spcPct val="0"/>
              </a:spcBef>
              <a:spcAft>
                <a:spcPct val="0"/>
              </a:spcAft>
              <a:buFont typeface="Arial" pitchFamily="34" charset="0"/>
              <a:buChar char="•"/>
            </a:pPr>
            <a:endParaRPr lang="en-GB" sz="2800" dirty="0">
              <a:latin typeface="Comic Sans MS" pitchFamily="66" charset="0"/>
              <a:cs typeface="Arial" pitchFamily="34" charset="0"/>
            </a:endParaRPr>
          </a:p>
          <a:p>
            <a:pPr eaLnBrk="0" fontAlgn="base" hangingPunct="0">
              <a:spcBef>
                <a:spcPct val="0"/>
              </a:spcBef>
              <a:spcAft>
                <a:spcPct val="0"/>
              </a:spcAft>
              <a:buFont typeface="Arial" pitchFamily="34" charset="0"/>
              <a:buChar char="•"/>
            </a:pPr>
            <a:r>
              <a:rPr lang="en-GB" sz="2800" b="1" dirty="0">
                <a:solidFill>
                  <a:srgbClr val="000000"/>
                </a:solidFill>
                <a:latin typeface="Comic Sans MS" pitchFamily="66" charset="0"/>
                <a:ea typeface="Times New Roman" pitchFamily="18" charset="0"/>
                <a:cs typeface="Times New Roman" pitchFamily="18" charset="0"/>
              </a:rPr>
              <a:t>To find </a:t>
            </a:r>
            <a:r>
              <a:rPr lang="en-GB" sz="2800" b="1" dirty="0">
                <a:solidFill>
                  <a:srgbClr val="FF0000"/>
                </a:solidFill>
                <a:latin typeface="Comic Sans MS" pitchFamily="66" charset="0"/>
                <a:ea typeface="Times New Roman" pitchFamily="18" charset="0"/>
                <a:cs typeface="Times New Roman" pitchFamily="18" charset="0"/>
              </a:rPr>
              <a:t>5% </a:t>
            </a:r>
            <a:r>
              <a:rPr lang="en-GB" sz="2800" b="1" dirty="0">
                <a:solidFill>
                  <a:srgbClr val="000000"/>
                </a:solidFill>
                <a:latin typeface="Comic Sans MS" pitchFamily="66" charset="0"/>
                <a:ea typeface="Times New Roman" pitchFamily="18" charset="0"/>
                <a:cs typeface="Times New Roman" pitchFamily="18" charset="0"/>
              </a:rPr>
              <a:t>find 10% and half it.</a:t>
            </a:r>
          </a:p>
          <a:p>
            <a:pPr eaLnBrk="0" fontAlgn="base" hangingPunct="0">
              <a:spcBef>
                <a:spcPct val="0"/>
              </a:spcBef>
              <a:spcAft>
                <a:spcPct val="0"/>
              </a:spcAft>
              <a:buFont typeface="Arial" pitchFamily="34" charset="0"/>
              <a:buChar char="•"/>
            </a:pPr>
            <a:endParaRPr lang="en-GB" sz="2800" dirty="0">
              <a:latin typeface="Comic Sans MS" pitchFamily="66" charset="0"/>
              <a:cs typeface="Arial" pitchFamily="34" charset="0"/>
            </a:endParaRPr>
          </a:p>
          <a:p>
            <a:pPr eaLnBrk="0" fontAlgn="base" hangingPunct="0">
              <a:spcBef>
                <a:spcPct val="0"/>
              </a:spcBef>
              <a:spcAft>
                <a:spcPct val="0"/>
              </a:spcAft>
              <a:buFont typeface="Arial" pitchFamily="34" charset="0"/>
              <a:buChar char="•"/>
            </a:pPr>
            <a:r>
              <a:rPr lang="en-GB" sz="2800" b="1" dirty="0">
                <a:solidFill>
                  <a:srgbClr val="000000"/>
                </a:solidFill>
                <a:latin typeface="Comic Sans MS" pitchFamily="66" charset="0"/>
                <a:ea typeface="Times New Roman" pitchFamily="18" charset="0"/>
                <a:cs typeface="Times New Roman" pitchFamily="18" charset="0"/>
              </a:rPr>
              <a:t>To find </a:t>
            </a:r>
            <a:r>
              <a:rPr lang="en-GB" sz="2800" b="1" dirty="0">
                <a:solidFill>
                  <a:srgbClr val="FF0000"/>
                </a:solidFill>
                <a:latin typeface="Comic Sans MS" pitchFamily="66" charset="0"/>
                <a:ea typeface="Times New Roman" pitchFamily="18" charset="0"/>
                <a:cs typeface="Times New Roman" pitchFamily="18" charset="0"/>
              </a:rPr>
              <a:t>1% </a:t>
            </a:r>
            <a:r>
              <a:rPr lang="en-GB" sz="2800" b="1" dirty="0">
                <a:solidFill>
                  <a:srgbClr val="000000"/>
                </a:solidFill>
                <a:latin typeface="Comic Sans MS" pitchFamily="66" charset="0"/>
                <a:ea typeface="Times New Roman" pitchFamily="18" charset="0"/>
                <a:cs typeface="Times New Roman" pitchFamily="18" charset="0"/>
              </a:rPr>
              <a:t>divide by 100.</a:t>
            </a:r>
            <a:endParaRPr lang="en-GB" sz="2800" dirty="0">
              <a:latin typeface="Comic Sans MS" pitchFamily="66" charset="0"/>
              <a:cs typeface="Arial" pitchFamily="34" charset="0"/>
            </a:endParaRPr>
          </a:p>
        </p:txBody>
      </p:sp>
    </p:spTree>
    <p:extLst>
      <p:ext uri="{BB962C8B-B14F-4D97-AF65-F5344CB8AC3E}">
        <p14:creationId xmlns:p14="http://schemas.microsoft.com/office/powerpoint/2010/main" val="211648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Or 2"/>
          <p:cNvSpPr/>
          <p:nvPr/>
        </p:nvSpPr>
        <p:spPr>
          <a:xfrm>
            <a:off x="3287688" y="836712"/>
            <a:ext cx="5472608" cy="5040560"/>
          </a:xfrm>
          <a:prstGeom prst="flowChartOr">
            <a:avLst/>
          </a:prstGeom>
          <a:solidFill>
            <a:srgbClr val="FFFF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295800" y="1700808"/>
            <a:ext cx="1584176" cy="923330"/>
          </a:xfrm>
          <a:prstGeom prst="rect">
            <a:avLst/>
          </a:prstGeom>
          <a:noFill/>
        </p:spPr>
        <p:txBody>
          <a:bodyPr wrap="square" rtlCol="0">
            <a:spAutoFit/>
          </a:bodyPr>
          <a:lstStyle/>
          <a:p>
            <a:r>
              <a:rPr lang="en-GB" sz="5400" dirty="0">
                <a:latin typeface="Comic Sans MS" pitchFamily="66" charset="0"/>
              </a:rPr>
              <a:t>25%</a:t>
            </a:r>
          </a:p>
        </p:txBody>
      </p:sp>
      <p:sp>
        <p:nvSpPr>
          <p:cNvPr id="5" name="TextBox 4"/>
          <p:cNvSpPr txBox="1"/>
          <p:nvPr/>
        </p:nvSpPr>
        <p:spPr>
          <a:xfrm>
            <a:off x="6456040" y="3789040"/>
            <a:ext cx="1584176" cy="923330"/>
          </a:xfrm>
          <a:prstGeom prst="rect">
            <a:avLst/>
          </a:prstGeom>
          <a:noFill/>
        </p:spPr>
        <p:txBody>
          <a:bodyPr wrap="square" rtlCol="0">
            <a:spAutoFit/>
          </a:bodyPr>
          <a:lstStyle/>
          <a:p>
            <a:r>
              <a:rPr lang="en-GB" sz="5400" dirty="0">
                <a:latin typeface="Comic Sans MS" pitchFamily="66" charset="0"/>
              </a:rPr>
              <a:t>25%</a:t>
            </a:r>
          </a:p>
        </p:txBody>
      </p:sp>
      <p:sp>
        <p:nvSpPr>
          <p:cNvPr id="6" name="TextBox 5"/>
          <p:cNvSpPr txBox="1"/>
          <p:nvPr/>
        </p:nvSpPr>
        <p:spPr>
          <a:xfrm>
            <a:off x="4079776" y="3933056"/>
            <a:ext cx="1584176" cy="923330"/>
          </a:xfrm>
          <a:prstGeom prst="rect">
            <a:avLst/>
          </a:prstGeom>
          <a:noFill/>
        </p:spPr>
        <p:txBody>
          <a:bodyPr wrap="square" rtlCol="0">
            <a:spAutoFit/>
          </a:bodyPr>
          <a:lstStyle/>
          <a:p>
            <a:r>
              <a:rPr lang="en-GB" sz="5400" dirty="0">
                <a:latin typeface="Comic Sans MS" pitchFamily="66" charset="0"/>
              </a:rPr>
              <a:t>25%</a:t>
            </a:r>
          </a:p>
        </p:txBody>
      </p:sp>
      <p:sp>
        <p:nvSpPr>
          <p:cNvPr id="7" name="TextBox 6"/>
          <p:cNvSpPr txBox="1"/>
          <p:nvPr/>
        </p:nvSpPr>
        <p:spPr>
          <a:xfrm>
            <a:off x="6456040" y="1772816"/>
            <a:ext cx="1584176" cy="923330"/>
          </a:xfrm>
          <a:prstGeom prst="rect">
            <a:avLst/>
          </a:prstGeom>
          <a:noFill/>
        </p:spPr>
        <p:txBody>
          <a:bodyPr wrap="square" rtlCol="0">
            <a:spAutoFit/>
          </a:bodyPr>
          <a:lstStyle/>
          <a:p>
            <a:r>
              <a:rPr lang="en-GB" sz="5400" dirty="0">
                <a:latin typeface="Comic Sans MS" pitchFamily="66" charset="0"/>
              </a:rPr>
              <a:t>25%</a:t>
            </a:r>
          </a:p>
        </p:txBody>
      </p:sp>
    </p:spTree>
    <p:extLst>
      <p:ext uri="{BB962C8B-B14F-4D97-AF65-F5344CB8AC3E}">
        <p14:creationId xmlns:p14="http://schemas.microsoft.com/office/powerpoint/2010/main" val="1527951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7609" y="404664"/>
            <a:ext cx="751840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Derek’s Discounts</a:t>
            </a:r>
          </a:p>
        </p:txBody>
      </p:sp>
      <p:pic>
        <p:nvPicPr>
          <p:cNvPr id="1026" name="Picture 2" descr="C:\Users\Neil\AppData\Local\Microsoft\Windows\Temporary Internet Files\Content.IE5\YUP529CR\MP900433104[1].jpg"/>
          <p:cNvPicPr>
            <a:picLocks noChangeAspect="1" noChangeArrowheads="1"/>
          </p:cNvPicPr>
          <p:nvPr/>
        </p:nvPicPr>
        <p:blipFill>
          <a:blip r:embed="rId2" cstate="print"/>
          <a:srcRect/>
          <a:stretch>
            <a:fillRect/>
          </a:stretch>
        </p:blipFill>
        <p:spPr bwMode="auto">
          <a:xfrm>
            <a:off x="1524000" y="2060848"/>
            <a:ext cx="6400800" cy="4797152"/>
          </a:xfrm>
          <a:prstGeom prst="rect">
            <a:avLst/>
          </a:prstGeom>
          <a:noFill/>
        </p:spPr>
      </p:pic>
      <p:pic>
        <p:nvPicPr>
          <p:cNvPr id="1029"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7440150" y="2060848"/>
            <a:ext cx="3227851" cy="4797152"/>
          </a:xfrm>
          <a:prstGeom prst="rect">
            <a:avLst/>
          </a:prstGeom>
          <a:noFill/>
        </p:spPr>
      </p:pic>
      <p:sp>
        <p:nvSpPr>
          <p:cNvPr id="8" name="TextBox 7"/>
          <p:cNvSpPr txBox="1"/>
          <p:nvPr/>
        </p:nvSpPr>
        <p:spPr>
          <a:xfrm>
            <a:off x="8472264" y="4797153"/>
            <a:ext cx="1656184" cy="646331"/>
          </a:xfrm>
          <a:prstGeom prst="rect">
            <a:avLst/>
          </a:prstGeom>
          <a:noFill/>
        </p:spPr>
        <p:txBody>
          <a:bodyPr wrap="square" rtlCol="0">
            <a:spAutoFit/>
          </a:bodyPr>
          <a:lstStyle/>
          <a:p>
            <a:r>
              <a:rPr lang="en-GB" dirty="0">
                <a:solidFill>
                  <a:srgbClr val="FF0000"/>
                </a:solidFill>
                <a:latin typeface="Aharoni" pitchFamily="2" charset="-79"/>
                <a:cs typeface="Aharoni" pitchFamily="2" charset="-79"/>
              </a:rPr>
              <a:t>EVERYTHING MUST GO.</a:t>
            </a:r>
          </a:p>
        </p:txBody>
      </p:sp>
      <p:sp>
        <p:nvSpPr>
          <p:cNvPr id="2" name="TextBox 1"/>
          <p:cNvSpPr txBox="1"/>
          <p:nvPr/>
        </p:nvSpPr>
        <p:spPr>
          <a:xfrm>
            <a:off x="373487" y="2060848"/>
            <a:ext cx="5344733" cy="862656"/>
          </a:xfrm>
          <a:prstGeom prst="rect">
            <a:avLst/>
          </a:prstGeom>
          <a:noFill/>
        </p:spPr>
        <p:txBody>
          <a:bodyPr wrap="square" rtlCol="0">
            <a:spAutoFit/>
          </a:bodyPr>
          <a:lstStyle/>
          <a:p>
            <a:r>
              <a:rPr lang="en-GB" sz="2400" dirty="0" smtClean="0">
                <a:latin typeface="Comic Sans MS" panose="030F0702030302020204" pitchFamily="66" charset="0"/>
              </a:rPr>
              <a:t>Find the new prices of the items in Derek’s shop! </a:t>
            </a:r>
            <a:endParaRPr lang="en-GB" sz="2400" dirty="0">
              <a:latin typeface="Comic Sans MS" panose="030F0702030302020204" pitchFamily="66" charset="0"/>
            </a:endParaRPr>
          </a:p>
        </p:txBody>
      </p:sp>
    </p:spTree>
    <p:extLst>
      <p:ext uri="{BB962C8B-B14F-4D97-AF65-F5344CB8AC3E}">
        <p14:creationId xmlns:p14="http://schemas.microsoft.com/office/powerpoint/2010/main" val="95998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sers\Neil\AppData\Local\Microsoft\Windows\Temporary Internet Files\Content.IE5\F7XIFE2D\MP900448598[1].jpg"/>
          <p:cNvPicPr>
            <a:picLocks noChangeAspect="1" noChangeArrowheads="1"/>
          </p:cNvPicPr>
          <p:nvPr/>
        </p:nvPicPr>
        <p:blipFill>
          <a:blip r:embed="rId2" cstate="print"/>
          <a:srcRect/>
          <a:stretch>
            <a:fillRect/>
          </a:stretch>
        </p:blipFill>
        <p:spPr bwMode="auto">
          <a:xfrm>
            <a:off x="8184233" y="404665"/>
            <a:ext cx="2245461" cy="3337149"/>
          </a:xfrm>
          <a:prstGeom prst="rect">
            <a:avLst/>
          </a:prstGeom>
          <a:noFill/>
        </p:spPr>
      </p:pic>
      <p:sp>
        <p:nvSpPr>
          <p:cNvPr id="10" name="TextBox 9"/>
          <p:cNvSpPr txBox="1"/>
          <p:nvPr/>
        </p:nvSpPr>
        <p:spPr>
          <a:xfrm>
            <a:off x="883230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pic>
        <p:nvPicPr>
          <p:cNvPr id="2050" name="Picture 2" descr="C:\Users\Neil\AppData\Local\Microsoft\Windows\Temporary Internet Files\Content.IE5\YUP529CR\MP900444019[1].jpg"/>
          <p:cNvPicPr>
            <a:picLocks noChangeAspect="1" noChangeArrowheads="1"/>
          </p:cNvPicPr>
          <p:nvPr/>
        </p:nvPicPr>
        <p:blipFill>
          <a:blip r:embed="rId3" cstate="print"/>
          <a:srcRect/>
          <a:stretch>
            <a:fillRect/>
          </a:stretch>
        </p:blipFill>
        <p:spPr bwMode="auto">
          <a:xfrm>
            <a:off x="3431704" y="980729"/>
            <a:ext cx="5112568" cy="3402357"/>
          </a:xfrm>
          <a:prstGeom prst="rect">
            <a:avLst/>
          </a:prstGeom>
          <a:noFill/>
        </p:spPr>
      </p:pic>
      <p:sp>
        <p:nvSpPr>
          <p:cNvPr id="5" name="Pentagon 4"/>
          <p:cNvSpPr/>
          <p:nvPr/>
        </p:nvSpPr>
        <p:spPr>
          <a:xfrm rot="12019066">
            <a:off x="6634927" y="2693325"/>
            <a:ext cx="2592288"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7306120" y="2874585"/>
            <a:ext cx="1512168" cy="769441"/>
          </a:xfrm>
          <a:prstGeom prst="rect">
            <a:avLst/>
          </a:prstGeom>
          <a:noFill/>
        </p:spPr>
        <p:txBody>
          <a:bodyPr wrap="square" rtlCol="0">
            <a:spAutoFit/>
          </a:bodyPr>
          <a:lstStyle/>
          <a:p>
            <a:r>
              <a:rPr lang="en-GB" sz="4400" dirty="0">
                <a:latin typeface="Comic Sans MS" pitchFamily="66" charset="0"/>
              </a:rPr>
              <a:t>£</a:t>
            </a:r>
            <a:r>
              <a:rPr lang="en-GB" sz="4400" dirty="0" smtClean="0">
                <a:latin typeface="Comic Sans MS" pitchFamily="66" charset="0"/>
              </a:rPr>
              <a:t>15</a:t>
            </a:r>
            <a:endParaRPr lang="en-GB" sz="4400" dirty="0">
              <a:latin typeface="Comic Sans MS" pitchFamily="66" charset="0"/>
            </a:endParaRPr>
          </a:p>
        </p:txBody>
      </p:sp>
      <p:sp>
        <p:nvSpPr>
          <p:cNvPr id="7" name="Oval 6"/>
          <p:cNvSpPr/>
          <p:nvPr/>
        </p:nvSpPr>
        <p:spPr>
          <a:xfrm>
            <a:off x="6888088" y="2780928"/>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67608" y="4725144"/>
            <a:ext cx="7056784"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Summer has officially begun. </a:t>
            </a:r>
            <a:r>
              <a:rPr lang="en-GB" sz="4400" b="1" u="sng" dirty="0">
                <a:solidFill>
                  <a:srgbClr val="FF0000"/>
                </a:solidFill>
                <a:latin typeface="Comic Sans MS" pitchFamily="66" charset="0"/>
                <a:cs typeface="Aharoni" pitchFamily="2" charset="-79"/>
              </a:rPr>
              <a:t>50% off </a:t>
            </a:r>
            <a:r>
              <a:rPr lang="en-GB" sz="4400" dirty="0">
                <a:solidFill>
                  <a:srgbClr val="FF0000"/>
                </a:solidFill>
                <a:latin typeface="Comic Sans MS" pitchFamily="66" charset="0"/>
                <a:cs typeface="Aharoni" pitchFamily="2" charset="-79"/>
              </a:rPr>
              <a:t>all hats!</a:t>
            </a:r>
          </a:p>
        </p:txBody>
      </p:sp>
    </p:spTree>
    <p:extLst>
      <p:ext uri="{BB962C8B-B14F-4D97-AF65-F5344CB8AC3E}">
        <p14:creationId xmlns:p14="http://schemas.microsoft.com/office/powerpoint/2010/main" val="185464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eil\AppData\Local\Microsoft\Windows\Temporary Internet Files\Content.IE5\F7XIFE2D\MC900232733[1].wmf"/>
          <p:cNvPicPr>
            <a:picLocks noChangeAspect="1" noChangeArrowheads="1"/>
          </p:cNvPicPr>
          <p:nvPr/>
        </p:nvPicPr>
        <p:blipFill>
          <a:blip r:embed="rId2" cstate="print"/>
          <a:srcRect/>
          <a:stretch>
            <a:fillRect/>
          </a:stretch>
        </p:blipFill>
        <p:spPr bwMode="auto">
          <a:xfrm>
            <a:off x="4655840" y="692696"/>
            <a:ext cx="4354912" cy="3024336"/>
          </a:xfrm>
          <a:prstGeom prst="rect">
            <a:avLst/>
          </a:prstGeom>
          <a:noFill/>
        </p:spPr>
      </p:pic>
      <p:sp>
        <p:nvSpPr>
          <p:cNvPr id="5" name="Pentagon 4"/>
          <p:cNvSpPr/>
          <p:nvPr/>
        </p:nvSpPr>
        <p:spPr>
          <a:xfrm rot="12019066">
            <a:off x="6490910" y="2837341"/>
            <a:ext cx="2592288" cy="1080120"/>
          </a:xfrm>
          <a:prstGeom prst="homeP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1156079">
            <a:off x="7029658" y="3097478"/>
            <a:ext cx="2049166" cy="769441"/>
          </a:xfrm>
          <a:prstGeom prst="rect">
            <a:avLst/>
          </a:prstGeom>
          <a:noFill/>
        </p:spPr>
        <p:txBody>
          <a:bodyPr wrap="square" rtlCol="0">
            <a:spAutoFit/>
          </a:bodyPr>
          <a:lstStyle/>
          <a:p>
            <a:r>
              <a:rPr lang="en-GB" sz="4400" dirty="0">
                <a:latin typeface="Comic Sans MS" pitchFamily="66" charset="0"/>
              </a:rPr>
              <a:t>£</a:t>
            </a:r>
            <a:r>
              <a:rPr lang="en-GB" sz="4400" dirty="0" smtClean="0">
                <a:latin typeface="Comic Sans MS" pitchFamily="66" charset="0"/>
              </a:rPr>
              <a:t>6.40</a:t>
            </a:r>
            <a:endParaRPr lang="en-GB" sz="4400" dirty="0">
              <a:latin typeface="Comic Sans MS" pitchFamily="66" charset="0"/>
            </a:endParaRPr>
          </a:p>
        </p:txBody>
      </p:sp>
      <p:sp>
        <p:nvSpPr>
          <p:cNvPr id="7" name="Oval 6"/>
          <p:cNvSpPr/>
          <p:nvPr/>
        </p:nvSpPr>
        <p:spPr>
          <a:xfrm>
            <a:off x="6816080" y="292494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567608" y="4725144"/>
            <a:ext cx="7056784" cy="1446550"/>
          </a:xfrm>
          <a:prstGeom prst="rect">
            <a:avLst/>
          </a:prstGeom>
          <a:solidFill>
            <a:schemeClr val="bg1"/>
          </a:solidFill>
        </p:spPr>
        <p:txBody>
          <a:bodyPr wrap="square" rtlCol="0">
            <a:spAutoFit/>
          </a:bodyPr>
          <a:lstStyle/>
          <a:p>
            <a:r>
              <a:rPr lang="en-GB" sz="4400" dirty="0">
                <a:solidFill>
                  <a:srgbClr val="FF0000"/>
                </a:solidFill>
                <a:latin typeface="Comic Sans MS" pitchFamily="66" charset="0"/>
                <a:cs typeface="Aharoni" pitchFamily="2" charset="-79"/>
              </a:rPr>
              <a:t>Summer has officially begun. </a:t>
            </a:r>
            <a:r>
              <a:rPr lang="en-GB" sz="4400" b="1" u="sng" dirty="0">
                <a:solidFill>
                  <a:srgbClr val="FF0000"/>
                </a:solidFill>
                <a:latin typeface="Comic Sans MS" pitchFamily="66" charset="0"/>
                <a:cs typeface="Aharoni" pitchFamily="2" charset="-79"/>
              </a:rPr>
              <a:t>50% off </a:t>
            </a:r>
            <a:r>
              <a:rPr lang="en-GB" sz="4400" dirty="0">
                <a:solidFill>
                  <a:srgbClr val="FF0000"/>
                </a:solidFill>
                <a:latin typeface="Comic Sans MS" pitchFamily="66" charset="0"/>
                <a:cs typeface="Aharoni" pitchFamily="2" charset="-79"/>
              </a:rPr>
              <a:t>all hats!</a:t>
            </a:r>
          </a:p>
        </p:txBody>
      </p:sp>
      <p:pic>
        <p:nvPicPr>
          <p:cNvPr id="9" name="Picture 5" descr="C:\Users\Neil\AppData\Local\Microsoft\Windows\Temporary Internet Files\Content.IE5\F7XIFE2D\MP900448598[1].jpg"/>
          <p:cNvPicPr>
            <a:picLocks noChangeAspect="1" noChangeArrowheads="1"/>
          </p:cNvPicPr>
          <p:nvPr/>
        </p:nvPicPr>
        <p:blipFill>
          <a:blip r:embed="rId3" cstate="print"/>
          <a:srcRect/>
          <a:stretch>
            <a:fillRect/>
          </a:stretch>
        </p:blipFill>
        <p:spPr bwMode="auto">
          <a:xfrm>
            <a:off x="2063553" y="404665"/>
            <a:ext cx="2245461" cy="3337149"/>
          </a:xfrm>
          <a:prstGeom prst="rect">
            <a:avLst/>
          </a:prstGeom>
          <a:noFill/>
        </p:spPr>
      </p:pic>
      <p:sp>
        <p:nvSpPr>
          <p:cNvPr id="10" name="TextBox 9"/>
          <p:cNvSpPr txBox="1"/>
          <p:nvPr/>
        </p:nvSpPr>
        <p:spPr>
          <a:xfrm>
            <a:off x="2711624" y="2348880"/>
            <a:ext cx="1152128" cy="415498"/>
          </a:xfrm>
          <a:prstGeom prst="rect">
            <a:avLst/>
          </a:prstGeom>
          <a:noFill/>
        </p:spPr>
        <p:txBody>
          <a:bodyPr wrap="square" rtlCol="0">
            <a:spAutoFit/>
          </a:bodyPr>
          <a:lstStyle/>
          <a:p>
            <a:r>
              <a:rPr lang="en-GB" sz="1050" dirty="0">
                <a:solidFill>
                  <a:srgbClr val="FF0000"/>
                </a:solidFill>
                <a:latin typeface="Aharoni" pitchFamily="2" charset="-79"/>
                <a:cs typeface="Aharoni" pitchFamily="2" charset="-79"/>
              </a:rPr>
              <a:t>EVERYTHING MUST GO.</a:t>
            </a:r>
          </a:p>
        </p:txBody>
      </p:sp>
    </p:spTree>
    <p:extLst>
      <p:ext uri="{BB962C8B-B14F-4D97-AF65-F5344CB8AC3E}">
        <p14:creationId xmlns:p14="http://schemas.microsoft.com/office/powerpoint/2010/main" val="2034166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1384</Words>
  <Application>Microsoft Office PowerPoint</Application>
  <PresentationFormat>Widescreen</PresentationFormat>
  <Paragraphs>212</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Aharoni</vt:lpstr>
      <vt:lpstr>Arial</vt:lpstr>
      <vt:lpstr>Calibri</vt:lpstr>
      <vt:lpstr>Calibri Light</vt:lpstr>
      <vt:lpstr>Comic Sans MS</vt:lpstr>
      <vt:lpstr>Sassoon Infant Rg</vt:lpstr>
      <vt:lpstr>Times New Roman</vt:lpstr>
      <vt:lpstr>Twinkl</vt:lpstr>
      <vt:lpstr>Twinkl SemiBold</vt:lpstr>
      <vt:lpstr>Office Theme</vt:lpstr>
      <vt:lpstr>PowerPoint Presentation</vt:lpstr>
      <vt:lpstr>Perfect Percentages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Stanley</dc:creator>
  <cp:lastModifiedBy>Miss Stanley</cp:lastModifiedBy>
  <cp:revision>15</cp:revision>
  <dcterms:created xsi:type="dcterms:W3CDTF">2020-03-17T16:35:20Z</dcterms:created>
  <dcterms:modified xsi:type="dcterms:W3CDTF">2020-03-17T20:13:09Z</dcterms:modified>
</cp:coreProperties>
</file>