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3" r:id="rId3"/>
    <p:sldId id="260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49" autoAdjust="0"/>
    <p:restoredTop sz="92520" autoAdjust="0"/>
  </p:normalViewPr>
  <p:slideViewPr>
    <p:cSldViewPr>
      <p:cViewPr>
        <p:scale>
          <a:sx n="81" d="100"/>
          <a:sy n="81" d="100"/>
        </p:scale>
        <p:origin x="-630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919F0-2AEC-4E70-9C94-457CBD2A1F80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1C4A3-4C8E-4F9A-95F2-DCDB16FDAE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58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1C4A3-4C8E-4F9A-95F2-DCDB16FDAE2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469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A0149-7C49-4F8D-A8F7-B3F09E38B620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3A657-5872-47BD-B421-961EC5613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282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A0149-7C49-4F8D-A8F7-B3F09E38B620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3A657-5872-47BD-B421-961EC5613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086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A0149-7C49-4F8D-A8F7-B3F09E38B620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3A657-5872-47BD-B421-961EC5613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5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A0149-7C49-4F8D-A8F7-B3F09E38B620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3A657-5872-47BD-B421-961EC5613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8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A0149-7C49-4F8D-A8F7-B3F09E38B620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3A657-5872-47BD-B421-961EC5613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238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A0149-7C49-4F8D-A8F7-B3F09E38B620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3A657-5872-47BD-B421-961EC5613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3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A0149-7C49-4F8D-A8F7-B3F09E38B620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3A657-5872-47BD-B421-961EC5613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05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A0149-7C49-4F8D-A8F7-B3F09E38B620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3A657-5872-47BD-B421-961EC5613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071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A0149-7C49-4F8D-A8F7-B3F09E38B620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3A657-5872-47BD-B421-961EC5613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205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A0149-7C49-4F8D-A8F7-B3F09E38B620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3A657-5872-47BD-B421-961EC5613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9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A0149-7C49-4F8D-A8F7-B3F09E38B620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3A657-5872-47BD-B421-961EC5613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12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A0149-7C49-4F8D-A8F7-B3F09E38B620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3A657-5872-47BD-B421-961EC5613E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34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9511" y="4467890"/>
            <a:ext cx="8784976" cy="227347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Prefixes: </a:t>
            </a:r>
            <a:r>
              <a:rPr lang="en-GB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Explanation</a:t>
            </a:r>
            <a:endParaRPr lang="en-GB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61" t="27337" r="12668" b="11746"/>
          <a:stretch/>
        </p:blipFill>
        <p:spPr bwMode="auto">
          <a:xfrm>
            <a:off x="251520" y="277090"/>
            <a:ext cx="986046" cy="847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2"/>
          <p:cNvSpPr txBox="1">
            <a:spLocks/>
          </p:cNvSpPr>
          <p:nvPr/>
        </p:nvSpPr>
        <p:spPr>
          <a:xfrm>
            <a:off x="0" y="1052736"/>
            <a:ext cx="9144000" cy="8369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Prefixes are added to the start of a </a:t>
            </a:r>
            <a:r>
              <a:rPr lang="en-GB" sz="35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root word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79512" y="1723350"/>
            <a:ext cx="8784975" cy="202377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179512" y="1700807"/>
            <a:ext cx="8784975" cy="18925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</a:t>
            </a:r>
            <a:r>
              <a:rPr lang="en-GB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plug       </a:t>
            </a:r>
            <a:r>
              <a:rPr lang="en-GB" sz="3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</a:t>
            </a:r>
            <a:r>
              <a:rPr lang="en-GB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take</a:t>
            </a:r>
            <a:r>
              <a:rPr lang="en-GB" sz="3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</a:t>
            </a:r>
            <a:r>
              <a:rPr lang="en-GB" sz="3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</a:t>
            </a:r>
            <a:r>
              <a:rPr lang="en-GB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appropriate</a:t>
            </a:r>
            <a:endParaRPr lang="en-GB" sz="3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3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en-GB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</a:t>
            </a:r>
            <a:r>
              <a:rPr lang="en-GB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</a:t>
            </a:r>
            <a:r>
              <a:rPr lang="en-GB" sz="3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</a:t>
            </a:r>
            <a:r>
              <a:rPr lang="en-GB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approve</a:t>
            </a:r>
            <a:r>
              <a:rPr lang="en-GB" sz="3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</a:t>
            </a:r>
            <a:r>
              <a:rPr lang="en-GB" sz="3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ir</a:t>
            </a:r>
            <a:r>
              <a:rPr lang="en-GB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regular</a:t>
            </a:r>
            <a:r>
              <a:rPr lang="en-GB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en-GB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3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</a:t>
            </a:r>
            <a:r>
              <a:rPr lang="en-GB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proper</a:t>
            </a:r>
            <a:r>
              <a:rPr lang="en-GB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</a:t>
            </a:r>
            <a:r>
              <a:rPr lang="en-GB" sz="3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</a:t>
            </a:r>
            <a:r>
              <a:rPr lang="en-GB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decisive</a:t>
            </a:r>
            <a:endParaRPr lang="en-GB" sz="3800" b="1" u="sng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4440014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These are all negative prefixes.</a:t>
            </a:r>
          </a:p>
          <a:p>
            <a:pPr algn="ctr"/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not / reversal       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removal / 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</a:t>
            </a:r>
            <a:endParaRPr lang="en-GB" sz="3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5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wrong/bad </a:t>
            </a:r>
          </a:p>
          <a:p>
            <a:pPr algn="ctr"/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in, </a:t>
            </a:r>
            <a:r>
              <a:rPr lang="en-GB" sz="35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35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35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ir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not</a:t>
            </a:r>
            <a:endParaRPr lang="en-GB" sz="3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0" y="3787651"/>
            <a:ext cx="9144000" cy="8369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How do these prefixes change the meaning?</a:t>
            </a:r>
          </a:p>
        </p:txBody>
      </p:sp>
    </p:spTree>
    <p:extLst>
      <p:ext uri="{BB962C8B-B14F-4D97-AF65-F5344CB8AC3E}">
        <p14:creationId xmlns:p14="http://schemas.microsoft.com/office/powerpoint/2010/main" val="2266679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9511" y="3223429"/>
            <a:ext cx="8784976" cy="108872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Prefixes: </a:t>
            </a:r>
            <a:r>
              <a:rPr lang="en-GB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Explanation</a:t>
            </a:r>
            <a:endParaRPr lang="en-GB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61" t="27337" r="12668" b="11746"/>
          <a:stretch/>
        </p:blipFill>
        <p:spPr bwMode="auto">
          <a:xfrm>
            <a:off x="251520" y="277090"/>
            <a:ext cx="986046" cy="847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2"/>
          <p:cNvSpPr txBox="1">
            <a:spLocks/>
          </p:cNvSpPr>
          <p:nvPr/>
        </p:nvSpPr>
        <p:spPr>
          <a:xfrm>
            <a:off x="-28576" y="1052736"/>
            <a:ext cx="9252520" cy="8369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‘un’</a:t>
            </a:r>
            <a:r>
              <a:rPr lang="en-GB" sz="3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‘dis’</a:t>
            </a:r>
            <a:r>
              <a:rPr lang="en-GB" sz="3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en-GB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‘</a:t>
            </a:r>
            <a:r>
              <a:rPr lang="en-GB" sz="3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</a:t>
            </a:r>
            <a:r>
              <a:rPr lang="en-GB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’</a:t>
            </a:r>
            <a:r>
              <a:rPr lang="en-GB" sz="3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all have negative meanings.  </a:t>
            </a:r>
            <a:endParaRPr lang="en-GB" sz="3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‘in’</a:t>
            </a:r>
            <a:r>
              <a:rPr lang="en-GB" sz="3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can mean </a:t>
            </a:r>
            <a:r>
              <a:rPr lang="en-GB" sz="33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</a:t>
            </a:r>
            <a:r>
              <a:rPr lang="en-GB" sz="3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 It may also be spelt </a:t>
            </a:r>
            <a:r>
              <a:rPr lang="en-GB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‘</a:t>
            </a:r>
            <a:r>
              <a:rPr lang="en-GB" sz="3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ir</a:t>
            </a:r>
            <a:r>
              <a:rPr lang="en-GB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’</a:t>
            </a:r>
            <a:r>
              <a:rPr lang="en-GB" sz="3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‘</a:t>
            </a:r>
            <a:r>
              <a:rPr lang="en-GB" sz="3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en-GB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’ </a:t>
            </a:r>
            <a:r>
              <a:rPr lang="en-GB" sz="3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&amp; </a:t>
            </a:r>
            <a:r>
              <a:rPr lang="en-GB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‘</a:t>
            </a:r>
            <a:r>
              <a:rPr lang="en-GB" sz="3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</a:t>
            </a:r>
            <a:r>
              <a:rPr lang="en-GB" sz="3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’</a:t>
            </a:r>
            <a:r>
              <a:rPr lang="en-GB" sz="3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79512" y="2371423"/>
            <a:ext cx="8784975" cy="73332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179512" y="2348880"/>
            <a:ext cx="8784975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</a:t>
            </a:r>
            <a:r>
              <a:rPr lang="en-GB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correct      </a:t>
            </a:r>
            <a:r>
              <a:rPr lang="en-GB" sz="3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en-GB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      </a:t>
            </a:r>
            <a:r>
              <a:rPr lang="en-GB" sz="3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</a:t>
            </a:r>
            <a:r>
              <a:rPr lang="en-GB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proper</a:t>
            </a:r>
            <a:r>
              <a:rPr lang="en-GB" sz="3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</a:t>
            </a:r>
            <a:r>
              <a:rPr lang="en-GB" sz="3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ir</a:t>
            </a:r>
            <a:r>
              <a:rPr lang="en-GB" sz="3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regular</a:t>
            </a:r>
            <a:endParaRPr lang="en-GB" sz="3800" b="1" u="sng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195553"/>
            <a:ext cx="9144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5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before an 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‘l’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</a:t>
            </a:r>
            <a:r>
              <a:rPr lang="en-GB" sz="35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</a:t>
            </a:r>
            <a:r>
              <a:rPr lang="en-GB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en-GB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before an </a:t>
            </a:r>
            <a:r>
              <a:rPr lang="en-GB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‘m’ </a:t>
            </a:r>
            <a:r>
              <a:rPr lang="en-GB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</a:t>
            </a:r>
            <a:r>
              <a:rPr lang="en-GB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‘p’ </a:t>
            </a:r>
            <a:endParaRPr lang="en-GB" sz="35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5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ir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r>
              <a:rPr lang="en-GB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before an 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‘r’</a:t>
            </a:r>
            <a:r>
              <a:rPr lang="en-GB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in: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before anything else</a:t>
            </a:r>
            <a:endParaRPr lang="en-GB" sz="3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1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3" t="13111" r="7489" b="8502"/>
          <a:stretch/>
        </p:blipFill>
        <p:spPr bwMode="auto">
          <a:xfrm>
            <a:off x="5196631" y="4762095"/>
            <a:ext cx="1656184" cy="1512168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6876256" y="4762095"/>
            <a:ext cx="2267744" cy="8369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Remember 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GB" sz="35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79511" y="4464104"/>
            <a:ext cx="4680521" cy="2205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79510" y="4437112"/>
            <a:ext cx="4680521" cy="8369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‘in’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‘</a:t>
            </a:r>
            <a:r>
              <a:rPr lang="en-GB" sz="35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ir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’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‘</a:t>
            </a:r>
            <a:r>
              <a:rPr lang="en-GB" sz="35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’ 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 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‘</a:t>
            </a:r>
            <a:r>
              <a:rPr lang="en-GB" sz="35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’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79512" y="5086236"/>
            <a:ext cx="468051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__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possible      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__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logical</a:t>
            </a:r>
            <a:endParaRPr lang="en-GB" sz="3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__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rational      </a:t>
            </a:r>
            <a:r>
              <a:rPr lang="en-GB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__</a:t>
            </a:r>
            <a:r>
              <a:rPr lang="en-GB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active</a:t>
            </a:r>
            <a:endParaRPr lang="en-GB" sz="3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702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Prefixes: </a:t>
            </a:r>
            <a:r>
              <a:rPr lang="en-GB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Practice</a:t>
            </a:r>
            <a:endParaRPr lang="en-GB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61" t="27337" r="12668" b="11746"/>
          <a:stretch/>
        </p:blipFill>
        <p:spPr bwMode="auto">
          <a:xfrm>
            <a:off x="251520" y="277090"/>
            <a:ext cx="986046" cy="847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-72008" y="1150801"/>
            <a:ext cx="9252520" cy="13420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Add the correct prefix to each root word</a:t>
            </a:r>
            <a:endParaRPr lang="en-GB" b="1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51520" y="2038783"/>
            <a:ext cx="2727920" cy="352839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3203848" y="2038783"/>
            <a:ext cx="2762276" cy="35283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6164559" y="2038783"/>
            <a:ext cx="2727921" cy="352839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23530" y="2470830"/>
            <a:ext cx="1080118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endParaRPr lang="en-GB" sz="30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ir</a:t>
            </a:r>
            <a:endParaRPr lang="en-GB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</a:t>
            </a:r>
            <a:endParaRPr lang="en-GB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</a:t>
            </a:r>
            <a:endParaRPr lang="en-GB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</a:t>
            </a:r>
            <a:endParaRPr lang="en-GB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14517" y="1988840"/>
            <a:ext cx="120193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Match</a:t>
            </a:r>
            <a:endParaRPr lang="en-GB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574629" y="1988840"/>
            <a:ext cx="202882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Challenge 1</a:t>
            </a:r>
            <a:endParaRPr lang="en-GB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43074" y="1988840"/>
            <a:ext cx="202882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Challenge 2</a:t>
            </a:r>
            <a:endParaRPr lang="en-GB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69862" y="2470830"/>
            <a:ext cx="1696155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regular</a:t>
            </a:r>
            <a:endParaRPr lang="en-GB" sz="30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legal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complete</a:t>
            </a:r>
            <a:endParaRPr lang="en-GB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perfect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happy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91880" y="2470830"/>
            <a:ext cx="2411647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__ read</a:t>
            </a:r>
            <a:endParaRPr lang="en-GB" sz="30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__ helpful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__ natural</a:t>
            </a:r>
            <a:endParaRPr lang="en-GB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__ appear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__ </a:t>
            </a:r>
            <a:r>
              <a:rPr lang="en-GB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logical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300192" y="2470830"/>
            <a:ext cx="255400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__ literate </a:t>
            </a:r>
            <a:br>
              <a:rPr lang="en-GB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__ possible</a:t>
            </a:r>
            <a:endParaRPr lang="en-GB" sz="30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__ competent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__ rational</a:t>
            </a:r>
            <a:endParaRPr lang="en-GB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__ tolerant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45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Prefixes: </a:t>
            </a:r>
            <a:r>
              <a:rPr lang="en-GB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Further examples</a:t>
            </a:r>
            <a:endParaRPr lang="en-GB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61" t="27337" r="12668" b="11746"/>
          <a:stretch/>
        </p:blipFill>
        <p:spPr bwMode="auto">
          <a:xfrm>
            <a:off x="251520" y="277090"/>
            <a:ext cx="986046" cy="847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121792" y="1209484"/>
            <a:ext cx="1703182" cy="556087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209677" y="1182464"/>
            <a:ext cx="1505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auto</a:t>
            </a:r>
            <a:endParaRPr lang="en-GB" sz="20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2260" y="1448506"/>
            <a:ext cx="17577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autograph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autobiography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autopilot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953113" y="1209484"/>
            <a:ext cx="1677382" cy="556087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2040042" y="1182464"/>
            <a:ext cx="1505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</a:t>
            </a:r>
            <a:endParaRPr lang="en-GB" sz="20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21036" y="1448506"/>
            <a:ext cx="17577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disappear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disable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dislike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disbelief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dissatisfaction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disadvantage</a:t>
            </a:r>
          </a:p>
          <a:p>
            <a:pPr algn="ctr"/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727729" y="1198792"/>
            <a:ext cx="1599603" cy="556087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757648" y="1182464"/>
            <a:ext cx="1505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</a:t>
            </a:r>
            <a:endParaRPr lang="en-GB" sz="20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84248" y="1452906"/>
            <a:ext cx="14786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preview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premature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preoccupy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prehistoric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preface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prefix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preheat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prejudge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5448377" y="1209484"/>
            <a:ext cx="1629615" cy="556087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500128" y="1182464"/>
            <a:ext cx="1505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</a:t>
            </a:r>
            <a:endParaRPr lang="en-GB" sz="20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526727" y="1448506"/>
            <a:ext cx="14786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submarine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substandard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suburban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subdivision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subcontract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7178008" y="1192698"/>
            <a:ext cx="1811939" cy="556701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7178006" y="1124744"/>
            <a:ext cx="1782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Note</a:t>
            </a:r>
            <a:endParaRPr lang="en-GB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178008" y="1542504"/>
            <a:ext cx="186738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These letters do not always act as a prefix at the start of a word</a:t>
            </a:r>
          </a:p>
          <a:p>
            <a:pPr algn="ctr"/>
            <a:endParaRPr lang="en-GB" sz="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E.g. under, distant</a:t>
            </a:r>
          </a:p>
          <a:p>
            <a:pPr algn="ctr"/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Some prefixes have more than one meaning </a:t>
            </a:r>
          </a:p>
          <a:p>
            <a:pPr algn="ctr"/>
            <a:endParaRPr lang="en-GB" sz="5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E.g. </a:t>
            </a: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‘in’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can mean not / without </a:t>
            </a:r>
            <a:r>
              <a:rPr lang="en-GB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(intolerant)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or into / towards </a:t>
            </a:r>
            <a:r>
              <a:rPr lang="en-GB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(incoming)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36276" y="2414069"/>
            <a:ext cx="1505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en-GB" sz="2000" b="1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endParaRPr lang="en-GB" sz="20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2260" y="2680111"/>
            <a:ext cx="17577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misfortune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misunderstand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mislead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misplace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misconduct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mismatch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misread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066008" y="3277687"/>
            <a:ext cx="1505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</a:t>
            </a:r>
            <a:endParaRPr lang="en-GB" sz="20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066008" y="3548129"/>
            <a:ext cx="14786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undo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unfold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unafraid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unnatural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uncertain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unbolt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unaware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unable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unhelpful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unhappy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771936" y="3901604"/>
            <a:ext cx="1505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</a:t>
            </a:r>
            <a:endParaRPr lang="en-GB" sz="20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822776" y="4167646"/>
            <a:ext cx="14786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retry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replace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recall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redo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restock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repay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renew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reassure</a:t>
            </a:r>
          </a:p>
          <a:p>
            <a:pPr algn="ctr"/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19347" y="4849567"/>
            <a:ext cx="1505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anti</a:t>
            </a:r>
            <a:endParaRPr lang="en-GB" sz="20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51080" y="5115609"/>
            <a:ext cx="16268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antisocial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anticlockwise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antibiotic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antidote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antiseptic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385256" y="3026437"/>
            <a:ext cx="17933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</a:t>
            </a:r>
            <a:r>
              <a:rPr lang="en-GB" sz="10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GB" sz="10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b="1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</a:t>
            </a:r>
            <a:r>
              <a:rPr lang="en-GB" sz="10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GB" sz="1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b="1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</a:t>
            </a:r>
            <a:r>
              <a:rPr lang="en-GB" sz="1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GB" sz="1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2000" b="1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ir</a:t>
            </a:r>
            <a:endParaRPr lang="en-GB" sz="20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526727" y="3292479"/>
            <a:ext cx="147868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illiterate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incorrect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immodest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illegal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immortal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impossible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irregular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illogical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inactive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irrational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intolerant</a:t>
            </a:r>
          </a:p>
        </p:txBody>
      </p:sp>
    </p:spTree>
    <p:extLst>
      <p:ext uri="{BB962C8B-B14F-4D97-AF65-F5344CB8AC3E}">
        <p14:creationId xmlns:p14="http://schemas.microsoft.com/office/powerpoint/2010/main" val="154702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3799</TotalTime>
  <Words>323</Words>
  <Application>Microsoft Office PowerPoint</Application>
  <PresentationFormat>On-screen Show (4:3)</PresentationFormat>
  <Paragraphs>141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Prefixes: Explanation</vt:lpstr>
      <vt:lpstr>Prefixes: Explanation</vt:lpstr>
      <vt:lpstr>Prefixes: Practice</vt:lpstr>
      <vt:lpstr>Prefixes: Further 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slides - Calibri 40, bold, dark grey</dc:title>
  <dc:creator>LUrquhart</dc:creator>
  <cp:lastModifiedBy>Windows User</cp:lastModifiedBy>
  <cp:revision>129</cp:revision>
  <dcterms:created xsi:type="dcterms:W3CDTF">2016-08-09T10:05:30Z</dcterms:created>
  <dcterms:modified xsi:type="dcterms:W3CDTF">2020-04-13T14:21:34Z</dcterms:modified>
</cp:coreProperties>
</file>