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393" r:id="rId5"/>
    <p:sldId id="383" r:id="rId6"/>
    <p:sldId id="397" r:id="rId7"/>
    <p:sldId id="396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05D9"/>
    <a:srgbClr val="FB33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265C-281B-4942-B41F-2D570AAC6BEC}" type="datetimeFigureOut">
              <a:rPr lang="en-GB" smtClean="0"/>
              <a:t>19/07/2020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C20F2-3DB4-4A03-96A7-E6FF2D510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422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265C-281B-4942-B41F-2D570AAC6BEC}" type="datetimeFigureOut">
              <a:rPr lang="en-GB" smtClean="0"/>
              <a:t>19/07/2020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C20F2-3DB4-4A03-96A7-E6FF2D510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186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265C-281B-4942-B41F-2D570AAC6BEC}" type="datetimeFigureOut">
              <a:rPr lang="en-GB" smtClean="0"/>
              <a:t>19/07/2020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C20F2-3DB4-4A03-96A7-E6FF2D510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020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265C-281B-4942-B41F-2D570AAC6BEC}" type="datetimeFigureOut">
              <a:rPr lang="en-GB" smtClean="0"/>
              <a:t>19/07/2020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C20F2-3DB4-4A03-96A7-E6FF2D510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5153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265C-281B-4942-B41F-2D570AAC6BEC}" type="datetimeFigureOut">
              <a:rPr lang="en-GB" smtClean="0"/>
              <a:t>19/07/2020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C20F2-3DB4-4A03-96A7-E6FF2D510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166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265C-281B-4942-B41F-2D570AAC6BEC}" type="datetimeFigureOut">
              <a:rPr lang="en-GB" smtClean="0"/>
              <a:t>19/07/2020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C20F2-3DB4-4A03-96A7-E6FF2D510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6325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265C-281B-4942-B41F-2D570AAC6BEC}" type="datetimeFigureOut">
              <a:rPr lang="en-GB" smtClean="0"/>
              <a:t>19/07/2020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C20F2-3DB4-4A03-96A7-E6FF2D510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9768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265C-281B-4942-B41F-2D570AAC6BEC}" type="datetimeFigureOut">
              <a:rPr lang="en-GB" smtClean="0"/>
              <a:t>19/07/2020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C20F2-3DB4-4A03-96A7-E6FF2D510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3582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265C-281B-4942-B41F-2D570AAC6BEC}" type="datetimeFigureOut">
              <a:rPr lang="en-GB" smtClean="0"/>
              <a:t>19/07/2020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C20F2-3DB4-4A03-96A7-E6FF2D510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7864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265C-281B-4942-B41F-2D570AAC6BEC}" type="datetimeFigureOut">
              <a:rPr lang="en-GB" smtClean="0"/>
              <a:t>19/07/2020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C20F2-3DB4-4A03-96A7-E6FF2D510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3507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265C-281B-4942-B41F-2D570AAC6BEC}" type="datetimeFigureOut">
              <a:rPr lang="en-GB" smtClean="0"/>
              <a:t>19/07/2020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C20F2-3DB4-4A03-96A7-E6FF2D510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760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7265C-281B-4942-B41F-2D570AAC6BEC}" type="datetimeFigureOut">
              <a:rPr lang="en-GB" smtClean="0"/>
              <a:t>19/07/2020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2C20F2-3DB4-4A03-96A7-E6FF2D510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3315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dice%20face&amp;source=images&amp;cd=&amp;cad=rja&amp;uact=8&amp;docid=T36zMY1nRj82FM&amp;tbnid=1YZRbEW0Q66D8M:&amp;ved=0CAUQjRw&amp;url=http://www.clker.com/clipart-7188.html&amp;ei=Q-rEU86LHYiw0QWe74Bw&amp;bvm=bv.70810081,d.d2k&amp;psig=AFQjCNHQOz7e1O6GHR87HTTwlRiS7idOwg&amp;ust=1405500354593809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34082"/>
          </a:xfrm>
          <a:solidFill>
            <a:srgbClr val="FF0000"/>
          </a:solidFill>
        </p:spPr>
        <p:txBody>
          <a:bodyPr>
            <a:noAutofit/>
          </a:bodyPr>
          <a:lstStyle/>
          <a:p>
            <a:r>
              <a:rPr lang="en-GB" sz="3600" u="sng" dirty="0" smtClean="0">
                <a:solidFill>
                  <a:schemeClr val="bg1"/>
                </a:solidFill>
              </a:rPr>
              <a:t>Polar Bears</a:t>
            </a:r>
            <a:r>
              <a:rPr lang="en-GB" sz="3600" u="sng" dirty="0">
                <a:solidFill>
                  <a:schemeClr val="bg1"/>
                </a:solidFill>
              </a:rPr>
              <a:t> </a:t>
            </a:r>
            <a:r>
              <a:rPr lang="en-GB" sz="3600" u="sng" dirty="0" smtClean="0">
                <a:solidFill>
                  <a:schemeClr val="bg1"/>
                </a:solidFill>
              </a:rPr>
              <a:t>Puzzle</a:t>
            </a:r>
            <a:endParaRPr lang="en-GB" sz="3600" u="sng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3568" y="918340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Can you figure out the rule for these dice </a:t>
            </a:r>
            <a:r>
              <a:rPr lang="en-GB" dirty="0" smtClean="0"/>
              <a:t>arrangements and how they link to the number of polar bears, feeding holes and fish?</a:t>
            </a: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903" y="1628800"/>
            <a:ext cx="3096344" cy="2238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4429" y="1551274"/>
            <a:ext cx="3267971" cy="2393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956" y="4298333"/>
            <a:ext cx="2853087" cy="2181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8557" y="4298333"/>
            <a:ext cx="3223843" cy="2181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631452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5776" y="476672"/>
            <a:ext cx="4032448" cy="1143000"/>
          </a:xfrm>
        </p:spPr>
        <p:txBody>
          <a:bodyPr>
            <a:noAutofit/>
          </a:bodyPr>
          <a:lstStyle/>
          <a:p>
            <a:r>
              <a:rPr lang="en-GB" sz="3600" dirty="0" smtClean="0">
                <a:solidFill>
                  <a:srgbClr val="0070C0"/>
                </a:solidFill>
              </a:rPr>
              <a:t>Getting Started: Hints &amp; Tips</a:t>
            </a:r>
            <a:endParaRPr lang="en-GB" sz="3600" dirty="0">
              <a:solidFill>
                <a:srgbClr val="0070C0"/>
              </a:solidFill>
            </a:endParaRPr>
          </a:p>
        </p:txBody>
      </p:sp>
      <p:pic>
        <p:nvPicPr>
          <p:cNvPr id="1026" name="Picture 2" descr="http://static.plumbr.eu/blog/wp-content/uploads/2012/09/thinkin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8768" y="4725144"/>
            <a:ext cx="1921599" cy="1951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83568" y="1907704"/>
            <a:ext cx="813690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Look for patterns.</a:t>
            </a:r>
          </a:p>
          <a:p>
            <a:endParaRPr lang="en-GB" sz="2400" dirty="0"/>
          </a:p>
          <a:p>
            <a:r>
              <a:rPr lang="en-GB" sz="2400" dirty="0" smtClean="0"/>
              <a:t>Can you see a link between the dice and any of the numbers?</a:t>
            </a:r>
          </a:p>
          <a:p>
            <a:endParaRPr lang="en-GB" sz="2400" dirty="0"/>
          </a:p>
          <a:p>
            <a:r>
              <a:rPr lang="en-GB" sz="2400" dirty="0" smtClean="0"/>
              <a:t>Is each dice showing an odd or even number?</a:t>
            </a:r>
          </a:p>
          <a:p>
            <a:endParaRPr lang="en-GB" sz="2400" dirty="0"/>
          </a:p>
          <a:p>
            <a:r>
              <a:rPr lang="en-GB" sz="2400" dirty="0" smtClean="0"/>
              <a:t>Which parts of the dice might represent holes, fish or polar bears?</a:t>
            </a:r>
          </a:p>
          <a:p>
            <a:endParaRPr lang="en-GB" sz="2400" dirty="0"/>
          </a:p>
          <a:p>
            <a:r>
              <a:rPr lang="en-GB" sz="2400" dirty="0" smtClean="0"/>
              <a:t>Try getting some real dice yourself to look at.</a:t>
            </a:r>
          </a:p>
          <a:p>
            <a:endParaRPr lang="en-GB" sz="2400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28701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5776" y="476672"/>
            <a:ext cx="4032448" cy="1143000"/>
          </a:xfrm>
        </p:spPr>
        <p:txBody>
          <a:bodyPr>
            <a:noAutofit/>
          </a:bodyPr>
          <a:lstStyle/>
          <a:p>
            <a:r>
              <a:rPr lang="en-GB" sz="3600" dirty="0" smtClean="0">
                <a:solidFill>
                  <a:srgbClr val="0070C0"/>
                </a:solidFill>
              </a:rPr>
              <a:t>Still Stuck? </a:t>
            </a:r>
            <a:br>
              <a:rPr lang="en-GB" sz="3600" dirty="0" smtClean="0">
                <a:solidFill>
                  <a:srgbClr val="0070C0"/>
                </a:solidFill>
              </a:rPr>
            </a:br>
            <a:r>
              <a:rPr lang="en-GB" sz="3600" dirty="0" smtClean="0">
                <a:solidFill>
                  <a:srgbClr val="0070C0"/>
                </a:solidFill>
              </a:rPr>
              <a:t>More Hints &amp; Tips</a:t>
            </a:r>
            <a:endParaRPr lang="en-GB" sz="3600" dirty="0">
              <a:solidFill>
                <a:srgbClr val="0070C0"/>
              </a:solidFill>
            </a:endParaRPr>
          </a:p>
        </p:txBody>
      </p:sp>
      <p:pic>
        <p:nvPicPr>
          <p:cNvPr id="1026" name="Picture 2" descr="http://static.plumbr.eu/blog/wp-content/uploads/2012/09/thinkin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8768" y="4725144"/>
            <a:ext cx="1921599" cy="1951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83568" y="1907704"/>
            <a:ext cx="813690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If these were real dice, what numbers would be on the bottom of each? What numbers would be facing you?</a:t>
            </a:r>
          </a:p>
          <a:p>
            <a:endParaRPr lang="en-GB" sz="2400" dirty="0" smtClean="0"/>
          </a:p>
          <a:p>
            <a:r>
              <a:rPr lang="en-GB" sz="2400" dirty="0" smtClean="0"/>
              <a:t>Look at the odd numbered dice to find the holes.</a:t>
            </a:r>
          </a:p>
          <a:p>
            <a:endParaRPr lang="en-GB" sz="2400" dirty="0"/>
          </a:p>
          <a:p>
            <a:r>
              <a:rPr lang="en-GB" sz="2400" dirty="0" smtClean="0"/>
              <a:t>Once you have found the holes, remember that polar bears are found around holes.</a:t>
            </a:r>
          </a:p>
          <a:p>
            <a:endParaRPr lang="en-GB" sz="2400" dirty="0"/>
          </a:p>
          <a:p>
            <a:endParaRPr lang="en-GB" sz="2400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2107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6894" y="96551"/>
            <a:ext cx="5205082" cy="956185"/>
          </a:xfrm>
        </p:spPr>
        <p:txBody>
          <a:bodyPr/>
          <a:lstStyle/>
          <a:p>
            <a:r>
              <a:rPr lang="en-GB" dirty="0" smtClean="0"/>
              <a:t>Solution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3195014" y="188640"/>
            <a:ext cx="2736304" cy="792088"/>
          </a:xfrm>
          <a:prstGeom prst="rect">
            <a:avLst/>
          </a:prstGeom>
          <a:noFill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734923" y="1388675"/>
            <a:ext cx="54343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Holes are the middle dots on the odd number dice</a:t>
            </a:r>
            <a:endParaRPr lang="en-GB" sz="2000" dirty="0"/>
          </a:p>
        </p:txBody>
      </p:sp>
      <p:pic>
        <p:nvPicPr>
          <p:cNvPr id="6" name="Picture 12" descr="http://t1.gstatic.com/images?q=tbn:ANd9GcRWukWRKnYvOZ3DEl9QVxCEI_uYrgwa2NVShvJuJk26vi4oKpxlKg:www.clker.com/cliparts/e/7/4/4/1194991183406177705six-sided_dice_faces_lio_01.svg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151" t="20221" r="53811" b="26270"/>
          <a:stretch/>
        </p:blipFill>
        <p:spPr bwMode="auto">
          <a:xfrm>
            <a:off x="3732348" y="1709338"/>
            <a:ext cx="893334" cy="1057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http://t1.gstatic.com/images?q=tbn:ANd9GcRWukWRKnYvOZ3DEl9QVxCEI_uYrgwa2NVShvJuJk26vi4oKpxlKg:www.clker.com/cliparts/e/7/4/4/1194991183406177705six-sided_dice_faces_lio_01.svg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82" t="21552" r="80095" b="26921"/>
          <a:stretch/>
        </p:blipFill>
        <p:spPr bwMode="auto">
          <a:xfrm>
            <a:off x="2387522" y="1769175"/>
            <a:ext cx="893334" cy="981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4" descr="http://t1.gstatic.com/images?q=tbn:ANd9GcRWukWRKnYvOZ3DEl9QVxCEI_uYrgwa2NVShvJuJk26vi4oKpxlKg:www.clker.com/cliparts/e/7/4/4/1194991183406177705six-sided_dice_faces_lio_01.svg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653" t="22531" r="27652" b="26802"/>
          <a:stretch/>
        </p:blipFill>
        <p:spPr bwMode="auto">
          <a:xfrm>
            <a:off x="5105775" y="1757343"/>
            <a:ext cx="834377" cy="960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val 8"/>
          <p:cNvSpPr/>
          <p:nvPr/>
        </p:nvSpPr>
        <p:spPr>
          <a:xfrm>
            <a:off x="2612368" y="2085347"/>
            <a:ext cx="432048" cy="288032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c</a:t>
            </a:r>
            <a:endParaRPr lang="en-GB" dirty="0"/>
          </a:p>
        </p:txBody>
      </p:sp>
      <p:sp>
        <p:nvSpPr>
          <p:cNvPr id="14" name="Oval 13"/>
          <p:cNvSpPr/>
          <p:nvPr/>
        </p:nvSpPr>
        <p:spPr>
          <a:xfrm>
            <a:off x="3962991" y="2093877"/>
            <a:ext cx="432048" cy="288032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Oval 14"/>
          <p:cNvSpPr/>
          <p:nvPr/>
        </p:nvSpPr>
        <p:spPr>
          <a:xfrm>
            <a:off x="5306939" y="2072771"/>
            <a:ext cx="432048" cy="288032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  <a:p>
            <a:pPr algn="ctr"/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1020432" y="3033281"/>
            <a:ext cx="72105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Polar Bears can be found around the holes. No hole, no Polar Bears.</a:t>
            </a:r>
            <a:endParaRPr lang="en-GB" sz="2000" dirty="0"/>
          </a:p>
        </p:txBody>
      </p:sp>
      <p:pic>
        <p:nvPicPr>
          <p:cNvPr id="17" name="Picture 10" descr="http://t1.gstatic.com/images?q=tbn:ANd9GcRWukWRKnYvOZ3DEl9QVxCEI_uYrgwa2NVShvJuJk26vi4oKpxlKg:www.clker.com/cliparts/e/7/4/4/1194991183406177705six-sided_dice_faces_lio_01.svg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05" t="18909" r="67143" b="26260"/>
          <a:stretch/>
        </p:blipFill>
        <p:spPr bwMode="auto">
          <a:xfrm>
            <a:off x="2566582" y="3451693"/>
            <a:ext cx="792088" cy="966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2" descr="http://t1.gstatic.com/images?q=tbn:ANd9GcRWukWRKnYvOZ3DEl9QVxCEI_uYrgwa2NVShvJuJk26vi4oKpxlKg:www.clker.com/cliparts/e/7/4/4/1194991183406177705six-sided_dice_faces_lio_01.svg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151" t="20221" r="53811" b="26270"/>
          <a:stretch/>
        </p:blipFill>
        <p:spPr bwMode="auto">
          <a:xfrm>
            <a:off x="3560562" y="3501216"/>
            <a:ext cx="743477" cy="879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14" descr="http://t1.gstatic.com/images?q=tbn:ANd9GcRWukWRKnYvOZ3DEl9QVxCEI_uYrgwa2NVShvJuJk26vi4oKpxlKg:www.clker.com/cliparts/e/7/4/4/1194991183406177705six-sided_dice_faces_lio_01.svg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653" t="22531" r="27652" b="26802"/>
          <a:stretch/>
        </p:blipFill>
        <p:spPr bwMode="auto">
          <a:xfrm>
            <a:off x="5471730" y="3495210"/>
            <a:ext cx="722111" cy="830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6" descr="http://t1.gstatic.com/images?q=tbn:ANd9GcRWukWRKnYvOZ3DEl9QVxCEI_uYrgwa2NVShvJuJk26vi4oKpxlKg:www.clker.com/cliparts/e/7/4/4/1194991183406177705six-sided_dice_faces_lio_01.svg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566" t="16409" r="13717" b="24481"/>
          <a:stretch/>
        </p:blipFill>
        <p:spPr bwMode="auto">
          <a:xfrm>
            <a:off x="6380233" y="3396438"/>
            <a:ext cx="784036" cy="97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8" descr="http://t1.gstatic.com/images?q=tbn:ANd9GcRWukWRKnYvOZ3DEl9QVxCEI_uYrgwa2NVShvJuJk26vi4oKpxlKg:www.clker.com/cliparts/e/7/4/4/1194991183406177705six-sided_dice_faces_lio_01.svg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309" t="19695" r="40474" b="25417"/>
          <a:stretch/>
        </p:blipFill>
        <p:spPr bwMode="auto">
          <a:xfrm>
            <a:off x="4489238" y="3465709"/>
            <a:ext cx="784036" cy="938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4" descr="http://t1.gstatic.com/images?q=tbn:ANd9GcRWukWRKnYvOZ3DEl9QVxCEI_uYrgwa2NVShvJuJk26vi4oKpxlKg:www.clker.com/cliparts/e/7/4/4/1194991183406177705six-sided_dice_faces_lio_01.svg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82" t="21552" r="80095" b="26921"/>
          <a:stretch/>
        </p:blipFill>
        <p:spPr bwMode="auto">
          <a:xfrm>
            <a:off x="1593634" y="3489890"/>
            <a:ext cx="821446" cy="902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3560562" y="4326134"/>
            <a:ext cx="8340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2 Polar</a:t>
            </a:r>
          </a:p>
          <a:p>
            <a:pPr algn="ctr"/>
            <a:r>
              <a:rPr lang="en-GB" dirty="0" smtClean="0"/>
              <a:t>Bears</a:t>
            </a:r>
            <a:endParaRPr lang="en-GB" dirty="0"/>
          </a:p>
        </p:txBody>
      </p:sp>
      <p:sp>
        <p:nvSpPr>
          <p:cNvPr id="25" name="Oval 24"/>
          <p:cNvSpPr/>
          <p:nvPr/>
        </p:nvSpPr>
        <p:spPr>
          <a:xfrm>
            <a:off x="3612498" y="3622640"/>
            <a:ext cx="294815" cy="288032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Oval 26"/>
          <p:cNvSpPr/>
          <p:nvPr/>
        </p:nvSpPr>
        <p:spPr>
          <a:xfrm>
            <a:off x="3953574" y="3941106"/>
            <a:ext cx="294815" cy="288032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8" name="Oval 27"/>
          <p:cNvSpPr/>
          <p:nvPr/>
        </p:nvSpPr>
        <p:spPr>
          <a:xfrm>
            <a:off x="5832785" y="3591434"/>
            <a:ext cx="294815" cy="288032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9" name="Oval 28"/>
          <p:cNvSpPr/>
          <p:nvPr/>
        </p:nvSpPr>
        <p:spPr>
          <a:xfrm>
            <a:off x="5506041" y="3591434"/>
            <a:ext cx="294815" cy="288032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Oval 29"/>
          <p:cNvSpPr/>
          <p:nvPr/>
        </p:nvSpPr>
        <p:spPr>
          <a:xfrm>
            <a:off x="5832784" y="3910672"/>
            <a:ext cx="294815" cy="288032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1" name="Oval 30"/>
          <p:cNvSpPr/>
          <p:nvPr/>
        </p:nvSpPr>
        <p:spPr>
          <a:xfrm>
            <a:off x="5506041" y="3895118"/>
            <a:ext cx="294815" cy="288032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2" name="TextBox 31"/>
          <p:cNvSpPr txBox="1"/>
          <p:nvPr/>
        </p:nvSpPr>
        <p:spPr>
          <a:xfrm>
            <a:off x="5415748" y="4332336"/>
            <a:ext cx="8340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/>
              <a:t>4</a:t>
            </a:r>
            <a:r>
              <a:rPr lang="en-GB" dirty="0" smtClean="0"/>
              <a:t> Polar</a:t>
            </a:r>
          </a:p>
          <a:p>
            <a:pPr algn="ctr"/>
            <a:r>
              <a:rPr lang="en-GB" dirty="0" smtClean="0"/>
              <a:t>Bears</a:t>
            </a:r>
            <a:endParaRPr lang="en-GB" dirty="0"/>
          </a:p>
        </p:txBody>
      </p:sp>
      <p:sp>
        <p:nvSpPr>
          <p:cNvPr id="33" name="TextBox 32"/>
          <p:cNvSpPr txBox="1"/>
          <p:nvPr/>
        </p:nvSpPr>
        <p:spPr>
          <a:xfrm>
            <a:off x="6402222" y="4343641"/>
            <a:ext cx="8340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0 Polar</a:t>
            </a:r>
          </a:p>
          <a:p>
            <a:pPr algn="ctr"/>
            <a:r>
              <a:rPr lang="en-GB" dirty="0" smtClean="0"/>
              <a:t>Bears</a:t>
            </a:r>
            <a:endParaRPr lang="en-GB" dirty="0"/>
          </a:p>
        </p:txBody>
      </p:sp>
      <p:sp>
        <p:nvSpPr>
          <p:cNvPr id="34" name="TextBox 33"/>
          <p:cNvSpPr txBox="1"/>
          <p:nvPr/>
        </p:nvSpPr>
        <p:spPr>
          <a:xfrm>
            <a:off x="4464219" y="4343641"/>
            <a:ext cx="8340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0 Polar</a:t>
            </a:r>
          </a:p>
          <a:p>
            <a:pPr algn="ctr"/>
            <a:r>
              <a:rPr lang="en-GB" dirty="0" smtClean="0"/>
              <a:t>Bears</a:t>
            </a:r>
            <a:endParaRPr lang="en-GB" dirty="0"/>
          </a:p>
        </p:txBody>
      </p:sp>
      <p:sp>
        <p:nvSpPr>
          <p:cNvPr id="36" name="TextBox 35"/>
          <p:cNvSpPr txBox="1"/>
          <p:nvPr/>
        </p:nvSpPr>
        <p:spPr>
          <a:xfrm>
            <a:off x="2566582" y="4326030"/>
            <a:ext cx="8340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0 Polar</a:t>
            </a:r>
          </a:p>
          <a:p>
            <a:pPr algn="ctr"/>
            <a:r>
              <a:rPr lang="en-GB" dirty="0" smtClean="0"/>
              <a:t>Bears</a:t>
            </a:r>
            <a:endParaRPr lang="en-GB" dirty="0"/>
          </a:p>
        </p:txBody>
      </p:sp>
      <p:sp>
        <p:nvSpPr>
          <p:cNvPr id="37" name="TextBox 36"/>
          <p:cNvSpPr txBox="1"/>
          <p:nvPr/>
        </p:nvSpPr>
        <p:spPr>
          <a:xfrm>
            <a:off x="1587320" y="4366845"/>
            <a:ext cx="8340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/>
              <a:t>0</a:t>
            </a:r>
            <a:r>
              <a:rPr lang="en-GB" dirty="0" smtClean="0"/>
              <a:t> Polar</a:t>
            </a:r>
          </a:p>
          <a:p>
            <a:pPr algn="ctr"/>
            <a:r>
              <a:rPr lang="en-GB" dirty="0" smtClean="0"/>
              <a:t>Bears</a:t>
            </a:r>
            <a:endParaRPr lang="en-GB" dirty="0"/>
          </a:p>
        </p:txBody>
      </p:sp>
      <p:sp>
        <p:nvSpPr>
          <p:cNvPr id="38" name="TextBox 37"/>
          <p:cNvSpPr txBox="1"/>
          <p:nvPr/>
        </p:nvSpPr>
        <p:spPr>
          <a:xfrm>
            <a:off x="2004356" y="5532502"/>
            <a:ext cx="51176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Fish are the numbers on the bottom of the dice</a:t>
            </a:r>
            <a:endParaRPr lang="en-GB" sz="2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9944237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0BD40CA187FB94598A1D2DE2302C188" ma:contentTypeVersion="13" ma:contentTypeDescription="Create a new document." ma:contentTypeScope="" ma:versionID="781839ec9ef361251b9c732675de53ee">
  <xsd:schema xmlns:xsd="http://www.w3.org/2001/XMLSchema" xmlns:xs="http://www.w3.org/2001/XMLSchema" xmlns:p="http://schemas.microsoft.com/office/2006/metadata/properties" xmlns:ns3="a54d489d-ebab-4873-9db5-a880a7ab23f7" xmlns:ns4="4b0f3f8d-0d0d-4ab7-87c0-04e552aa6829" targetNamespace="http://schemas.microsoft.com/office/2006/metadata/properties" ma:root="true" ma:fieldsID="9a6b9e7d09fa7f17d60b64e9a30d8efb" ns3:_="" ns4:_="">
    <xsd:import namespace="a54d489d-ebab-4873-9db5-a880a7ab23f7"/>
    <xsd:import namespace="4b0f3f8d-0d0d-4ab7-87c0-04e552aa682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4d489d-ebab-4873-9db5-a880a7ab23f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0f3f8d-0d0d-4ab7-87c0-04e552aa682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EA0C641-78D1-4B09-9786-50B25D13AD20}">
  <ds:schemaRefs>
    <ds:schemaRef ds:uri="http://purl.org/dc/elements/1.1/"/>
    <ds:schemaRef ds:uri="http://schemas.openxmlformats.org/package/2006/metadata/core-properties"/>
    <ds:schemaRef ds:uri="http://purl.org/dc/dcmitype/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4b0f3f8d-0d0d-4ab7-87c0-04e552aa6829"/>
    <ds:schemaRef ds:uri="a54d489d-ebab-4873-9db5-a880a7ab23f7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F0596BA4-8A24-4BBA-AD0D-A2231C97A66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0689A77-C8B1-416E-9935-6D63410A2E4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4d489d-ebab-4873-9db5-a880a7ab23f7"/>
    <ds:schemaRef ds:uri="4b0f3f8d-0d0d-4ab7-87c0-04e552aa682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424</TotalTime>
  <Words>201</Words>
  <Application>Microsoft Office PowerPoint</Application>
  <PresentationFormat>On-screen Show (4:3)</PresentationFormat>
  <Paragraphs>35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Polar Bears Puzzle</vt:lpstr>
      <vt:lpstr>Getting Started: Hints &amp; Tips</vt:lpstr>
      <vt:lpstr>Still Stuck?  More Hints &amp; Tips</vt:lpstr>
      <vt:lpstr>Solution</vt:lpstr>
    </vt:vector>
  </TitlesOfParts>
  <Company>Thornleigh Salesian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Solving Equations</dc:title>
  <dc:creator>Craig Barton</dc:creator>
  <cp:lastModifiedBy>Sycamore - Mundford C of E Primary Academy</cp:lastModifiedBy>
  <cp:revision>71</cp:revision>
  <dcterms:created xsi:type="dcterms:W3CDTF">2013-04-22T07:01:12Z</dcterms:created>
  <dcterms:modified xsi:type="dcterms:W3CDTF">2020-07-19T09:10:45Z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0x010100D0BD40CA187FB94598A1D2DE2302C188</vt:lpwstr>
  </property>
</Properties>
</file>