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sldIdLst>
    <p:sldId id="257" r:id="rId2"/>
    <p:sldId id="258" r:id="rId3"/>
    <p:sldId id="259" r:id="rId4"/>
    <p:sldId id="260" r:id="rId5"/>
    <p:sldId id="262" r:id="rId6"/>
    <p:sldId id="271" r:id="rId7"/>
    <p:sldId id="272" r:id="rId8"/>
    <p:sldId id="273" r:id="rId9"/>
    <p:sldId id="269" r:id="rId10"/>
    <p:sldId id="274"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69"/>
    <p:restoredTop sz="94696"/>
  </p:normalViewPr>
  <p:slideViewPr>
    <p:cSldViewPr snapToGrid="0" snapToObjects="1">
      <p:cViewPr varScale="1">
        <p:scale>
          <a:sx n="74" d="100"/>
          <a:sy n="74" d="100"/>
        </p:scale>
        <p:origin x="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184DA70-C731-4C70-880D-CCD4705E623C}" type="datetime1">
              <a:rPr lang="en-US" smtClean="0"/>
              <a:t>6/2/2020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569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74213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6/2/2020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46695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6/2/2020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98855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2D6E202-B606-4609-B914-27C9371A1F6D}" type="datetime1">
              <a:rPr lang="en-US" smtClean="0"/>
              <a:t>6/2/2020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0196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23039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80059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4228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587DA83-5663-4C9C-B9AA-0B40A3DAFF81}" type="datetime1">
              <a:rPr lang="en-US" smtClean="0"/>
              <a:t>6/2/2020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945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02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7669AF7-7BEB-44E4-9852-375E34362B5B}" type="datetime1">
              <a:rPr lang="en-US" smtClean="0"/>
              <a:t>6/2/2020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178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314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329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399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127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1306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6/2/2020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003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6/2/2020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35746151"/>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relationships-education-relationships-and-sex-education-rse-and-health-educ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32C2B-D2AB-6843-B199-800D862B88BD}"/>
              </a:ext>
            </a:extLst>
          </p:cNvPr>
          <p:cNvSpPr>
            <a:spLocks noGrp="1"/>
          </p:cNvSpPr>
          <p:nvPr>
            <p:ph type="ctrTitle"/>
          </p:nvPr>
        </p:nvSpPr>
        <p:spPr/>
        <p:txBody>
          <a:bodyPr/>
          <a:lstStyle/>
          <a:p>
            <a:r>
              <a:rPr lang="en-GB" dirty="0" smtClean="0"/>
              <a:t>RSHE 2020- Parents</a:t>
            </a:r>
            <a:endParaRPr lang="en-GB" dirty="0"/>
          </a:p>
        </p:txBody>
      </p:sp>
      <p:sp>
        <p:nvSpPr>
          <p:cNvPr id="3" name="Subtitle 2">
            <a:extLst>
              <a:ext uri="{FF2B5EF4-FFF2-40B4-BE49-F238E27FC236}">
                <a16:creationId xmlns:a16="http://schemas.microsoft.com/office/drawing/2014/main" xmlns="" id="{BA9BF26D-6339-6245-84E2-5A7523A75CB5}"/>
              </a:ext>
            </a:extLst>
          </p:cNvPr>
          <p:cNvSpPr>
            <a:spLocks noGrp="1"/>
          </p:cNvSpPr>
          <p:nvPr>
            <p:ph type="subTitle" idx="1"/>
          </p:nvPr>
        </p:nvSpPr>
        <p:spPr/>
        <p:txBody>
          <a:bodyPr/>
          <a:lstStyle/>
          <a:p>
            <a:r>
              <a:rPr lang="en-GB" dirty="0" err="1"/>
              <a:t>Churchside</a:t>
            </a:r>
            <a:r>
              <a:rPr lang="en-GB" dirty="0"/>
              <a:t> </a:t>
            </a:r>
            <a:r>
              <a:rPr lang="en-GB" dirty="0" smtClean="0"/>
              <a:t>Federation</a:t>
            </a:r>
            <a:endParaRPr lang="en-GB" dirty="0"/>
          </a:p>
        </p:txBody>
      </p:sp>
      <p:pic>
        <p:nvPicPr>
          <p:cNvPr id="4" name="Picture 3" descr="Image result for dneat">
            <a:extLst>
              <a:ext uri="{FF2B5EF4-FFF2-40B4-BE49-F238E27FC236}">
                <a16:creationId xmlns:a16="http://schemas.microsoft.com/office/drawing/2014/main" xmlns="" id="{EEECB819-7A3F-724C-BBC6-3E7CAC14D360}"/>
              </a:ext>
            </a:extLst>
          </p:cNvPr>
          <p:cNvPicPr/>
          <p:nvPr/>
        </p:nvPicPr>
        <p:blipFill rotWithShape="1">
          <a:blip r:embed="rId2">
            <a:extLst>
              <a:ext uri="{28A0092B-C50C-407E-A947-70E740481C1C}">
                <a14:useLocalDpi xmlns:a14="http://schemas.microsoft.com/office/drawing/2010/main" val="0"/>
              </a:ext>
            </a:extLst>
          </a:blip>
          <a:srcRect l="19198" t="32627" r="19210" b="32742"/>
          <a:stretch/>
        </p:blipFill>
        <p:spPr bwMode="auto">
          <a:xfrm>
            <a:off x="9244013" y="204152"/>
            <a:ext cx="2547937" cy="101028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63F09283-2560-2147-903F-F8B65EE8F5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80575" y="5322053"/>
            <a:ext cx="2279650" cy="1280260"/>
          </a:xfrm>
          <a:prstGeom prst="rect">
            <a:avLst/>
          </a:prstGeom>
          <a:noFill/>
          <a:ln>
            <a:noFill/>
          </a:ln>
        </p:spPr>
      </p:pic>
    </p:spTree>
    <p:extLst>
      <p:ext uri="{BB962C8B-B14F-4D97-AF65-F5344CB8AC3E}">
        <p14:creationId xmlns:p14="http://schemas.microsoft.com/office/powerpoint/2010/main" val="185323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5D36F8F-D788-C748-A8DA-997B5A092F6B}"/>
              </a:ext>
            </a:extLst>
          </p:cNvPr>
          <p:cNvSpPr txBox="1"/>
          <p:nvPr/>
        </p:nvSpPr>
        <p:spPr>
          <a:xfrm>
            <a:off x="682487" y="2030987"/>
            <a:ext cx="10827026" cy="3139321"/>
          </a:xfrm>
          <a:prstGeom prst="rect">
            <a:avLst/>
          </a:prstGeom>
          <a:noFill/>
        </p:spPr>
        <p:txBody>
          <a:bodyPr wrap="square" rtlCol="0">
            <a:spAutoFit/>
          </a:bodyPr>
          <a:lstStyle/>
          <a:p>
            <a:r>
              <a:rPr lang="en-GB" dirty="0"/>
              <a:t>We believe that parents are the primary educators of their children in RSHE and that RSHE is most effective when it is a collaboration between school and home. We therefore wish to build a positive and supporting relationship with parents and carers of children and young people at our school through mutual understanding, trust and cooperation. </a:t>
            </a:r>
          </a:p>
          <a:p>
            <a:r>
              <a:rPr lang="en-GB" dirty="0"/>
              <a:t> </a:t>
            </a:r>
          </a:p>
          <a:p>
            <a:r>
              <a:rPr lang="en-GB" dirty="0"/>
              <a:t>The school will provide support to parents and carers through an annual workshop which provides a valuable opportunity to develop awareness of emerging RSHE topics, meet RSHE teachers and review the resources being used as well as consider ways to build on the learning at home, fostering strong channels of communication between parents/carers and their children. The school also operates an open-door policy enabling parents to discuss RSHE at relevant times throughout the school year.  </a:t>
            </a:r>
          </a:p>
        </p:txBody>
      </p:sp>
      <p:sp>
        <p:nvSpPr>
          <p:cNvPr id="4" name="TextBox 3">
            <a:extLst>
              <a:ext uri="{FF2B5EF4-FFF2-40B4-BE49-F238E27FC236}">
                <a16:creationId xmlns:a16="http://schemas.microsoft.com/office/drawing/2014/main" xmlns="" id="{7C6B6AEA-CBE6-794F-900E-8DC83776F241}"/>
              </a:ext>
            </a:extLst>
          </p:cNvPr>
          <p:cNvSpPr txBox="1"/>
          <p:nvPr/>
        </p:nvSpPr>
        <p:spPr>
          <a:xfrm>
            <a:off x="709749" y="485775"/>
            <a:ext cx="5133136" cy="523220"/>
          </a:xfrm>
          <a:prstGeom prst="rect">
            <a:avLst/>
          </a:prstGeom>
          <a:noFill/>
        </p:spPr>
        <p:txBody>
          <a:bodyPr wrap="none" rtlCol="0">
            <a:spAutoFit/>
          </a:bodyPr>
          <a:lstStyle/>
          <a:p>
            <a:r>
              <a:rPr lang="en-GB" sz="2800" b="1" dirty="0" smtClean="0"/>
              <a:t>Involving parents and carers</a:t>
            </a:r>
            <a:endParaRPr lang="en-GB" sz="2800" b="1" dirty="0"/>
          </a:p>
        </p:txBody>
      </p:sp>
    </p:spTree>
    <p:extLst>
      <p:ext uri="{BB962C8B-B14F-4D97-AF65-F5344CB8AC3E}">
        <p14:creationId xmlns:p14="http://schemas.microsoft.com/office/powerpoint/2010/main" val="184824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47AC48-FAD9-5C4A-907D-6BD87081D18C}"/>
              </a:ext>
            </a:extLst>
          </p:cNvPr>
          <p:cNvSpPr txBox="1"/>
          <p:nvPr/>
        </p:nvSpPr>
        <p:spPr>
          <a:xfrm>
            <a:off x="1079196" y="2252870"/>
            <a:ext cx="10033608" cy="1938992"/>
          </a:xfrm>
          <a:prstGeom prst="rect">
            <a:avLst/>
          </a:prstGeom>
          <a:noFill/>
        </p:spPr>
        <p:txBody>
          <a:bodyPr wrap="square" rtlCol="0">
            <a:spAutoFit/>
          </a:bodyPr>
          <a:lstStyle/>
          <a:p>
            <a:pPr algn="ctr"/>
            <a:r>
              <a:rPr lang="en-GB" sz="2400" dirty="0"/>
              <a:t>If you have any </a:t>
            </a:r>
            <a:r>
              <a:rPr lang="en-GB" sz="2400" dirty="0" smtClean="0"/>
              <a:t>questions or concerns </a:t>
            </a:r>
            <a:r>
              <a:rPr lang="en-GB" sz="2400" dirty="0"/>
              <a:t>about anything regarding RSHE, feel free to ask a member of </a:t>
            </a:r>
            <a:r>
              <a:rPr lang="en-GB" sz="2400" dirty="0" smtClean="0"/>
              <a:t>staff</a:t>
            </a:r>
            <a:r>
              <a:rPr lang="en-GB" sz="2400" dirty="0" smtClean="0"/>
              <a:t>. </a:t>
            </a:r>
            <a:endParaRPr lang="en-GB" sz="2400" dirty="0"/>
          </a:p>
          <a:p>
            <a:pPr algn="ctr"/>
            <a:endParaRPr lang="en-GB" sz="2400" dirty="0" smtClean="0"/>
          </a:p>
          <a:p>
            <a:pPr algn="ctr"/>
            <a:r>
              <a:rPr lang="en-GB" sz="2400" dirty="0" smtClean="0"/>
              <a:t>If you would like a copy of the RSHE policy, please ask the school secretary or download it from the school website. </a:t>
            </a:r>
          </a:p>
        </p:txBody>
      </p:sp>
    </p:spTree>
    <p:extLst>
      <p:ext uri="{BB962C8B-B14F-4D97-AF65-F5344CB8AC3E}">
        <p14:creationId xmlns:p14="http://schemas.microsoft.com/office/powerpoint/2010/main" val="198443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64A838-6750-064D-A230-7FD833D4B0A9}"/>
              </a:ext>
            </a:extLst>
          </p:cNvPr>
          <p:cNvSpPr txBox="1"/>
          <p:nvPr/>
        </p:nvSpPr>
        <p:spPr>
          <a:xfrm>
            <a:off x="709749" y="485775"/>
            <a:ext cx="10772501" cy="523220"/>
          </a:xfrm>
          <a:prstGeom prst="rect">
            <a:avLst/>
          </a:prstGeom>
          <a:noFill/>
        </p:spPr>
        <p:txBody>
          <a:bodyPr wrap="none" rtlCol="0">
            <a:spAutoFit/>
          </a:bodyPr>
          <a:lstStyle/>
          <a:p>
            <a:r>
              <a:rPr lang="en-GB" sz="2800" b="1" dirty="0"/>
              <a:t>Changes to how Relationship, Sex, Health Education is taught</a:t>
            </a:r>
          </a:p>
        </p:txBody>
      </p:sp>
      <p:sp>
        <p:nvSpPr>
          <p:cNvPr id="3" name="TextBox 2">
            <a:extLst>
              <a:ext uri="{FF2B5EF4-FFF2-40B4-BE49-F238E27FC236}">
                <a16:creationId xmlns:a16="http://schemas.microsoft.com/office/drawing/2014/main" xmlns="" id="{EFD891B0-CEAE-2841-895F-A47B7B3167CB}"/>
              </a:ext>
            </a:extLst>
          </p:cNvPr>
          <p:cNvSpPr txBox="1"/>
          <p:nvPr/>
        </p:nvSpPr>
        <p:spPr>
          <a:xfrm>
            <a:off x="1014413" y="1859339"/>
            <a:ext cx="10772501" cy="3139321"/>
          </a:xfrm>
          <a:prstGeom prst="rect">
            <a:avLst/>
          </a:prstGeom>
          <a:noFill/>
        </p:spPr>
        <p:txBody>
          <a:bodyPr wrap="square" rtlCol="0">
            <a:spAutoFit/>
          </a:bodyPr>
          <a:lstStyle/>
          <a:p>
            <a:r>
              <a:rPr lang="en-GB" dirty="0"/>
              <a:t>From September 2020, RSHE is compulsory for every year group. </a:t>
            </a:r>
          </a:p>
          <a:p>
            <a:endParaRPr lang="en-GB" dirty="0"/>
          </a:p>
          <a:p>
            <a:r>
              <a:rPr lang="en-GB" dirty="0"/>
              <a:t>The rationale behind this is that the children today live in a very different world with technology and attitudes which are ever changing.  This programme sets out to provide the children with a wider understanding of relationships, their own bodies and how to keep themselves healthy and seek help if they need it. It incorporates aspects of online safety as well. </a:t>
            </a:r>
          </a:p>
          <a:p>
            <a:endParaRPr lang="en-GB" dirty="0"/>
          </a:p>
          <a:p>
            <a:r>
              <a:rPr lang="en-GB" dirty="0"/>
              <a:t>If you would like to read the government guidance, it can be found here:</a:t>
            </a:r>
          </a:p>
          <a:p>
            <a:endParaRPr lang="en-GB" dirty="0"/>
          </a:p>
          <a:p>
            <a:r>
              <a:rPr lang="en-GB" dirty="0">
                <a:hlinkClick r:id="rId2"/>
              </a:rPr>
              <a:t>https://www.gov.uk/government/publications/relationships-education-relationships-and-sex-education-rse-and-health-education</a:t>
            </a:r>
            <a:endParaRPr lang="en-GB" dirty="0"/>
          </a:p>
        </p:txBody>
      </p:sp>
    </p:spTree>
    <p:extLst>
      <p:ext uri="{BB962C8B-B14F-4D97-AF65-F5344CB8AC3E}">
        <p14:creationId xmlns:p14="http://schemas.microsoft.com/office/powerpoint/2010/main" val="401862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64A838-6750-064D-A230-7FD833D4B0A9}"/>
              </a:ext>
            </a:extLst>
          </p:cNvPr>
          <p:cNvSpPr txBox="1"/>
          <p:nvPr/>
        </p:nvSpPr>
        <p:spPr>
          <a:xfrm>
            <a:off x="256307" y="216694"/>
            <a:ext cx="3028393" cy="523220"/>
          </a:xfrm>
          <a:prstGeom prst="rect">
            <a:avLst/>
          </a:prstGeom>
          <a:noFill/>
        </p:spPr>
        <p:txBody>
          <a:bodyPr wrap="none" rtlCol="0">
            <a:spAutoFit/>
          </a:bodyPr>
          <a:lstStyle/>
          <a:p>
            <a:r>
              <a:rPr lang="en-GB" sz="2800" b="1" dirty="0"/>
              <a:t>Use of language</a:t>
            </a:r>
          </a:p>
        </p:txBody>
      </p:sp>
      <p:sp>
        <p:nvSpPr>
          <p:cNvPr id="3" name="TextBox 2">
            <a:extLst>
              <a:ext uri="{FF2B5EF4-FFF2-40B4-BE49-F238E27FC236}">
                <a16:creationId xmlns:a16="http://schemas.microsoft.com/office/drawing/2014/main" xmlns="" id="{EFD891B0-CEAE-2841-895F-A47B7B3167CB}"/>
              </a:ext>
            </a:extLst>
          </p:cNvPr>
          <p:cNvSpPr txBox="1"/>
          <p:nvPr/>
        </p:nvSpPr>
        <p:spPr>
          <a:xfrm>
            <a:off x="256307" y="984320"/>
            <a:ext cx="5084319" cy="5755422"/>
          </a:xfrm>
          <a:prstGeom prst="rect">
            <a:avLst/>
          </a:prstGeom>
          <a:noFill/>
        </p:spPr>
        <p:txBody>
          <a:bodyPr wrap="square" rtlCol="0">
            <a:spAutoFit/>
          </a:bodyPr>
          <a:lstStyle/>
          <a:p>
            <a:r>
              <a:rPr lang="en-GB" sz="1600" dirty="0"/>
              <a:t>One of the main points which the RSHE guidance discusses is the use of language. </a:t>
            </a:r>
          </a:p>
          <a:p>
            <a:endParaRPr lang="en-GB" sz="1600" dirty="0"/>
          </a:p>
          <a:p>
            <a:r>
              <a:rPr lang="en-GB" sz="1600" dirty="0"/>
              <a:t>Even though it may feel uncomfortable for us to use specific words to describe the anatomy of a human, it is crucial that we do, and that we use it correctly. </a:t>
            </a:r>
          </a:p>
          <a:p>
            <a:endParaRPr lang="en-GB" sz="1600" dirty="0"/>
          </a:p>
          <a:p>
            <a:r>
              <a:rPr lang="en-GB" sz="1600" dirty="0"/>
              <a:t>There are several reasons for this:</a:t>
            </a:r>
          </a:p>
          <a:p>
            <a:pPr marL="285750" indent="-285750">
              <a:buFont typeface="Arial" panose="020B0604020202020204" pitchFamily="34" charset="0"/>
              <a:buChar char="•"/>
            </a:pPr>
            <a:r>
              <a:rPr lang="en-GB" sz="1600" dirty="0"/>
              <a:t>If a child is describing a pain or injury to you, it is important to know where the pain is. This language makes this easier as it is more specific.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If a child has been subject to (or is being subjected to) abuse, it is highly unlikely that their abuser would use the scientific names for body parts. If we use another term, we may in fact trigger a reaction in the child and cause them unintended distress. It also enables the child to disclose information in a more clinical way so you can understand the extent of the abuse. </a:t>
            </a:r>
          </a:p>
        </p:txBody>
      </p:sp>
      <p:sp>
        <p:nvSpPr>
          <p:cNvPr id="4" name="TextBox 3">
            <a:extLst>
              <a:ext uri="{FF2B5EF4-FFF2-40B4-BE49-F238E27FC236}">
                <a16:creationId xmlns:a16="http://schemas.microsoft.com/office/drawing/2014/main" xmlns="" id="{90FB33AA-E365-8641-A455-73CD057B8090}"/>
              </a:ext>
            </a:extLst>
          </p:cNvPr>
          <p:cNvSpPr txBox="1"/>
          <p:nvPr/>
        </p:nvSpPr>
        <p:spPr>
          <a:xfrm>
            <a:off x="5830957" y="216694"/>
            <a:ext cx="6288154" cy="6555641"/>
          </a:xfrm>
          <a:prstGeom prst="rect">
            <a:avLst/>
          </a:prstGeom>
          <a:noFill/>
        </p:spPr>
        <p:txBody>
          <a:bodyPr wrap="square" rtlCol="0">
            <a:spAutoFit/>
          </a:bodyPr>
          <a:lstStyle/>
          <a:p>
            <a:r>
              <a:rPr lang="en-GB" b="1" dirty="0"/>
              <a:t>Key words per year group</a:t>
            </a:r>
          </a:p>
          <a:p>
            <a:endParaRPr lang="en-GB" b="1" dirty="0"/>
          </a:p>
          <a:p>
            <a:r>
              <a:rPr lang="en-GB" sz="1600" b="1" dirty="0"/>
              <a:t>EYFS- </a:t>
            </a:r>
            <a:r>
              <a:rPr lang="en-GB" sz="1600" dirty="0"/>
              <a:t>feelings, comfortable, uncomfortable, hygiene, same, similar, different,  like, dislike, difficult, private, special.</a:t>
            </a:r>
          </a:p>
          <a:p>
            <a:endParaRPr lang="en-GB" sz="1600" dirty="0"/>
          </a:p>
          <a:p>
            <a:r>
              <a:rPr lang="en-GB" sz="1600" b="1" dirty="0"/>
              <a:t>Year 1- </a:t>
            </a:r>
            <a:r>
              <a:rPr lang="en-GB" sz="1600" dirty="0"/>
              <a:t>emotions, feelings, penis, vulva, communication, similarities, differences, disease, bacteria, problem, help.</a:t>
            </a:r>
          </a:p>
          <a:p>
            <a:endParaRPr lang="en-GB" sz="1600" dirty="0"/>
          </a:p>
          <a:p>
            <a:r>
              <a:rPr lang="en-GB" sz="1600" b="1" dirty="0"/>
              <a:t>Year 2-  </a:t>
            </a:r>
            <a:r>
              <a:rPr lang="en-GB" sz="1600" dirty="0"/>
              <a:t>self-esteem, vagina, bullying, unique, personal space, privacy, secret, surprise. </a:t>
            </a:r>
          </a:p>
          <a:p>
            <a:endParaRPr lang="en-GB" sz="1600" dirty="0"/>
          </a:p>
          <a:p>
            <a:r>
              <a:rPr lang="en-GB" sz="1600" b="1" dirty="0"/>
              <a:t>Year 3- </a:t>
            </a:r>
            <a:r>
              <a:rPr lang="en-GB" sz="1600" dirty="0"/>
              <a:t>aspiration, compliment, self-esteem, penis, vulva, hygiene, relationship, gender, stereotype, testicles, vagina.</a:t>
            </a:r>
          </a:p>
          <a:p>
            <a:endParaRPr lang="en-GB" sz="1600" dirty="0"/>
          </a:p>
          <a:p>
            <a:r>
              <a:rPr lang="en-GB" sz="1600" b="1" dirty="0"/>
              <a:t>Year 4- </a:t>
            </a:r>
            <a:r>
              <a:rPr lang="en-GB" sz="1600" dirty="0"/>
              <a:t>emotions, empathy, foetus, puberty, public, private, similar, different, identity, marriage, arranged, forced, peer pressure.</a:t>
            </a:r>
          </a:p>
          <a:p>
            <a:endParaRPr lang="en-GB" sz="1600" dirty="0"/>
          </a:p>
          <a:p>
            <a:r>
              <a:rPr lang="en-GB" sz="1600" b="1" dirty="0"/>
              <a:t>Year 5- </a:t>
            </a:r>
            <a:r>
              <a:rPr lang="en-GB" sz="1600" dirty="0"/>
              <a:t>puberty, penis, erection, wet dream, gender, sex, intersex, transgender, gay, lesbian, personal information,  online.</a:t>
            </a:r>
          </a:p>
          <a:p>
            <a:endParaRPr lang="en-GB" sz="1600" dirty="0"/>
          </a:p>
          <a:p>
            <a:r>
              <a:rPr lang="en-GB" sz="1600" b="1" dirty="0"/>
              <a:t>Year 6- </a:t>
            </a:r>
            <a:r>
              <a:rPr lang="en-GB" sz="1600" dirty="0"/>
              <a:t>body image, homophobic, biphobic, transphobic, vulva, clitoris, circumcision, female genital mutilation, infection, sexually transmitted infection, condom, problems, support, help, trust.</a:t>
            </a:r>
          </a:p>
        </p:txBody>
      </p:sp>
    </p:spTree>
    <p:extLst>
      <p:ext uri="{BB962C8B-B14F-4D97-AF65-F5344CB8AC3E}">
        <p14:creationId xmlns:p14="http://schemas.microsoft.com/office/powerpoint/2010/main" val="332851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64A838-6750-064D-A230-7FD833D4B0A9}"/>
              </a:ext>
            </a:extLst>
          </p:cNvPr>
          <p:cNvSpPr txBox="1"/>
          <p:nvPr/>
        </p:nvSpPr>
        <p:spPr>
          <a:xfrm>
            <a:off x="577227" y="512280"/>
            <a:ext cx="8359981" cy="523220"/>
          </a:xfrm>
          <a:prstGeom prst="rect">
            <a:avLst/>
          </a:prstGeom>
          <a:noFill/>
        </p:spPr>
        <p:txBody>
          <a:bodyPr wrap="none" rtlCol="0">
            <a:spAutoFit/>
          </a:bodyPr>
          <a:lstStyle/>
          <a:p>
            <a:r>
              <a:rPr lang="en-GB" sz="2800" b="1" dirty="0"/>
              <a:t>How we are going to teach RSHE at Churchside</a:t>
            </a:r>
          </a:p>
        </p:txBody>
      </p:sp>
      <p:sp>
        <p:nvSpPr>
          <p:cNvPr id="3" name="TextBox 2">
            <a:extLst>
              <a:ext uri="{FF2B5EF4-FFF2-40B4-BE49-F238E27FC236}">
                <a16:creationId xmlns:a16="http://schemas.microsoft.com/office/drawing/2014/main" xmlns="" id="{EFD891B0-CEAE-2841-895F-A47B7B3167CB}"/>
              </a:ext>
            </a:extLst>
          </p:cNvPr>
          <p:cNvSpPr txBox="1"/>
          <p:nvPr/>
        </p:nvSpPr>
        <p:spPr>
          <a:xfrm>
            <a:off x="577227" y="1132923"/>
            <a:ext cx="11309973" cy="4801314"/>
          </a:xfrm>
          <a:prstGeom prst="rect">
            <a:avLst/>
          </a:prstGeom>
          <a:noFill/>
        </p:spPr>
        <p:txBody>
          <a:bodyPr wrap="square" rtlCol="0">
            <a:spAutoFit/>
          </a:bodyPr>
          <a:lstStyle/>
          <a:p>
            <a:r>
              <a:rPr lang="en-GB" dirty="0"/>
              <a:t>We will be teaching RSHE on specific days- 1 day each half term. </a:t>
            </a:r>
          </a:p>
          <a:p>
            <a:endParaRPr lang="en-GB" dirty="0"/>
          </a:p>
          <a:p>
            <a:r>
              <a:rPr lang="en-GB" dirty="0"/>
              <a:t>This is to enable adequate staffing (each RSHE lesson will be done to a specific year group and must have 2 adults present), and also adequate groupings of children. </a:t>
            </a:r>
          </a:p>
          <a:p>
            <a:endParaRPr lang="en-GB" dirty="0"/>
          </a:p>
          <a:p>
            <a:r>
              <a:rPr lang="en-GB" dirty="0"/>
              <a:t>The days will be called Healthy Body, Healthy Mind, Healthy Me days and will consist of RSHE, PSHE (Paths) and Online Safety Workshops. </a:t>
            </a:r>
          </a:p>
          <a:p>
            <a:endParaRPr lang="en-GB" dirty="0"/>
          </a:p>
          <a:p>
            <a:r>
              <a:rPr lang="en-GB" dirty="0"/>
              <a:t>It is important to bear in mind that we are Christian schools and so Christian values are woven into the curriculum, without suppressing the content of what we have to teach. </a:t>
            </a:r>
          </a:p>
          <a:p>
            <a:endParaRPr lang="en-GB" dirty="0"/>
          </a:p>
          <a:p>
            <a:r>
              <a:rPr lang="en-GB" dirty="0"/>
              <a:t>A working agreement will be made with the children for them to understand what is expected of them in the sessions. </a:t>
            </a:r>
            <a:endParaRPr lang="en-GB" dirty="0" smtClean="0"/>
          </a:p>
          <a:p>
            <a:endParaRPr lang="en-GB" dirty="0"/>
          </a:p>
          <a:p>
            <a:r>
              <a:rPr lang="en-GB" b="1" dirty="0" smtClean="0"/>
              <a:t>If you are concerned about any of the content which is to be taught to your child, please speak to the class teacher or directly to Mrs </a:t>
            </a:r>
            <a:r>
              <a:rPr lang="en-GB" b="1" dirty="0" err="1" smtClean="0"/>
              <a:t>Godbold</a:t>
            </a:r>
            <a:r>
              <a:rPr lang="en-GB" b="1" dirty="0" smtClean="0"/>
              <a:t>. We would be happy to answer any of your questions. Your right to withdraw is discussed on the next slide. </a:t>
            </a:r>
            <a:endParaRPr lang="en-GB" b="1" dirty="0"/>
          </a:p>
        </p:txBody>
      </p:sp>
    </p:spTree>
    <p:extLst>
      <p:ext uri="{BB962C8B-B14F-4D97-AF65-F5344CB8AC3E}">
        <p14:creationId xmlns:p14="http://schemas.microsoft.com/office/powerpoint/2010/main" val="420499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64A838-6750-064D-A230-7FD833D4B0A9}"/>
              </a:ext>
            </a:extLst>
          </p:cNvPr>
          <p:cNvSpPr txBox="1"/>
          <p:nvPr/>
        </p:nvSpPr>
        <p:spPr>
          <a:xfrm>
            <a:off x="709749" y="485775"/>
            <a:ext cx="3150221" cy="523220"/>
          </a:xfrm>
          <a:prstGeom prst="rect">
            <a:avLst/>
          </a:prstGeom>
          <a:noFill/>
        </p:spPr>
        <p:txBody>
          <a:bodyPr wrap="none" rtlCol="0">
            <a:spAutoFit/>
          </a:bodyPr>
          <a:lstStyle/>
          <a:p>
            <a:r>
              <a:rPr lang="en-GB" sz="2800" b="1" dirty="0" smtClean="0"/>
              <a:t>Right to withdraw</a:t>
            </a:r>
            <a:endParaRPr lang="en-GB" sz="2800" b="1" dirty="0"/>
          </a:p>
        </p:txBody>
      </p:sp>
      <p:sp>
        <p:nvSpPr>
          <p:cNvPr id="4" name="Rectangle 3"/>
          <p:cNvSpPr/>
          <p:nvPr/>
        </p:nvSpPr>
        <p:spPr>
          <a:xfrm>
            <a:off x="619597" y="1313644"/>
            <a:ext cx="11074419" cy="5103192"/>
          </a:xfrm>
          <a:prstGeom prst="rect">
            <a:avLst/>
          </a:prstGeom>
        </p:spPr>
        <p:txBody>
          <a:bodyPr wrap="square">
            <a:spAutoFit/>
          </a:bodyPr>
          <a:lstStyle/>
          <a:p>
            <a:pPr marR="254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vast majority of RSHE is compulsory. There is no right to withdraw from Relationships Education or Health Education. Parents and carers are only able to request that their child is excused from sex education, taught outside of the national curriculum for science.  If a parent wishes their child to be excused from some or all of the non-statutory sex education, they should discuss this with the Executive Head teacher, making clear which aspects of the programme they do not wish their child to participate in. The Executive Head teacher </a:t>
            </a:r>
            <a:r>
              <a:rPr lang="en-GB" dirty="0" smtClean="0">
                <a:latin typeface="Calibri" panose="020F0502020204030204" pitchFamily="34" charset="0"/>
                <a:ea typeface="Calibri" panose="020F0502020204030204" pitchFamily="34" charset="0"/>
                <a:cs typeface="Times New Roman" panose="02020603050405020304" pitchFamily="18" charset="0"/>
              </a:rPr>
              <a:t>will outline </a:t>
            </a:r>
            <a:r>
              <a:rPr lang="en-GB" dirty="0">
                <a:latin typeface="Calibri" panose="020F0502020204030204" pitchFamily="34" charset="0"/>
                <a:ea typeface="Calibri" panose="020F0502020204030204" pitchFamily="34" charset="0"/>
                <a:cs typeface="Times New Roman" panose="02020603050405020304" pitchFamily="18" charset="0"/>
              </a:rPr>
              <a:t>to the parents the benefits of receiving this important education and any detrimental effects that withdrawal might have on the child. This could include any social and emotional effects of being excluded, as well as the likelihood of the child hearing their peers’ version of what was said in the classes, rather than what was directly said by the teacher (although the detrimental effects may be mitigated if the parents propose to deliver sex education to their child at home instead). Once a decision has been made, they must inform the school in writing stating their reasons as to why they would like their child withdrawn.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R="2540">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Once </a:t>
            </a:r>
            <a:r>
              <a:rPr lang="en-GB" dirty="0">
                <a:latin typeface="Calibri" panose="020F0502020204030204" pitchFamily="34" charset="0"/>
                <a:ea typeface="Calibri" panose="020F0502020204030204" pitchFamily="34" charset="0"/>
                <a:cs typeface="Times New Roman" panose="02020603050405020304" pitchFamily="18" charset="0"/>
              </a:rPr>
              <a:t>those discussions have taken place, except in exceptional circumstances, the school </a:t>
            </a:r>
            <a:r>
              <a:rPr lang="en-GB" dirty="0" smtClean="0">
                <a:latin typeface="Calibri" panose="020F0502020204030204" pitchFamily="34" charset="0"/>
                <a:ea typeface="Calibri" panose="020F0502020204030204" pitchFamily="34" charset="0"/>
                <a:cs typeface="Times New Roman" panose="02020603050405020304" pitchFamily="18" charset="0"/>
              </a:rPr>
              <a:t>will respect </a:t>
            </a:r>
            <a:r>
              <a:rPr lang="en-GB" dirty="0">
                <a:latin typeface="Calibri" panose="020F0502020204030204" pitchFamily="34" charset="0"/>
                <a:ea typeface="Calibri" panose="020F0502020204030204" pitchFamily="34" charset="0"/>
                <a:cs typeface="Times New Roman" panose="02020603050405020304" pitchFamily="18" charset="0"/>
              </a:rPr>
              <a:t>the parents’ request to have their child excused from non-statutory sex </a:t>
            </a:r>
            <a:r>
              <a:rPr lang="en-GB" dirty="0" smtClean="0">
                <a:latin typeface="Calibri" panose="020F0502020204030204" pitchFamily="34" charset="0"/>
                <a:ea typeface="Calibri" panose="020F0502020204030204" pitchFamily="34" charset="0"/>
                <a:cs typeface="Times New Roman" panose="02020603050405020304" pitchFamily="18" charset="0"/>
              </a:rPr>
              <a:t>education.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R="254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school </a:t>
            </a:r>
            <a:r>
              <a:rPr lang="en-GB" dirty="0" smtClean="0">
                <a:latin typeface="Calibri" panose="020F0502020204030204" pitchFamily="34" charset="0"/>
                <a:ea typeface="Calibri" panose="020F0502020204030204" pitchFamily="34" charset="0"/>
                <a:cs typeface="Times New Roman" panose="02020603050405020304" pitchFamily="18" charset="0"/>
              </a:rPr>
              <a:t>will document </a:t>
            </a:r>
            <a:r>
              <a:rPr lang="en-GB" dirty="0">
                <a:latin typeface="Calibri" panose="020F0502020204030204" pitchFamily="34" charset="0"/>
                <a:ea typeface="Calibri" panose="020F0502020204030204" pitchFamily="34" charset="0"/>
                <a:cs typeface="Times New Roman" panose="02020603050405020304" pitchFamily="18" charset="0"/>
              </a:rPr>
              <a:t>this process.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If </a:t>
            </a:r>
            <a:r>
              <a:rPr lang="en-GB" dirty="0">
                <a:latin typeface="Calibri" panose="020F0502020204030204" pitchFamily="34" charset="0"/>
                <a:ea typeface="Calibri" panose="020F0502020204030204" pitchFamily="34" charset="0"/>
                <a:cs typeface="Times New Roman" panose="02020603050405020304" pitchFamily="18" charset="0"/>
              </a:rPr>
              <a:t>a pupil is excused from sex education, it is the school’s responsibility to ensure that the pupil receives appropriate, purposeful education during the period of withdrawal.</a:t>
            </a:r>
            <a:endParaRPr lang="en-GB" dirty="0"/>
          </a:p>
        </p:txBody>
      </p:sp>
    </p:spTree>
    <p:extLst>
      <p:ext uri="{BB962C8B-B14F-4D97-AF65-F5344CB8AC3E}">
        <p14:creationId xmlns:p14="http://schemas.microsoft.com/office/powerpoint/2010/main" val="385010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4C80EF-162D-4C4C-A995-7BD63A82F87F}"/>
              </a:ext>
            </a:extLst>
          </p:cNvPr>
          <p:cNvPicPr>
            <a:picLocks noChangeAspect="1"/>
          </p:cNvPicPr>
          <p:nvPr/>
        </p:nvPicPr>
        <p:blipFill>
          <a:blip r:embed="rId2"/>
          <a:stretch>
            <a:fillRect/>
          </a:stretch>
        </p:blipFill>
        <p:spPr>
          <a:xfrm>
            <a:off x="711200" y="746886"/>
            <a:ext cx="10769600" cy="5930900"/>
          </a:xfrm>
          <a:prstGeom prst="rect">
            <a:avLst/>
          </a:prstGeom>
        </p:spPr>
      </p:pic>
      <p:sp>
        <p:nvSpPr>
          <p:cNvPr id="4" name="TextBox 3">
            <a:extLst>
              <a:ext uri="{FF2B5EF4-FFF2-40B4-BE49-F238E27FC236}">
                <a16:creationId xmlns:a16="http://schemas.microsoft.com/office/drawing/2014/main" xmlns="" id="{AE64A838-6750-064D-A230-7FD833D4B0A9}"/>
              </a:ext>
            </a:extLst>
          </p:cNvPr>
          <p:cNvSpPr txBox="1"/>
          <p:nvPr/>
        </p:nvSpPr>
        <p:spPr>
          <a:xfrm>
            <a:off x="709749" y="223666"/>
            <a:ext cx="4264309" cy="523220"/>
          </a:xfrm>
          <a:prstGeom prst="rect">
            <a:avLst/>
          </a:prstGeom>
          <a:noFill/>
        </p:spPr>
        <p:txBody>
          <a:bodyPr wrap="none" rtlCol="0">
            <a:spAutoFit/>
          </a:bodyPr>
          <a:lstStyle/>
          <a:p>
            <a:r>
              <a:rPr lang="en-GB" sz="2800" b="1" dirty="0" smtClean="0"/>
              <a:t>Long term plan for RSHE</a:t>
            </a:r>
            <a:endParaRPr lang="en-GB" sz="2800" b="1" dirty="0"/>
          </a:p>
        </p:txBody>
      </p:sp>
    </p:spTree>
    <p:extLst>
      <p:ext uri="{BB962C8B-B14F-4D97-AF65-F5344CB8AC3E}">
        <p14:creationId xmlns:p14="http://schemas.microsoft.com/office/powerpoint/2010/main" val="237694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F85FE5-71B1-8149-83F4-012EE032869D}"/>
              </a:ext>
            </a:extLst>
          </p:cNvPr>
          <p:cNvPicPr>
            <a:picLocks noChangeAspect="1"/>
          </p:cNvPicPr>
          <p:nvPr/>
        </p:nvPicPr>
        <p:blipFill>
          <a:blip r:embed="rId2"/>
          <a:stretch>
            <a:fillRect/>
          </a:stretch>
        </p:blipFill>
        <p:spPr>
          <a:xfrm>
            <a:off x="800100" y="520700"/>
            <a:ext cx="10591800" cy="5816600"/>
          </a:xfrm>
          <a:prstGeom prst="rect">
            <a:avLst/>
          </a:prstGeom>
        </p:spPr>
      </p:pic>
    </p:spTree>
    <p:extLst>
      <p:ext uri="{BB962C8B-B14F-4D97-AF65-F5344CB8AC3E}">
        <p14:creationId xmlns:p14="http://schemas.microsoft.com/office/powerpoint/2010/main" val="387124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EB11B5-FAF8-DE42-8178-C4D102637C2A}"/>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AD7A6441-D4A5-FE4D-AD3B-DC94EAF9B142}"/>
              </a:ext>
            </a:extLst>
          </p:cNvPr>
          <p:cNvPicPr>
            <a:picLocks noChangeAspect="1"/>
          </p:cNvPicPr>
          <p:nvPr/>
        </p:nvPicPr>
        <p:blipFill>
          <a:blip r:embed="rId3"/>
          <a:stretch>
            <a:fillRect/>
          </a:stretch>
        </p:blipFill>
        <p:spPr>
          <a:xfrm>
            <a:off x="781050" y="1778000"/>
            <a:ext cx="10629900" cy="3302000"/>
          </a:xfrm>
          <a:prstGeom prst="rect">
            <a:avLst/>
          </a:prstGeom>
        </p:spPr>
      </p:pic>
    </p:spTree>
    <p:extLst>
      <p:ext uri="{BB962C8B-B14F-4D97-AF65-F5344CB8AC3E}">
        <p14:creationId xmlns:p14="http://schemas.microsoft.com/office/powerpoint/2010/main" val="91014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5D36F8F-D788-C748-A8DA-997B5A092F6B}"/>
              </a:ext>
            </a:extLst>
          </p:cNvPr>
          <p:cNvSpPr txBox="1"/>
          <p:nvPr/>
        </p:nvSpPr>
        <p:spPr>
          <a:xfrm>
            <a:off x="317678" y="1008995"/>
            <a:ext cx="11874322" cy="5632311"/>
          </a:xfrm>
          <a:prstGeom prst="rect">
            <a:avLst/>
          </a:prstGeom>
          <a:noFill/>
        </p:spPr>
        <p:txBody>
          <a:bodyPr wrap="square" rtlCol="0">
            <a:spAutoFit/>
          </a:bodyPr>
          <a:lstStyle/>
          <a:p>
            <a:r>
              <a:rPr lang="en-GB" dirty="0"/>
              <a:t>The school’s responsibility to safeguard pupils through a curriculum that prepares them to live safely in the modern world will remain central to curriculum content, teaching methodologies and supporting resources.</a:t>
            </a:r>
            <a:r>
              <a:rPr lang="en-GB" b="1" dirty="0"/>
              <a:t> </a:t>
            </a:r>
            <a:endParaRPr lang="en-GB" dirty="0"/>
          </a:p>
          <a:p>
            <a:r>
              <a:rPr lang="en-GB" dirty="0"/>
              <a:t>At the beginning of RSHE teaching the class will discuss and create a ‘working agreement’. Confidentiality will be included within this agreement so pupils are clear of the limits of confidentiality that can be guaranteed by a teacher  </a:t>
            </a:r>
          </a:p>
          <a:p>
            <a:r>
              <a:rPr lang="en-GB" dirty="0"/>
              <a:t>Distancing techniques such as the use of characters within RSE avoids pupils feeling under pressure to participate or disclose information beyond that which is appropriate or feels comfortable. This strategy makes RSHE more accessible to all pupils, including those who may have experienced unhealthy relationships and/or abuse.  </a:t>
            </a:r>
          </a:p>
          <a:p>
            <a:r>
              <a:rPr lang="en-GB" dirty="0"/>
              <a:t>Teachers will signpost pupils to information relevant to the topic being taught to ensure safe sources of information, advice and guidance are provided. Teachers will also work closely with the school’s pastoral system to advise of topic coverage so that the school can be responsive to pupil’s pastoral needs, and safeguarding arrangements can be actioned efficiently if required.  </a:t>
            </a:r>
          </a:p>
          <a:p>
            <a:r>
              <a:rPr lang="en-GB" dirty="0"/>
              <a:t>Teachers will conduct RSHE lessons in a sensitive manner, and in confidence. However, if a child makes a reference to being involved (or being likely to be involved) in sexual activity, then the teacher will take the reference seriously, and deal with it as a matter of child protection. Teachers will respond in a similar way if a child indicates that they may have been a victim of abuse. They will immediately inform the named person for child protection issues about their concerns. The designated safeguarding lead will then deal with the matter in line with the Safeguarding policy.</a:t>
            </a:r>
            <a:endParaRPr lang="en-GB" dirty="0"/>
          </a:p>
        </p:txBody>
      </p:sp>
      <p:sp>
        <p:nvSpPr>
          <p:cNvPr id="4" name="TextBox 3">
            <a:extLst>
              <a:ext uri="{FF2B5EF4-FFF2-40B4-BE49-F238E27FC236}">
                <a16:creationId xmlns:a16="http://schemas.microsoft.com/office/drawing/2014/main" xmlns="" id="{7C6B6AEA-CBE6-794F-900E-8DC83776F241}"/>
              </a:ext>
            </a:extLst>
          </p:cNvPr>
          <p:cNvSpPr txBox="1"/>
          <p:nvPr/>
        </p:nvSpPr>
        <p:spPr>
          <a:xfrm>
            <a:off x="709749" y="485775"/>
            <a:ext cx="2518638" cy="523220"/>
          </a:xfrm>
          <a:prstGeom prst="rect">
            <a:avLst/>
          </a:prstGeom>
          <a:noFill/>
        </p:spPr>
        <p:txBody>
          <a:bodyPr wrap="none" rtlCol="0">
            <a:spAutoFit/>
          </a:bodyPr>
          <a:lstStyle/>
          <a:p>
            <a:r>
              <a:rPr lang="en-GB" sz="2800" b="1" dirty="0"/>
              <a:t>Safeguarding</a:t>
            </a:r>
          </a:p>
        </p:txBody>
      </p:sp>
    </p:spTree>
    <p:extLst>
      <p:ext uri="{BB962C8B-B14F-4D97-AF65-F5344CB8AC3E}">
        <p14:creationId xmlns:p14="http://schemas.microsoft.com/office/powerpoint/2010/main" val="298534502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{B2F11EA5-AD1E-B341-8E0A-3ABAD80BE860}tf10001079</Template>
  <TotalTime>334</TotalTime>
  <Words>1435</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Times New Roman</vt:lpstr>
      <vt:lpstr>Vapor Trail</vt:lpstr>
      <vt:lpstr>RSHE 2020- Parents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Training- 2020</dc:title>
  <dc:creator>Microsoft Office User</dc:creator>
  <cp:lastModifiedBy>Miss Stanley</cp:lastModifiedBy>
  <cp:revision>18</cp:revision>
  <dcterms:created xsi:type="dcterms:W3CDTF">2020-05-31T11:03:08Z</dcterms:created>
  <dcterms:modified xsi:type="dcterms:W3CDTF">2020-06-02T10:05:21Z</dcterms:modified>
</cp:coreProperties>
</file>