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Lst>
  <p:sldIdLst>
    <p:sldId id="257" r:id="rId2"/>
    <p:sldId id="258" r:id="rId3"/>
    <p:sldId id="259" r:id="rId4"/>
    <p:sldId id="260" r:id="rId5"/>
    <p:sldId id="261" r:id="rId6"/>
    <p:sldId id="262" r:id="rId7"/>
    <p:sldId id="271" r:id="rId8"/>
    <p:sldId id="272" r:id="rId9"/>
    <p:sldId id="27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69"/>
    <p:restoredTop sz="94696"/>
  </p:normalViewPr>
  <p:slideViewPr>
    <p:cSldViewPr snapToGrid="0" snapToObjects="1">
      <p:cViewPr>
        <p:scale>
          <a:sx n="97" d="100"/>
          <a:sy n="97" d="100"/>
        </p:scale>
        <p:origin x="-552"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184DA70-C731-4C70-880D-CCD4705E623C}" type="datetime1">
              <a:rPr lang="en-US" smtClean="0"/>
              <a:t>5/31/20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569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5/31/20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74213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5/31/20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46695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2D6E202-B606-4609-B914-27C9371A1F6D}" type="datetime1">
              <a:rPr lang="en-US" smtClean="0"/>
              <a:t>5/31/20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98855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2D6E202-B606-4609-B914-27C9371A1F6D}" type="datetime1">
              <a:rPr lang="en-US" smtClean="0"/>
              <a:t>5/31/20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20196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5/31/20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23039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5/31/20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80059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5/31/20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4228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587DA83-5663-4C9C-B9AA-0B40A3DAFF81}" type="datetime1">
              <a:rPr lang="en-US" smtClean="0"/>
              <a:t>5/31/20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945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5/31/20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202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7669AF7-7BEB-44E4-9852-375E34362B5B}" type="datetime1">
              <a:rPr lang="en-US" smtClean="0"/>
              <a:t>5/31/20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178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5/31/20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314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5/31/20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329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5/31/20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399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5/31/20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127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5/31/20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1306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5/31/20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0003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5/31/20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35746151"/>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relationships-education-relationships-and-sex-education-rse-and-health-educa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2C2B-D2AB-6843-B199-800D862B88BD}"/>
              </a:ext>
            </a:extLst>
          </p:cNvPr>
          <p:cNvSpPr>
            <a:spLocks noGrp="1"/>
          </p:cNvSpPr>
          <p:nvPr>
            <p:ph type="ctrTitle"/>
          </p:nvPr>
        </p:nvSpPr>
        <p:spPr/>
        <p:txBody>
          <a:bodyPr/>
          <a:lstStyle/>
          <a:p>
            <a:r>
              <a:rPr lang="en-GB" dirty="0"/>
              <a:t>RSHE Training- 2020</a:t>
            </a:r>
          </a:p>
        </p:txBody>
      </p:sp>
      <p:sp>
        <p:nvSpPr>
          <p:cNvPr id="3" name="Subtitle 2">
            <a:extLst>
              <a:ext uri="{FF2B5EF4-FFF2-40B4-BE49-F238E27FC236}">
                <a16:creationId xmlns:a16="http://schemas.microsoft.com/office/drawing/2014/main" id="{BA9BF26D-6339-6245-84E2-5A7523A75CB5}"/>
              </a:ext>
            </a:extLst>
          </p:cNvPr>
          <p:cNvSpPr>
            <a:spLocks noGrp="1"/>
          </p:cNvSpPr>
          <p:nvPr>
            <p:ph type="subTitle" idx="1"/>
          </p:nvPr>
        </p:nvSpPr>
        <p:spPr/>
        <p:txBody>
          <a:bodyPr/>
          <a:lstStyle/>
          <a:p>
            <a:r>
              <a:rPr lang="en-GB" dirty="0"/>
              <a:t>Churchside Federation</a:t>
            </a:r>
          </a:p>
        </p:txBody>
      </p:sp>
      <p:pic>
        <p:nvPicPr>
          <p:cNvPr id="4" name="Picture 3" descr="Image result for dneat">
            <a:extLst>
              <a:ext uri="{FF2B5EF4-FFF2-40B4-BE49-F238E27FC236}">
                <a16:creationId xmlns:a16="http://schemas.microsoft.com/office/drawing/2014/main" id="{EEECB819-7A3F-724C-BBC6-3E7CAC14D360}"/>
              </a:ext>
            </a:extLst>
          </p:cNvPr>
          <p:cNvPicPr/>
          <p:nvPr/>
        </p:nvPicPr>
        <p:blipFill rotWithShape="1">
          <a:blip r:embed="rId2">
            <a:extLst>
              <a:ext uri="{28A0092B-C50C-407E-A947-70E740481C1C}">
                <a14:useLocalDpi xmlns:a14="http://schemas.microsoft.com/office/drawing/2010/main" val="0"/>
              </a:ext>
            </a:extLst>
          </a:blip>
          <a:srcRect l="19198" t="32627" r="19210" b="32742"/>
          <a:stretch/>
        </p:blipFill>
        <p:spPr bwMode="auto">
          <a:xfrm>
            <a:off x="9244013" y="204152"/>
            <a:ext cx="2547937" cy="101028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3F09283-2560-2147-903F-F8B65EE8F5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80575" y="5322053"/>
            <a:ext cx="2279650" cy="1280260"/>
          </a:xfrm>
          <a:prstGeom prst="rect">
            <a:avLst/>
          </a:prstGeom>
          <a:noFill/>
          <a:ln>
            <a:noFill/>
          </a:ln>
        </p:spPr>
      </p:pic>
    </p:spTree>
    <p:extLst>
      <p:ext uri="{BB962C8B-B14F-4D97-AF65-F5344CB8AC3E}">
        <p14:creationId xmlns:p14="http://schemas.microsoft.com/office/powerpoint/2010/main" val="1853239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9C432-8F8C-4944-A1F1-CE0A72F379C7}"/>
              </a:ext>
            </a:extLst>
          </p:cNvPr>
          <p:cNvPicPr>
            <a:picLocks noChangeAspect="1"/>
          </p:cNvPicPr>
          <p:nvPr/>
        </p:nvPicPr>
        <p:blipFill rotWithShape="1">
          <a:blip r:embed="rId2"/>
          <a:srcRect l="42062" r="1"/>
          <a:stretch/>
        </p:blipFill>
        <p:spPr>
          <a:xfrm>
            <a:off x="157162" y="142718"/>
            <a:ext cx="5263811" cy="6572563"/>
          </a:xfrm>
          <a:prstGeom prst="rect">
            <a:avLst/>
          </a:prstGeom>
        </p:spPr>
      </p:pic>
      <p:sp>
        <p:nvSpPr>
          <p:cNvPr id="4" name="TextBox 3">
            <a:extLst>
              <a:ext uri="{FF2B5EF4-FFF2-40B4-BE49-F238E27FC236}">
                <a16:creationId xmlns:a16="http://schemas.microsoft.com/office/drawing/2014/main" id="{ADD3BF0B-FED1-DE4C-AC2B-45681C4F7CCD}"/>
              </a:ext>
            </a:extLst>
          </p:cNvPr>
          <p:cNvSpPr txBox="1"/>
          <p:nvPr/>
        </p:nvSpPr>
        <p:spPr>
          <a:xfrm>
            <a:off x="5957888" y="2651582"/>
            <a:ext cx="5552937" cy="1200329"/>
          </a:xfrm>
          <a:prstGeom prst="rect">
            <a:avLst/>
          </a:prstGeom>
          <a:noFill/>
        </p:spPr>
        <p:txBody>
          <a:bodyPr wrap="square" rtlCol="0">
            <a:spAutoFit/>
          </a:bodyPr>
          <a:lstStyle/>
          <a:p>
            <a:r>
              <a:rPr lang="en-GB" dirty="0"/>
              <a:t>The Scheme of work shows the themes for each of the Healthy Body, Healthy Mind, Healthy Me days and the goal for each day. </a:t>
            </a:r>
          </a:p>
          <a:p>
            <a:endParaRPr lang="en-GB" dirty="0"/>
          </a:p>
        </p:txBody>
      </p:sp>
    </p:spTree>
    <p:extLst>
      <p:ext uri="{BB962C8B-B14F-4D97-AF65-F5344CB8AC3E}">
        <p14:creationId xmlns:p14="http://schemas.microsoft.com/office/powerpoint/2010/main" val="92475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DFF7E6-EEE3-2B4E-AAFC-BAB6F1E67472}"/>
              </a:ext>
            </a:extLst>
          </p:cNvPr>
          <p:cNvPicPr>
            <a:picLocks noChangeAspect="1"/>
          </p:cNvPicPr>
          <p:nvPr/>
        </p:nvPicPr>
        <p:blipFill>
          <a:blip r:embed="rId2"/>
          <a:stretch>
            <a:fillRect/>
          </a:stretch>
        </p:blipFill>
        <p:spPr>
          <a:xfrm>
            <a:off x="115054" y="121444"/>
            <a:ext cx="5079124" cy="6615112"/>
          </a:xfrm>
          <a:prstGeom prst="rect">
            <a:avLst/>
          </a:prstGeom>
        </p:spPr>
      </p:pic>
      <p:sp>
        <p:nvSpPr>
          <p:cNvPr id="4" name="TextBox 3">
            <a:extLst>
              <a:ext uri="{FF2B5EF4-FFF2-40B4-BE49-F238E27FC236}">
                <a16:creationId xmlns:a16="http://schemas.microsoft.com/office/drawing/2014/main" id="{CE065943-F716-B64D-9CEC-F71CC8B0F4BF}"/>
              </a:ext>
            </a:extLst>
          </p:cNvPr>
          <p:cNvSpPr txBox="1"/>
          <p:nvPr/>
        </p:nvSpPr>
        <p:spPr>
          <a:xfrm>
            <a:off x="5843588" y="2080082"/>
            <a:ext cx="5552937" cy="2031325"/>
          </a:xfrm>
          <a:prstGeom prst="rect">
            <a:avLst/>
          </a:prstGeom>
          <a:noFill/>
        </p:spPr>
        <p:txBody>
          <a:bodyPr wrap="square" rtlCol="0">
            <a:spAutoFit/>
          </a:bodyPr>
          <a:lstStyle/>
          <a:p>
            <a:r>
              <a:rPr lang="en-GB" dirty="0"/>
              <a:t>This is the first lesson plan for Year 3- My feelings. </a:t>
            </a:r>
          </a:p>
          <a:p>
            <a:endParaRPr lang="en-GB" dirty="0"/>
          </a:p>
          <a:p>
            <a:r>
              <a:rPr lang="en-GB" dirty="0"/>
              <a:t>The resources are included in the PDF and hard copy at school. </a:t>
            </a:r>
          </a:p>
          <a:p>
            <a:endParaRPr lang="en-GB" dirty="0"/>
          </a:p>
          <a:p>
            <a:r>
              <a:rPr lang="en-GB" dirty="0"/>
              <a:t>Additional resources will need to be sourced. </a:t>
            </a:r>
          </a:p>
          <a:p>
            <a:endParaRPr lang="en-GB" dirty="0"/>
          </a:p>
        </p:txBody>
      </p:sp>
    </p:spTree>
    <p:extLst>
      <p:ext uri="{BB962C8B-B14F-4D97-AF65-F5344CB8AC3E}">
        <p14:creationId xmlns:p14="http://schemas.microsoft.com/office/powerpoint/2010/main" val="14799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7105F7-CE91-0641-81E3-DE2656D5B74A}"/>
              </a:ext>
            </a:extLst>
          </p:cNvPr>
          <p:cNvPicPr>
            <a:picLocks noChangeAspect="1"/>
          </p:cNvPicPr>
          <p:nvPr/>
        </p:nvPicPr>
        <p:blipFill rotWithShape="1">
          <a:blip r:embed="rId2"/>
          <a:srcRect b="70526"/>
          <a:stretch/>
        </p:blipFill>
        <p:spPr>
          <a:xfrm>
            <a:off x="96644" y="131345"/>
            <a:ext cx="5229845" cy="1762041"/>
          </a:xfrm>
          <a:prstGeom prst="rect">
            <a:avLst/>
          </a:prstGeom>
        </p:spPr>
      </p:pic>
      <p:pic>
        <p:nvPicPr>
          <p:cNvPr id="5" name="Picture 4">
            <a:extLst>
              <a:ext uri="{FF2B5EF4-FFF2-40B4-BE49-F238E27FC236}">
                <a16:creationId xmlns:a16="http://schemas.microsoft.com/office/drawing/2014/main" id="{F4FB1345-8567-5649-A87C-2A4329C1378A}"/>
              </a:ext>
            </a:extLst>
          </p:cNvPr>
          <p:cNvPicPr>
            <a:picLocks noChangeAspect="1"/>
          </p:cNvPicPr>
          <p:nvPr/>
        </p:nvPicPr>
        <p:blipFill>
          <a:blip r:embed="rId3"/>
          <a:stretch>
            <a:fillRect/>
          </a:stretch>
        </p:blipFill>
        <p:spPr>
          <a:xfrm>
            <a:off x="96644" y="1948528"/>
            <a:ext cx="3251027" cy="2333515"/>
          </a:xfrm>
          <a:prstGeom prst="rect">
            <a:avLst/>
          </a:prstGeom>
        </p:spPr>
      </p:pic>
      <p:pic>
        <p:nvPicPr>
          <p:cNvPr id="7" name="Picture 6">
            <a:extLst>
              <a:ext uri="{FF2B5EF4-FFF2-40B4-BE49-F238E27FC236}">
                <a16:creationId xmlns:a16="http://schemas.microsoft.com/office/drawing/2014/main" id="{D28CB9B7-2604-9948-906E-17DC8DD759CD}"/>
              </a:ext>
            </a:extLst>
          </p:cNvPr>
          <p:cNvPicPr>
            <a:picLocks noChangeAspect="1"/>
          </p:cNvPicPr>
          <p:nvPr/>
        </p:nvPicPr>
        <p:blipFill>
          <a:blip r:embed="rId4"/>
          <a:stretch>
            <a:fillRect/>
          </a:stretch>
        </p:blipFill>
        <p:spPr>
          <a:xfrm>
            <a:off x="1070890" y="4011412"/>
            <a:ext cx="3016574" cy="2742339"/>
          </a:xfrm>
          <a:prstGeom prst="rect">
            <a:avLst/>
          </a:prstGeom>
        </p:spPr>
      </p:pic>
      <p:pic>
        <p:nvPicPr>
          <p:cNvPr id="9" name="Picture 8">
            <a:extLst>
              <a:ext uri="{FF2B5EF4-FFF2-40B4-BE49-F238E27FC236}">
                <a16:creationId xmlns:a16="http://schemas.microsoft.com/office/drawing/2014/main" id="{AA6B0540-3948-3942-808F-380CC6882549}"/>
              </a:ext>
            </a:extLst>
          </p:cNvPr>
          <p:cNvPicPr>
            <a:picLocks noChangeAspect="1"/>
          </p:cNvPicPr>
          <p:nvPr/>
        </p:nvPicPr>
        <p:blipFill>
          <a:blip r:embed="rId5"/>
          <a:stretch>
            <a:fillRect/>
          </a:stretch>
        </p:blipFill>
        <p:spPr>
          <a:xfrm>
            <a:off x="5062226" y="694615"/>
            <a:ext cx="3224959" cy="2452685"/>
          </a:xfrm>
          <a:prstGeom prst="rect">
            <a:avLst/>
          </a:prstGeom>
        </p:spPr>
      </p:pic>
      <p:pic>
        <p:nvPicPr>
          <p:cNvPr id="11" name="Picture 10">
            <a:extLst>
              <a:ext uri="{FF2B5EF4-FFF2-40B4-BE49-F238E27FC236}">
                <a16:creationId xmlns:a16="http://schemas.microsoft.com/office/drawing/2014/main" id="{7A89CAF9-F22B-9247-87DA-133C4F0A05E5}"/>
              </a:ext>
            </a:extLst>
          </p:cNvPr>
          <p:cNvPicPr>
            <a:picLocks noChangeAspect="1"/>
          </p:cNvPicPr>
          <p:nvPr/>
        </p:nvPicPr>
        <p:blipFill>
          <a:blip r:embed="rId6"/>
          <a:stretch>
            <a:fillRect/>
          </a:stretch>
        </p:blipFill>
        <p:spPr>
          <a:xfrm>
            <a:off x="5061709" y="3085970"/>
            <a:ext cx="3224959" cy="1530247"/>
          </a:xfrm>
          <a:prstGeom prst="rect">
            <a:avLst/>
          </a:prstGeom>
        </p:spPr>
      </p:pic>
      <p:pic>
        <p:nvPicPr>
          <p:cNvPr id="13" name="Picture 12">
            <a:extLst>
              <a:ext uri="{FF2B5EF4-FFF2-40B4-BE49-F238E27FC236}">
                <a16:creationId xmlns:a16="http://schemas.microsoft.com/office/drawing/2014/main" id="{8C401AA0-112E-EA43-83F8-956DC27FC821}"/>
              </a:ext>
            </a:extLst>
          </p:cNvPr>
          <p:cNvPicPr>
            <a:picLocks noChangeAspect="1"/>
          </p:cNvPicPr>
          <p:nvPr/>
        </p:nvPicPr>
        <p:blipFill>
          <a:blip r:embed="rId7"/>
          <a:stretch>
            <a:fillRect/>
          </a:stretch>
        </p:blipFill>
        <p:spPr>
          <a:xfrm>
            <a:off x="5061710" y="4592485"/>
            <a:ext cx="3224959" cy="1658959"/>
          </a:xfrm>
          <a:prstGeom prst="rect">
            <a:avLst/>
          </a:prstGeom>
        </p:spPr>
      </p:pic>
      <p:pic>
        <p:nvPicPr>
          <p:cNvPr id="15" name="Picture 14">
            <a:extLst>
              <a:ext uri="{FF2B5EF4-FFF2-40B4-BE49-F238E27FC236}">
                <a16:creationId xmlns:a16="http://schemas.microsoft.com/office/drawing/2014/main" id="{901F3911-37E8-D644-B90E-2EEA7D64A9A6}"/>
              </a:ext>
            </a:extLst>
          </p:cNvPr>
          <p:cNvPicPr>
            <a:picLocks noChangeAspect="1"/>
          </p:cNvPicPr>
          <p:nvPr/>
        </p:nvPicPr>
        <p:blipFill>
          <a:blip r:embed="rId8"/>
          <a:stretch>
            <a:fillRect/>
          </a:stretch>
        </p:blipFill>
        <p:spPr>
          <a:xfrm>
            <a:off x="8458119" y="349827"/>
            <a:ext cx="3448050" cy="1543559"/>
          </a:xfrm>
          <a:prstGeom prst="rect">
            <a:avLst/>
          </a:prstGeom>
        </p:spPr>
      </p:pic>
      <p:pic>
        <p:nvPicPr>
          <p:cNvPr id="17" name="Picture 16">
            <a:extLst>
              <a:ext uri="{FF2B5EF4-FFF2-40B4-BE49-F238E27FC236}">
                <a16:creationId xmlns:a16="http://schemas.microsoft.com/office/drawing/2014/main" id="{FCDBCF36-76BB-9E41-80CC-711374A87739}"/>
              </a:ext>
            </a:extLst>
          </p:cNvPr>
          <p:cNvPicPr>
            <a:picLocks noChangeAspect="1"/>
          </p:cNvPicPr>
          <p:nvPr/>
        </p:nvPicPr>
        <p:blipFill>
          <a:blip r:embed="rId9"/>
          <a:stretch>
            <a:fillRect/>
          </a:stretch>
        </p:blipFill>
        <p:spPr>
          <a:xfrm>
            <a:off x="8458119" y="2071378"/>
            <a:ext cx="3448050" cy="2715243"/>
          </a:xfrm>
          <a:prstGeom prst="rect">
            <a:avLst/>
          </a:prstGeom>
        </p:spPr>
      </p:pic>
      <p:sp>
        <p:nvSpPr>
          <p:cNvPr id="18" name="TextBox 17">
            <a:extLst>
              <a:ext uri="{FF2B5EF4-FFF2-40B4-BE49-F238E27FC236}">
                <a16:creationId xmlns:a16="http://schemas.microsoft.com/office/drawing/2014/main" id="{AB140D2D-AD8C-9C42-B8CB-7E33B9547479}"/>
              </a:ext>
            </a:extLst>
          </p:cNvPr>
          <p:cNvSpPr txBox="1"/>
          <p:nvPr/>
        </p:nvSpPr>
        <p:spPr>
          <a:xfrm>
            <a:off x="8458119" y="5107488"/>
            <a:ext cx="2795450" cy="923330"/>
          </a:xfrm>
          <a:prstGeom prst="rect">
            <a:avLst/>
          </a:prstGeom>
          <a:noFill/>
        </p:spPr>
        <p:txBody>
          <a:bodyPr wrap="square" rtlCol="0">
            <a:spAutoFit/>
          </a:bodyPr>
          <a:lstStyle/>
          <a:p>
            <a:r>
              <a:rPr lang="en-GB" dirty="0"/>
              <a:t>Each part of the lesson has its own explanation. </a:t>
            </a:r>
          </a:p>
        </p:txBody>
      </p:sp>
    </p:spTree>
    <p:extLst>
      <p:ext uri="{BB962C8B-B14F-4D97-AF65-F5344CB8AC3E}">
        <p14:creationId xmlns:p14="http://schemas.microsoft.com/office/powerpoint/2010/main" val="69879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44B91-09F2-7B41-AB45-85341D1FA6FB}"/>
              </a:ext>
            </a:extLst>
          </p:cNvPr>
          <p:cNvPicPr>
            <a:picLocks noChangeAspect="1"/>
          </p:cNvPicPr>
          <p:nvPr/>
        </p:nvPicPr>
        <p:blipFill rotWithShape="1">
          <a:blip r:embed="rId2"/>
          <a:srcRect t="30209"/>
          <a:stretch/>
        </p:blipFill>
        <p:spPr>
          <a:xfrm>
            <a:off x="338834" y="1035844"/>
            <a:ext cx="5999356" cy="4786312"/>
          </a:xfrm>
          <a:prstGeom prst="rect">
            <a:avLst/>
          </a:prstGeom>
        </p:spPr>
      </p:pic>
      <p:sp>
        <p:nvSpPr>
          <p:cNvPr id="4" name="TextBox 3">
            <a:extLst>
              <a:ext uri="{FF2B5EF4-FFF2-40B4-BE49-F238E27FC236}">
                <a16:creationId xmlns:a16="http://schemas.microsoft.com/office/drawing/2014/main" id="{0266D928-F4A1-FA4E-8E18-578CAC5B8243}"/>
              </a:ext>
            </a:extLst>
          </p:cNvPr>
          <p:cNvSpPr txBox="1"/>
          <p:nvPr/>
        </p:nvSpPr>
        <p:spPr>
          <a:xfrm>
            <a:off x="6543594" y="2357438"/>
            <a:ext cx="4986418" cy="1477328"/>
          </a:xfrm>
          <a:prstGeom prst="rect">
            <a:avLst/>
          </a:prstGeom>
          <a:noFill/>
        </p:spPr>
        <p:txBody>
          <a:bodyPr wrap="square" rtlCol="0">
            <a:spAutoFit/>
          </a:bodyPr>
          <a:lstStyle/>
          <a:p>
            <a:r>
              <a:rPr lang="en-GB" dirty="0"/>
              <a:t>This is the first part of the assessment process for the lesson and is a quick tick sheet for the activities completed. Additional assessment will be required and is discussed on the next slide. </a:t>
            </a:r>
          </a:p>
        </p:txBody>
      </p:sp>
    </p:spTree>
    <p:extLst>
      <p:ext uri="{BB962C8B-B14F-4D97-AF65-F5344CB8AC3E}">
        <p14:creationId xmlns:p14="http://schemas.microsoft.com/office/powerpoint/2010/main" val="32625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482AD7-0552-3D4C-B17E-E0B38B507BB6}"/>
              </a:ext>
            </a:extLst>
          </p:cNvPr>
          <p:cNvPicPr>
            <a:picLocks noChangeAspect="1"/>
          </p:cNvPicPr>
          <p:nvPr/>
        </p:nvPicPr>
        <p:blipFill>
          <a:blip r:embed="rId2"/>
          <a:stretch>
            <a:fillRect/>
          </a:stretch>
        </p:blipFill>
        <p:spPr>
          <a:xfrm>
            <a:off x="181157" y="290095"/>
            <a:ext cx="6765773" cy="6231021"/>
          </a:xfrm>
          <a:prstGeom prst="rect">
            <a:avLst/>
          </a:prstGeom>
        </p:spPr>
      </p:pic>
      <p:sp>
        <p:nvSpPr>
          <p:cNvPr id="3" name="TextBox 2">
            <a:extLst>
              <a:ext uri="{FF2B5EF4-FFF2-40B4-BE49-F238E27FC236}">
                <a16:creationId xmlns:a16="http://schemas.microsoft.com/office/drawing/2014/main" id="{45D36F8F-D788-C748-A8DA-997B5A092F6B}"/>
              </a:ext>
            </a:extLst>
          </p:cNvPr>
          <p:cNvSpPr txBox="1"/>
          <p:nvPr/>
        </p:nvSpPr>
        <p:spPr>
          <a:xfrm>
            <a:off x="7180235" y="335845"/>
            <a:ext cx="5011765" cy="6186309"/>
          </a:xfrm>
          <a:prstGeom prst="rect">
            <a:avLst/>
          </a:prstGeom>
          <a:noFill/>
        </p:spPr>
        <p:txBody>
          <a:bodyPr wrap="square" rtlCol="0">
            <a:spAutoFit/>
          </a:bodyPr>
          <a:lstStyle/>
          <a:p>
            <a:r>
              <a:rPr lang="en-GB" dirty="0"/>
              <a:t>In order to monitor RSHE, and to help with planning the sessions, this recording sheet will need to be completed after the lesson. </a:t>
            </a:r>
          </a:p>
          <a:p>
            <a:endParaRPr lang="en-GB" dirty="0"/>
          </a:p>
          <a:p>
            <a:r>
              <a:rPr lang="en-GB" dirty="0"/>
              <a:t>The aim is to note down anything of interest which the children say, including misconceptions, and to evaluate the session to help with teaching next time. </a:t>
            </a:r>
          </a:p>
          <a:p>
            <a:endParaRPr lang="en-GB" dirty="0"/>
          </a:p>
          <a:p>
            <a:r>
              <a:rPr lang="en-GB" dirty="0"/>
              <a:t>If you have not competed the session within the time given, you will need to organise a time to finish the session with two adults present. </a:t>
            </a:r>
          </a:p>
          <a:p>
            <a:endParaRPr lang="en-GB" dirty="0"/>
          </a:p>
          <a:p>
            <a:r>
              <a:rPr lang="en-GB" dirty="0"/>
              <a:t>After completing this sheet, please put this with your annotated planning sheet in the designated folder. </a:t>
            </a:r>
          </a:p>
          <a:p>
            <a:endParaRPr lang="en-GB" dirty="0"/>
          </a:p>
          <a:p>
            <a:r>
              <a:rPr lang="en-GB" b="1" dirty="0"/>
              <a:t>This sheet is not for recording anything regarding safeguarding, this is discussed next. </a:t>
            </a:r>
          </a:p>
          <a:p>
            <a:endParaRPr lang="en-GB" dirty="0"/>
          </a:p>
        </p:txBody>
      </p:sp>
    </p:spTree>
    <p:extLst>
      <p:ext uri="{BB962C8B-B14F-4D97-AF65-F5344CB8AC3E}">
        <p14:creationId xmlns:p14="http://schemas.microsoft.com/office/powerpoint/2010/main" val="178307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D36F8F-D788-C748-A8DA-997B5A092F6B}"/>
              </a:ext>
            </a:extLst>
          </p:cNvPr>
          <p:cNvSpPr txBox="1"/>
          <p:nvPr/>
        </p:nvSpPr>
        <p:spPr>
          <a:xfrm>
            <a:off x="682487" y="1284012"/>
            <a:ext cx="10827026" cy="4247317"/>
          </a:xfrm>
          <a:prstGeom prst="rect">
            <a:avLst/>
          </a:prstGeom>
          <a:noFill/>
        </p:spPr>
        <p:txBody>
          <a:bodyPr wrap="square" rtlCol="0">
            <a:spAutoFit/>
          </a:bodyPr>
          <a:lstStyle/>
          <a:p>
            <a:r>
              <a:rPr lang="en-GB" dirty="0"/>
              <a:t>The sessions could cause children to disclose something of concern, either within the session or afterwards. This must be treated like any other safeguarding situation and must be reported quickly. </a:t>
            </a:r>
          </a:p>
          <a:p>
            <a:endParaRPr lang="en-GB" dirty="0"/>
          </a:p>
          <a:p>
            <a:r>
              <a:rPr lang="en-GB" dirty="0"/>
              <a:t>If something is of immediate concern, a DSL must be made aware of the situation and the information disclosed must be written down immediately. </a:t>
            </a:r>
          </a:p>
          <a:p>
            <a:endParaRPr lang="en-GB" dirty="0"/>
          </a:p>
          <a:p>
            <a:r>
              <a:rPr lang="en-GB" dirty="0"/>
              <a:t>It may be the case that a child discloses something in front of the whole class. If this occurs, ensure that a teacher/ TA present notes down what was said and follow regular safeguarding guidelines. Do not interrogate the child, or ask the child questions in front of the rest of the class. Ensure that you acknowledge what is said and follow up on it as quickly as possible. </a:t>
            </a:r>
          </a:p>
          <a:p>
            <a:endParaRPr lang="en-GB" dirty="0"/>
          </a:p>
          <a:p>
            <a:r>
              <a:rPr lang="en-GB" dirty="0"/>
              <a:t>It may be appropriate for your class to have an ‘ask-it basket’ for them to ask anonymous questions. If a safeguarding disclosure is made using thing method, consider who the child may be and discuss with a DSL as quickly as possible. </a:t>
            </a:r>
          </a:p>
        </p:txBody>
      </p:sp>
      <p:sp>
        <p:nvSpPr>
          <p:cNvPr id="4" name="TextBox 3">
            <a:extLst>
              <a:ext uri="{FF2B5EF4-FFF2-40B4-BE49-F238E27FC236}">
                <a16:creationId xmlns:a16="http://schemas.microsoft.com/office/drawing/2014/main" id="{7C6B6AEA-CBE6-794F-900E-8DC83776F241}"/>
              </a:ext>
            </a:extLst>
          </p:cNvPr>
          <p:cNvSpPr txBox="1"/>
          <p:nvPr/>
        </p:nvSpPr>
        <p:spPr>
          <a:xfrm>
            <a:off x="709749" y="485775"/>
            <a:ext cx="2518638" cy="523220"/>
          </a:xfrm>
          <a:prstGeom prst="rect">
            <a:avLst/>
          </a:prstGeom>
          <a:noFill/>
        </p:spPr>
        <p:txBody>
          <a:bodyPr wrap="none" rtlCol="0">
            <a:spAutoFit/>
          </a:bodyPr>
          <a:lstStyle/>
          <a:p>
            <a:r>
              <a:rPr lang="en-GB" sz="2800" b="1" dirty="0"/>
              <a:t>Safeguarding</a:t>
            </a:r>
          </a:p>
        </p:txBody>
      </p:sp>
    </p:spTree>
    <p:extLst>
      <p:ext uri="{BB962C8B-B14F-4D97-AF65-F5344CB8AC3E}">
        <p14:creationId xmlns:p14="http://schemas.microsoft.com/office/powerpoint/2010/main" val="298534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7AC48-FAD9-5C4A-907D-6BD87081D18C}"/>
              </a:ext>
            </a:extLst>
          </p:cNvPr>
          <p:cNvSpPr txBox="1"/>
          <p:nvPr/>
        </p:nvSpPr>
        <p:spPr>
          <a:xfrm>
            <a:off x="1079196" y="2252870"/>
            <a:ext cx="10033608" cy="1569660"/>
          </a:xfrm>
          <a:prstGeom prst="rect">
            <a:avLst/>
          </a:prstGeom>
          <a:noFill/>
        </p:spPr>
        <p:txBody>
          <a:bodyPr wrap="square" rtlCol="0">
            <a:spAutoFit/>
          </a:bodyPr>
          <a:lstStyle/>
          <a:p>
            <a:pPr algn="ctr"/>
            <a:r>
              <a:rPr lang="en-GB" sz="2400" dirty="0"/>
              <a:t>If you have any questions about anything regarding RSHE, feel free to ask a member of the SLT. </a:t>
            </a:r>
          </a:p>
          <a:p>
            <a:pPr algn="ctr"/>
            <a:endParaRPr lang="en-GB" sz="2400" dirty="0"/>
          </a:p>
          <a:p>
            <a:pPr algn="ctr"/>
            <a:r>
              <a:rPr lang="en-GB" sz="2400" dirty="0"/>
              <a:t>Thank you for completing this training. </a:t>
            </a:r>
          </a:p>
        </p:txBody>
      </p:sp>
    </p:spTree>
    <p:extLst>
      <p:ext uri="{BB962C8B-B14F-4D97-AF65-F5344CB8AC3E}">
        <p14:creationId xmlns:p14="http://schemas.microsoft.com/office/powerpoint/2010/main" val="198443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4A838-6750-064D-A230-7FD833D4B0A9}"/>
              </a:ext>
            </a:extLst>
          </p:cNvPr>
          <p:cNvSpPr txBox="1"/>
          <p:nvPr/>
        </p:nvSpPr>
        <p:spPr>
          <a:xfrm>
            <a:off x="709749" y="485775"/>
            <a:ext cx="10772501" cy="523220"/>
          </a:xfrm>
          <a:prstGeom prst="rect">
            <a:avLst/>
          </a:prstGeom>
          <a:noFill/>
        </p:spPr>
        <p:txBody>
          <a:bodyPr wrap="none" rtlCol="0">
            <a:spAutoFit/>
          </a:bodyPr>
          <a:lstStyle/>
          <a:p>
            <a:r>
              <a:rPr lang="en-GB" sz="2800" b="1" dirty="0"/>
              <a:t>Changes to how Relationship, Sex, Health Education is taught</a:t>
            </a:r>
          </a:p>
        </p:txBody>
      </p:sp>
      <p:sp>
        <p:nvSpPr>
          <p:cNvPr id="3" name="TextBox 2">
            <a:extLst>
              <a:ext uri="{FF2B5EF4-FFF2-40B4-BE49-F238E27FC236}">
                <a16:creationId xmlns:a16="http://schemas.microsoft.com/office/drawing/2014/main" id="{EFD891B0-CEAE-2841-895F-A47B7B3167CB}"/>
              </a:ext>
            </a:extLst>
          </p:cNvPr>
          <p:cNvSpPr txBox="1"/>
          <p:nvPr/>
        </p:nvSpPr>
        <p:spPr>
          <a:xfrm>
            <a:off x="1014413" y="1859339"/>
            <a:ext cx="10772501" cy="3139321"/>
          </a:xfrm>
          <a:prstGeom prst="rect">
            <a:avLst/>
          </a:prstGeom>
          <a:noFill/>
        </p:spPr>
        <p:txBody>
          <a:bodyPr wrap="square" rtlCol="0">
            <a:spAutoFit/>
          </a:bodyPr>
          <a:lstStyle/>
          <a:p>
            <a:r>
              <a:rPr lang="en-GB" dirty="0"/>
              <a:t>From September 2020, RSHE is compulsory for every year group. </a:t>
            </a:r>
          </a:p>
          <a:p>
            <a:endParaRPr lang="en-GB" dirty="0"/>
          </a:p>
          <a:p>
            <a:r>
              <a:rPr lang="en-GB" dirty="0"/>
              <a:t>The rationale behind this is that the children today live in a very different world with technology and attitudes which are ever changing.  This programme sets out to provide the children with a wider understanding of relationships, their own bodies and how to keep themselves healthy and seek help if they need it. It incorporates aspects of online safety as well. </a:t>
            </a:r>
          </a:p>
          <a:p>
            <a:endParaRPr lang="en-GB" dirty="0"/>
          </a:p>
          <a:p>
            <a:r>
              <a:rPr lang="en-GB" dirty="0"/>
              <a:t>If you would like to read the government guidance, it can be found here:</a:t>
            </a:r>
          </a:p>
          <a:p>
            <a:endParaRPr lang="en-GB" dirty="0"/>
          </a:p>
          <a:p>
            <a:r>
              <a:rPr lang="en-GB" dirty="0">
                <a:hlinkClick r:id="rId2"/>
              </a:rPr>
              <a:t>https://www.gov.uk/government/publications/relationships-education-relationships-and-sex-education-rse-and-health-education</a:t>
            </a:r>
            <a:endParaRPr lang="en-GB" dirty="0"/>
          </a:p>
        </p:txBody>
      </p:sp>
    </p:spTree>
    <p:extLst>
      <p:ext uri="{BB962C8B-B14F-4D97-AF65-F5344CB8AC3E}">
        <p14:creationId xmlns:p14="http://schemas.microsoft.com/office/powerpoint/2010/main" val="401862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4A838-6750-064D-A230-7FD833D4B0A9}"/>
              </a:ext>
            </a:extLst>
          </p:cNvPr>
          <p:cNvSpPr txBox="1"/>
          <p:nvPr/>
        </p:nvSpPr>
        <p:spPr>
          <a:xfrm>
            <a:off x="256307" y="216694"/>
            <a:ext cx="3028393" cy="523220"/>
          </a:xfrm>
          <a:prstGeom prst="rect">
            <a:avLst/>
          </a:prstGeom>
          <a:noFill/>
        </p:spPr>
        <p:txBody>
          <a:bodyPr wrap="none" rtlCol="0">
            <a:spAutoFit/>
          </a:bodyPr>
          <a:lstStyle/>
          <a:p>
            <a:r>
              <a:rPr lang="en-GB" sz="2800" b="1" dirty="0"/>
              <a:t>Use of language</a:t>
            </a:r>
          </a:p>
        </p:txBody>
      </p:sp>
      <p:sp>
        <p:nvSpPr>
          <p:cNvPr id="3" name="TextBox 2">
            <a:extLst>
              <a:ext uri="{FF2B5EF4-FFF2-40B4-BE49-F238E27FC236}">
                <a16:creationId xmlns:a16="http://schemas.microsoft.com/office/drawing/2014/main" id="{EFD891B0-CEAE-2841-895F-A47B7B3167CB}"/>
              </a:ext>
            </a:extLst>
          </p:cNvPr>
          <p:cNvSpPr txBox="1"/>
          <p:nvPr/>
        </p:nvSpPr>
        <p:spPr>
          <a:xfrm>
            <a:off x="256307" y="984320"/>
            <a:ext cx="5084319" cy="5755422"/>
          </a:xfrm>
          <a:prstGeom prst="rect">
            <a:avLst/>
          </a:prstGeom>
          <a:noFill/>
        </p:spPr>
        <p:txBody>
          <a:bodyPr wrap="square" rtlCol="0">
            <a:spAutoFit/>
          </a:bodyPr>
          <a:lstStyle/>
          <a:p>
            <a:r>
              <a:rPr lang="en-GB" sz="1600" dirty="0"/>
              <a:t>One of the main points which the RSHE guidance discusses is the use of language. </a:t>
            </a:r>
          </a:p>
          <a:p>
            <a:endParaRPr lang="en-GB" sz="1600" dirty="0"/>
          </a:p>
          <a:p>
            <a:r>
              <a:rPr lang="en-GB" sz="1600" dirty="0"/>
              <a:t>Even though it may feel uncomfortable for us to use specific words to describe the anatomy of a human, it is crucial that we do, and that we use it correctly. </a:t>
            </a:r>
          </a:p>
          <a:p>
            <a:endParaRPr lang="en-GB" sz="1600" dirty="0"/>
          </a:p>
          <a:p>
            <a:r>
              <a:rPr lang="en-GB" sz="1600" dirty="0"/>
              <a:t>There are several reasons for this:</a:t>
            </a:r>
          </a:p>
          <a:p>
            <a:pPr marL="285750" indent="-285750">
              <a:buFont typeface="Arial" panose="020B0604020202020204" pitchFamily="34" charset="0"/>
              <a:buChar char="•"/>
            </a:pPr>
            <a:r>
              <a:rPr lang="en-GB" sz="1600" dirty="0"/>
              <a:t>If a child is describing a pain or injury to you, it is important to know where the pain is. This language makes this easier as it is more specific.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If a child has been subject to (or is being subjected to) abuse, it is highly unlikely that their abuser would use the scientific names for body parts. If we use another term, we may in fact trigger a reaction in the child and cause them unintended distress. It also enables the child to disclose information in a more clinical way so you can understand the extent of the abuse. </a:t>
            </a:r>
          </a:p>
        </p:txBody>
      </p:sp>
      <p:sp>
        <p:nvSpPr>
          <p:cNvPr id="4" name="TextBox 3">
            <a:extLst>
              <a:ext uri="{FF2B5EF4-FFF2-40B4-BE49-F238E27FC236}">
                <a16:creationId xmlns:a16="http://schemas.microsoft.com/office/drawing/2014/main" id="{90FB33AA-E365-8641-A455-73CD057B8090}"/>
              </a:ext>
            </a:extLst>
          </p:cNvPr>
          <p:cNvSpPr txBox="1"/>
          <p:nvPr/>
        </p:nvSpPr>
        <p:spPr>
          <a:xfrm>
            <a:off x="5830957" y="216694"/>
            <a:ext cx="6288154" cy="6555641"/>
          </a:xfrm>
          <a:prstGeom prst="rect">
            <a:avLst/>
          </a:prstGeom>
          <a:noFill/>
        </p:spPr>
        <p:txBody>
          <a:bodyPr wrap="square" rtlCol="0">
            <a:spAutoFit/>
          </a:bodyPr>
          <a:lstStyle/>
          <a:p>
            <a:r>
              <a:rPr lang="en-GB" b="1" dirty="0"/>
              <a:t>Key words per year group</a:t>
            </a:r>
          </a:p>
          <a:p>
            <a:endParaRPr lang="en-GB" b="1" dirty="0"/>
          </a:p>
          <a:p>
            <a:r>
              <a:rPr lang="en-GB" sz="1600" b="1" dirty="0"/>
              <a:t>EYFS- </a:t>
            </a:r>
            <a:r>
              <a:rPr lang="en-GB" sz="1600" dirty="0"/>
              <a:t>feelings, comfortable, uncomfortable, hygiene, same, similar, different,  like, dislike, difficult, private, special.</a:t>
            </a:r>
          </a:p>
          <a:p>
            <a:endParaRPr lang="en-GB" sz="1600" dirty="0"/>
          </a:p>
          <a:p>
            <a:r>
              <a:rPr lang="en-GB" sz="1600" b="1" dirty="0"/>
              <a:t>Year 1- </a:t>
            </a:r>
            <a:r>
              <a:rPr lang="en-GB" sz="1600" dirty="0"/>
              <a:t>emotions, feelings, penis, vulva, communication, similarities, differences, disease, bacteria, problem, help.</a:t>
            </a:r>
          </a:p>
          <a:p>
            <a:endParaRPr lang="en-GB" sz="1600" dirty="0"/>
          </a:p>
          <a:p>
            <a:r>
              <a:rPr lang="en-GB" sz="1600" b="1" dirty="0"/>
              <a:t>Year 2-  </a:t>
            </a:r>
            <a:r>
              <a:rPr lang="en-GB" sz="1600" dirty="0"/>
              <a:t>self-esteem, vagina, bullying, unique, personal space, privacy, secret, surprise. </a:t>
            </a:r>
          </a:p>
          <a:p>
            <a:endParaRPr lang="en-GB" sz="1600" dirty="0"/>
          </a:p>
          <a:p>
            <a:r>
              <a:rPr lang="en-GB" sz="1600" b="1" dirty="0"/>
              <a:t>Year 3- </a:t>
            </a:r>
            <a:r>
              <a:rPr lang="en-GB" sz="1600" dirty="0"/>
              <a:t>aspiration, compliment, self-esteem, penis, vulva, hygiene, relationship, gender, stereotype, testicles, vagina.</a:t>
            </a:r>
          </a:p>
          <a:p>
            <a:endParaRPr lang="en-GB" sz="1600" dirty="0"/>
          </a:p>
          <a:p>
            <a:r>
              <a:rPr lang="en-GB" sz="1600" b="1" dirty="0"/>
              <a:t>Year 4- </a:t>
            </a:r>
            <a:r>
              <a:rPr lang="en-GB" sz="1600" dirty="0"/>
              <a:t>emotions, empathy, foetus, puberty, public, private, similar, different, identity, marriage, arranged, forced, peer pressure.</a:t>
            </a:r>
          </a:p>
          <a:p>
            <a:endParaRPr lang="en-GB" sz="1600" dirty="0"/>
          </a:p>
          <a:p>
            <a:r>
              <a:rPr lang="en-GB" sz="1600" b="1" dirty="0"/>
              <a:t>Year 5- </a:t>
            </a:r>
            <a:r>
              <a:rPr lang="en-GB" sz="1600" dirty="0"/>
              <a:t>puberty, penis, erection, wet dream, gender, sex, intersex, transgender, gay, lesbian, personal information,  online.</a:t>
            </a:r>
          </a:p>
          <a:p>
            <a:endParaRPr lang="en-GB" sz="1600" dirty="0"/>
          </a:p>
          <a:p>
            <a:r>
              <a:rPr lang="en-GB" sz="1600" b="1" dirty="0"/>
              <a:t>Year 6- </a:t>
            </a:r>
            <a:r>
              <a:rPr lang="en-GB" sz="1600" dirty="0"/>
              <a:t>body image, homophobic, biphobic, transphobic, vulva, clitoris, circumcision, female genital mutilation, infection, sexually transmitted infection, condom, problems, support, help, trust.</a:t>
            </a:r>
          </a:p>
        </p:txBody>
      </p:sp>
    </p:spTree>
    <p:extLst>
      <p:ext uri="{BB962C8B-B14F-4D97-AF65-F5344CB8AC3E}">
        <p14:creationId xmlns:p14="http://schemas.microsoft.com/office/powerpoint/2010/main" val="332851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4A838-6750-064D-A230-7FD833D4B0A9}"/>
              </a:ext>
            </a:extLst>
          </p:cNvPr>
          <p:cNvSpPr txBox="1"/>
          <p:nvPr/>
        </p:nvSpPr>
        <p:spPr>
          <a:xfrm>
            <a:off x="577227" y="512280"/>
            <a:ext cx="8359981" cy="523220"/>
          </a:xfrm>
          <a:prstGeom prst="rect">
            <a:avLst/>
          </a:prstGeom>
          <a:noFill/>
        </p:spPr>
        <p:txBody>
          <a:bodyPr wrap="none" rtlCol="0">
            <a:spAutoFit/>
          </a:bodyPr>
          <a:lstStyle/>
          <a:p>
            <a:r>
              <a:rPr lang="en-GB" sz="2800" b="1" dirty="0"/>
              <a:t>How we are going to teach RSHE at Churchside</a:t>
            </a:r>
          </a:p>
        </p:txBody>
      </p:sp>
      <p:sp>
        <p:nvSpPr>
          <p:cNvPr id="3" name="TextBox 2">
            <a:extLst>
              <a:ext uri="{FF2B5EF4-FFF2-40B4-BE49-F238E27FC236}">
                <a16:creationId xmlns:a16="http://schemas.microsoft.com/office/drawing/2014/main" id="{EFD891B0-CEAE-2841-895F-A47B7B3167CB}"/>
              </a:ext>
            </a:extLst>
          </p:cNvPr>
          <p:cNvSpPr txBox="1"/>
          <p:nvPr/>
        </p:nvSpPr>
        <p:spPr>
          <a:xfrm>
            <a:off x="577227" y="1132923"/>
            <a:ext cx="11309973" cy="5632311"/>
          </a:xfrm>
          <a:prstGeom prst="rect">
            <a:avLst/>
          </a:prstGeom>
          <a:noFill/>
        </p:spPr>
        <p:txBody>
          <a:bodyPr wrap="square" rtlCol="0">
            <a:spAutoFit/>
          </a:bodyPr>
          <a:lstStyle/>
          <a:p>
            <a:r>
              <a:rPr lang="en-GB" dirty="0"/>
              <a:t>We will be teaching RSHE on specific days- 1 day each half term. </a:t>
            </a:r>
          </a:p>
          <a:p>
            <a:endParaRPr lang="en-GB" dirty="0"/>
          </a:p>
          <a:p>
            <a:r>
              <a:rPr lang="en-GB" dirty="0"/>
              <a:t>This is to enable adequate staffing (each RSHE lesson will be done to a specific year group and must have 2 adults present), and also adequate groupings of children. </a:t>
            </a:r>
          </a:p>
          <a:p>
            <a:endParaRPr lang="en-GB" dirty="0"/>
          </a:p>
          <a:p>
            <a:r>
              <a:rPr lang="en-GB" dirty="0"/>
              <a:t>If you are concerned that a child in a specific year group cannot access the content of the lessons and would benefit form being in a younger setting, the structure of these days allows for this. Please discuss this with Katie Tinkley beforehand to discuss arrangements and appropriateness. </a:t>
            </a:r>
          </a:p>
          <a:p>
            <a:endParaRPr lang="en-GB" dirty="0"/>
          </a:p>
          <a:p>
            <a:r>
              <a:rPr lang="en-GB" dirty="0"/>
              <a:t>The days will be called Healthy Body, Healthy Mind, Healthy Me days and will consist of RSHE, PSHE (Paths) and Online Safety Workshops. </a:t>
            </a:r>
          </a:p>
          <a:p>
            <a:endParaRPr lang="en-GB" dirty="0"/>
          </a:p>
          <a:p>
            <a:r>
              <a:rPr lang="en-GB" dirty="0"/>
              <a:t>At </a:t>
            </a:r>
            <a:r>
              <a:rPr lang="en-GB" dirty="0" err="1"/>
              <a:t>Mundford</a:t>
            </a:r>
            <a:r>
              <a:rPr lang="en-GB" dirty="0"/>
              <a:t>, this will be easier due to the unmixed classes, however it will be necessary to ensure that 2 members of staff are present. A suggested timetable for Gooderstone is on the next slide. </a:t>
            </a:r>
          </a:p>
          <a:p>
            <a:endParaRPr lang="en-GB" dirty="0"/>
          </a:p>
          <a:p>
            <a:r>
              <a:rPr lang="en-GB" dirty="0"/>
              <a:t>It is important to bear in mind that we are Christian schools and so Christian values are woven into the curriculum, without suppressing the content of what we have to teach. </a:t>
            </a:r>
          </a:p>
          <a:p>
            <a:endParaRPr lang="en-GB" dirty="0"/>
          </a:p>
          <a:p>
            <a:r>
              <a:rPr lang="en-GB" dirty="0"/>
              <a:t>A working agreement will be made with the children for them to understand what is expected of them in the sessions. </a:t>
            </a:r>
          </a:p>
        </p:txBody>
      </p:sp>
    </p:spTree>
    <p:extLst>
      <p:ext uri="{BB962C8B-B14F-4D97-AF65-F5344CB8AC3E}">
        <p14:creationId xmlns:p14="http://schemas.microsoft.com/office/powerpoint/2010/main" val="420499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CD82D-624A-C746-AC5F-86164CE5B9ED}"/>
              </a:ext>
            </a:extLst>
          </p:cNvPr>
          <p:cNvPicPr>
            <a:picLocks noChangeAspect="1"/>
          </p:cNvPicPr>
          <p:nvPr/>
        </p:nvPicPr>
        <p:blipFill>
          <a:blip r:embed="rId2"/>
          <a:stretch>
            <a:fillRect/>
          </a:stretch>
        </p:blipFill>
        <p:spPr>
          <a:xfrm>
            <a:off x="1113900" y="0"/>
            <a:ext cx="9964199" cy="6858000"/>
          </a:xfrm>
          <a:prstGeom prst="rect">
            <a:avLst/>
          </a:prstGeom>
        </p:spPr>
      </p:pic>
    </p:spTree>
    <p:extLst>
      <p:ext uri="{BB962C8B-B14F-4D97-AF65-F5344CB8AC3E}">
        <p14:creationId xmlns:p14="http://schemas.microsoft.com/office/powerpoint/2010/main" val="411597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4A838-6750-064D-A230-7FD833D4B0A9}"/>
              </a:ext>
            </a:extLst>
          </p:cNvPr>
          <p:cNvSpPr txBox="1"/>
          <p:nvPr/>
        </p:nvSpPr>
        <p:spPr>
          <a:xfrm>
            <a:off x="709749" y="485775"/>
            <a:ext cx="8359981" cy="523220"/>
          </a:xfrm>
          <a:prstGeom prst="rect">
            <a:avLst/>
          </a:prstGeom>
          <a:noFill/>
        </p:spPr>
        <p:txBody>
          <a:bodyPr wrap="none" rtlCol="0">
            <a:spAutoFit/>
          </a:bodyPr>
          <a:lstStyle/>
          <a:p>
            <a:r>
              <a:rPr lang="en-GB" sz="2800" b="1" dirty="0"/>
              <a:t>How we are going to teach RSHE at Churchside</a:t>
            </a:r>
          </a:p>
        </p:txBody>
      </p:sp>
      <p:sp>
        <p:nvSpPr>
          <p:cNvPr id="3" name="TextBox 2">
            <a:extLst>
              <a:ext uri="{FF2B5EF4-FFF2-40B4-BE49-F238E27FC236}">
                <a16:creationId xmlns:a16="http://schemas.microsoft.com/office/drawing/2014/main" id="{EFD891B0-CEAE-2841-895F-A47B7B3167CB}"/>
              </a:ext>
            </a:extLst>
          </p:cNvPr>
          <p:cNvSpPr txBox="1"/>
          <p:nvPr/>
        </p:nvSpPr>
        <p:spPr>
          <a:xfrm>
            <a:off x="709749" y="1582340"/>
            <a:ext cx="10772501" cy="3970318"/>
          </a:xfrm>
          <a:prstGeom prst="rect">
            <a:avLst/>
          </a:prstGeom>
          <a:noFill/>
        </p:spPr>
        <p:txBody>
          <a:bodyPr wrap="square" rtlCol="0">
            <a:spAutoFit/>
          </a:bodyPr>
          <a:lstStyle/>
          <a:p>
            <a:r>
              <a:rPr lang="en-GB" dirty="0"/>
              <a:t>We have bought into the planning resource from Educator Solutions which has a full pack of plans and resources for you to use in the lessons. </a:t>
            </a:r>
          </a:p>
          <a:p>
            <a:endParaRPr lang="en-GB" dirty="0"/>
          </a:p>
          <a:p>
            <a:r>
              <a:rPr lang="en-GB" dirty="0"/>
              <a:t>It is crucial that you look at these plans before the day of the lesson to ensure that you have a good understanding of the content and so you can consider your class specific needs when planning for the activities. </a:t>
            </a:r>
          </a:p>
          <a:p>
            <a:endParaRPr lang="en-GB" dirty="0"/>
          </a:p>
          <a:p>
            <a:r>
              <a:rPr lang="en-GB" dirty="0"/>
              <a:t>We have access to an online version of the document and a hard copy which will be kept in school. I will download the pack of lessons for each year group and put them on the public drive at each school for you to use. </a:t>
            </a:r>
          </a:p>
          <a:p>
            <a:endParaRPr lang="en-GB" dirty="0"/>
          </a:p>
          <a:p>
            <a:r>
              <a:rPr lang="en-GB" dirty="0"/>
              <a:t>On the following slides is the long term plan and an example of a lesson from Year 3 from the resource with explanations. </a:t>
            </a:r>
          </a:p>
          <a:p>
            <a:endParaRPr lang="en-GB" dirty="0"/>
          </a:p>
        </p:txBody>
      </p:sp>
    </p:spTree>
    <p:extLst>
      <p:ext uri="{BB962C8B-B14F-4D97-AF65-F5344CB8AC3E}">
        <p14:creationId xmlns:p14="http://schemas.microsoft.com/office/powerpoint/2010/main" val="385010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4C80EF-162D-4C4C-A995-7BD63A82F87F}"/>
              </a:ext>
            </a:extLst>
          </p:cNvPr>
          <p:cNvPicPr>
            <a:picLocks noChangeAspect="1"/>
          </p:cNvPicPr>
          <p:nvPr/>
        </p:nvPicPr>
        <p:blipFill>
          <a:blip r:embed="rId2"/>
          <a:stretch>
            <a:fillRect/>
          </a:stretch>
        </p:blipFill>
        <p:spPr>
          <a:xfrm>
            <a:off x="711200" y="463550"/>
            <a:ext cx="10769600" cy="5930900"/>
          </a:xfrm>
          <a:prstGeom prst="rect">
            <a:avLst/>
          </a:prstGeom>
        </p:spPr>
      </p:pic>
    </p:spTree>
    <p:extLst>
      <p:ext uri="{BB962C8B-B14F-4D97-AF65-F5344CB8AC3E}">
        <p14:creationId xmlns:p14="http://schemas.microsoft.com/office/powerpoint/2010/main" val="237694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F85FE5-71B1-8149-83F4-012EE032869D}"/>
              </a:ext>
            </a:extLst>
          </p:cNvPr>
          <p:cNvPicPr>
            <a:picLocks noChangeAspect="1"/>
          </p:cNvPicPr>
          <p:nvPr/>
        </p:nvPicPr>
        <p:blipFill>
          <a:blip r:embed="rId2"/>
          <a:stretch>
            <a:fillRect/>
          </a:stretch>
        </p:blipFill>
        <p:spPr>
          <a:xfrm>
            <a:off x="800100" y="520700"/>
            <a:ext cx="10591800" cy="5816600"/>
          </a:xfrm>
          <a:prstGeom prst="rect">
            <a:avLst/>
          </a:prstGeom>
        </p:spPr>
      </p:pic>
    </p:spTree>
    <p:extLst>
      <p:ext uri="{BB962C8B-B14F-4D97-AF65-F5344CB8AC3E}">
        <p14:creationId xmlns:p14="http://schemas.microsoft.com/office/powerpoint/2010/main" val="387124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EB11B5-FAF8-DE42-8178-C4D102637C2A}"/>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D7A6441-D4A5-FE4D-AD3B-DC94EAF9B142}"/>
              </a:ext>
            </a:extLst>
          </p:cNvPr>
          <p:cNvPicPr>
            <a:picLocks noChangeAspect="1"/>
          </p:cNvPicPr>
          <p:nvPr/>
        </p:nvPicPr>
        <p:blipFill>
          <a:blip r:embed="rId3"/>
          <a:stretch>
            <a:fillRect/>
          </a:stretch>
        </p:blipFill>
        <p:spPr>
          <a:xfrm>
            <a:off x="781050" y="1778000"/>
            <a:ext cx="10629900" cy="3302000"/>
          </a:xfrm>
          <a:prstGeom prst="rect">
            <a:avLst/>
          </a:prstGeom>
        </p:spPr>
      </p:pic>
    </p:spTree>
    <p:extLst>
      <p:ext uri="{BB962C8B-B14F-4D97-AF65-F5344CB8AC3E}">
        <p14:creationId xmlns:p14="http://schemas.microsoft.com/office/powerpoint/2010/main" val="91014529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{B2F11EA5-AD1E-B341-8E0A-3ABAD80BE860}tf10001079</Template>
  <TotalTime>277</TotalTime>
  <Words>1292</Words>
  <Application>Microsoft Macintosh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Gothic</vt:lpstr>
      <vt:lpstr>Vapor Trail</vt:lpstr>
      <vt:lpstr>RSHE Training- 2020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Training- 2020</dc:title>
  <dc:creator>Microsoft Office User</dc:creator>
  <cp:lastModifiedBy>Microsoft Office User</cp:lastModifiedBy>
  <cp:revision>15</cp:revision>
  <dcterms:created xsi:type="dcterms:W3CDTF">2020-05-31T11:03:08Z</dcterms:created>
  <dcterms:modified xsi:type="dcterms:W3CDTF">2020-05-31T15:40:57Z</dcterms:modified>
</cp:coreProperties>
</file>